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94.xml" ContentType="application/vnd.openxmlformats-officedocument.presentationml.slide+xml"/>
  <Override PartName="/ppt/slides/slide142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s/slide120.xml" ContentType="application/vnd.openxmlformats-officedocument.presentationml.slide+xml"/>
  <Override PartName="/ppt/slides/slide13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129.xml" ContentType="application/vnd.openxmlformats-officedocument.presentationml.slide+xml"/>
  <Override PartName="/ppt/slides/slide147.xml" ContentType="application/vnd.openxmlformats-officedocument.presentationml.slide+xml"/>
  <Override PartName="/ppt/slides/slide158.xml" ContentType="application/vnd.openxmlformats-officedocument.presentationml.slide+xml"/>
  <Override PartName="/ppt/slides/slide99.xml" ContentType="application/vnd.openxmlformats-officedocument.presentationml.slide+xml"/>
  <Override PartName="/ppt/slides/slide118.xml" ContentType="application/vnd.openxmlformats-officedocument.presentationml.slide+xml"/>
  <Override PartName="/ppt/slides/slide136.xml" ContentType="application/vnd.openxmlformats-officedocument.presentationml.slide+xml"/>
  <Override PartName="/ppt/slides/slide165.xml" ContentType="application/vnd.openxmlformats-officedocument.presentationml.slide+xml"/>
  <Default Extension="doc" ContentType="application/msword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107.xml" ContentType="application/vnd.openxmlformats-officedocument.presentationml.slide+xml"/>
  <Override PartName="/ppt/slides/slide125.xml" ContentType="application/vnd.openxmlformats-officedocument.presentationml.slide+xml"/>
  <Override PartName="/ppt/slides/slide143.xml" ContentType="application/vnd.openxmlformats-officedocument.presentationml.slide+xml"/>
  <Override PartName="/ppt/slides/slide154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s/slide114.xml" ContentType="application/vnd.openxmlformats-officedocument.presentationml.slide+xml"/>
  <Override PartName="/ppt/slides/slide132.xml" ContentType="application/vnd.openxmlformats-officedocument.presentationml.slide+xml"/>
  <Override PartName="/ppt/slides/slide150.xml" ContentType="application/vnd.openxmlformats-officedocument.presentationml.slide+xml"/>
  <Override PartName="/ppt/slides/slide161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121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Override PartName="/ppt/slides/slide110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slides/slide159.xml" ContentType="application/vnd.openxmlformats-officedocument.presentationml.slide+xml"/>
  <Override PartName="/ppt/slides/slide119.xml" ContentType="application/vnd.openxmlformats-officedocument.presentationml.slide+xml"/>
  <Override PartName="/ppt/slides/slide148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9.xml" ContentType="application/vnd.openxmlformats-officedocument.presentationml.slide+xml"/>
  <Override PartName="/ppt/slides/slide108.xml" ContentType="application/vnd.openxmlformats-officedocument.presentationml.slide+xml"/>
  <Override PartName="/ppt/slides/slide126.xml" ContentType="application/vnd.openxmlformats-officedocument.presentationml.slide+xml"/>
  <Override PartName="/ppt/slides/slide137.xml" ContentType="application/vnd.openxmlformats-officedocument.presentationml.slide+xml"/>
  <Override PartName="/ppt/slides/slide155.xml" ContentType="application/vnd.openxmlformats-officedocument.presentationml.slide+xml"/>
  <Override PartName="/ppt/slides/slide49.xml" ContentType="application/vnd.openxmlformats-officedocument.presentationml.slide+xml"/>
  <Override PartName="/ppt/slides/slide78.xml" ContentType="application/vnd.openxmlformats-officedocument.presentationml.slide+xml"/>
  <Override PartName="/ppt/slides/slide96.xml" ContentType="application/vnd.openxmlformats-officedocument.presentationml.slide+xml"/>
  <Override PartName="/ppt/slides/slide115.xml" ContentType="application/vnd.openxmlformats-officedocument.presentationml.slide+xml"/>
  <Override PartName="/ppt/slides/slide144.xml" ContentType="application/vnd.openxmlformats-officedocument.presentationml.slide+xml"/>
  <Override PartName="/ppt/slides/slide162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s/slide122.xml" ContentType="application/vnd.openxmlformats-officedocument.presentationml.slide+xml"/>
  <Override PartName="/ppt/slides/slide133.xml" ContentType="application/vnd.openxmlformats-officedocument.presentationml.slide+xml"/>
  <Override PartName="/ppt/slides/slide151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s/slide111.xml" ContentType="application/vnd.openxmlformats-officedocument.presentationml.slide+xml"/>
  <Override PartName="/ppt/slides/slide140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wmf" ContentType="image/x-wmf"/>
  <Override PartName="/ppt/tags/tag2.xml" ContentType="application/vnd.openxmlformats-officedocument.presentationml.tags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s/slide149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38.xml" ContentType="application/vnd.openxmlformats-officedocument.presentationml.slide+xml"/>
  <Override PartName="/ppt/slides/slide79.xml" ContentType="application/vnd.openxmlformats-officedocument.presentationml.slide+xml"/>
  <Override PartName="/ppt/slides/slide109.xml" ContentType="application/vnd.openxmlformats-officedocument.presentationml.slide+xml"/>
  <Override PartName="/ppt/slides/slide127.xml" ContentType="application/vnd.openxmlformats-officedocument.presentationml.slide+xml"/>
  <Override PartName="/ppt/slides/slide145.xml" ContentType="application/vnd.openxmlformats-officedocument.presentationml.slide+xml"/>
  <Override PartName="/ppt/slides/slide156.xml" ContentType="application/vnd.openxmlformats-officedocument.presentationml.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s/slide116.xml" ContentType="application/vnd.openxmlformats-officedocument.presentationml.slide+xml"/>
  <Override PartName="/ppt/slides/slide134.xml" ContentType="application/vnd.openxmlformats-officedocument.presentationml.slide+xml"/>
  <Override PartName="/ppt/slides/slide163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105.xml" ContentType="application/vnd.openxmlformats-officedocument.presentationml.slide+xml"/>
  <Override PartName="/ppt/slides/slide123.xml" ContentType="application/vnd.openxmlformats-officedocument.presentationml.slide+xml"/>
  <Override PartName="/ppt/slides/slide141.xml" ContentType="application/vnd.openxmlformats-officedocument.presentationml.slide+xml"/>
  <Override PartName="/ppt/slides/slide152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slides/slide112.xml" ContentType="application/vnd.openxmlformats-officedocument.presentationml.slide+xml"/>
  <Override PartName="/ppt/slides/slide130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Default Extension="jpeg" ContentType="image/jpeg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39.xml" ContentType="application/vnd.openxmlformats-officedocument.presentationml.slide+xml"/>
  <Override PartName="/ppt/slides/slide157.xml" ContentType="application/vnd.openxmlformats-officedocument.presentationml.slide+xml"/>
  <Override PartName="/ppt/slides/slide98.xml" ContentType="application/vnd.openxmlformats-officedocument.presentationml.slide+xml"/>
  <Override PartName="/ppt/slides/slide117.xml" ContentType="application/vnd.openxmlformats-officedocument.presentationml.slide+xml"/>
  <Override PartName="/ppt/slides/slide128.xml" ContentType="application/vnd.openxmlformats-officedocument.presentationml.slide+xml"/>
  <Override PartName="/ppt/slides/slide146.xml" ContentType="application/vnd.openxmlformats-officedocument.presentationml.slide+xml"/>
  <Override PartName="/ppt/slides/slide164.xml" ContentType="application/vnd.openxmlformats-officedocument.presentationml.slide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slides/slide87.xml" ContentType="application/vnd.openxmlformats-officedocument.presentationml.slide+xml"/>
  <Override PartName="/ppt/slides/slide106.xml" ContentType="application/vnd.openxmlformats-officedocument.presentationml.slide+xml"/>
  <Override PartName="/ppt/slides/slide124.xml" ContentType="application/vnd.openxmlformats-officedocument.presentationml.slide+xml"/>
  <Override PartName="/ppt/slides/slide135.xml" ContentType="application/vnd.openxmlformats-officedocument.presentationml.slide+xml"/>
  <Override PartName="/ppt/slides/slide153.xml" ContentType="application/vnd.openxmlformats-officedocument.presentationml.slide+xml"/>
  <Override PartName="/ppt/slides/slide29.xml" ContentType="application/vnd.openxmlformats-officedocument.presentationml.slide+xml"/>
  <Override PartName="/ppt/slides/slide76.xml" ContentType="application/vnd.openxmlformats-officedocument.presentationml.slide+xml"/>
  <Override PartName="/ppt/slides/slide113.xml" ContentType="application/vnd.openxmlformats-officedocument.presentationml.slide+xml"/>
  <Override PartName="/ppt/slides/slide16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9" r:id="rId1"/>
  </p:sldMasterIdLst>
  <p:notesMasterIdLst>
    <p:notesMasterId r:id="rId167"/>
  </p:notesMasterIdLst>
  <p:sldIdLst>
    <p:sldId id="256" r:id="rId2"/>
    <p:sldId id="451" r:id="rId3"/>
    <p:sldId id="258" r:id="rId4"/>
    <p:sldId id="260" r:id="rId5"/>
    <p:sldId id="261" r:id="rId6"/>
    <p:sldId id="265" r:id="rId7"/>
    <p:sldId id="266" r:id="rId8"/>
    <p:sldId id="267" r:id="rId9"/>
    <p:sldId id="268" r:id="rId10"/>
    <p:sldId id="270" r:id="rId11"/>
    <p:sldId id="272" r:id="rId12"/>
    <p:sldId id="273" r:id="rId13"/>
    <p:sldId id="274" r:id="rId14"/>
    <p:sldId id="275" r:id="rId15"/>
    <p:sldId id="452" r:id="rId16"/>
    <p:sldId id="453" r:id="rId17"/>
    <p:sldId id="454" r:id="rId18"/>
    <p:sldId id="456" r:id="rId19"/>
    <p:sldId id="277" r:id="rId20"/>
    <p:sldId id="280" r:id="rId21"/>
    <p:sldId id="457" r:id="rId22"/>
    <p:sldId id="281" r:id="rId23"/>
    <p:sldId id="282" r:id="rId24"/>
    <p:sldId id="283" r:id="rId25"/>
    <p:sldId id="284" r:id="rId26"/>
    <p:sldId id="285" r:id="rId27"/>
    <p:sldId id="286" r:id="rId28"/>
    <p:sldId id="290" r:id="rId29"/>
    <p:sldId id="291" r:id="rId30"/>
    <p:sldId id="292" r:id="rId31"/>
    <p:sldId id="293" r:id="rId32"/>
    <p:sldId id="295" r:id="rId33"/>
    <p:sldId id="296" r:id="rId34"/>
    <p:sldId id="297" r:id="rId35"/>
    <p:sldId id="298" r:id="rId36"/>
    <p:sldId id="458" r:id="rId37"/>
    <p:sldId id="299" r:id="rId38"/>
    <p:sldId id="300" r:id="rId39"/>
    <p:sldId id="301" r:id="rId40"/>
    <p:sldId id="303" r:id="rId41"/>
    <p:sldId id="304" r:id="rId42"/>
    <p:sldId id="305" r:id="rId43"/>
    <p:sldId id="306" r:id="rId44"/>
    <p:sldId id="307" r:id="rId45"/>
    <p:sldId id="308" r:id="rId46"/>
    <p:sldId id="309" r:id="rId47"/>
    <p:sldId id="310" r:id="rId48"/>
    <p:sldId id="311" r:id="rId49"/>
    <p:sldId id="312" r:id="rId50"/>
    <p:sldId id="313" r:id="rId51"/>
    <p:sldId id="315" r:id="rId52"/>
    <p:sldId id="316" r:id="rId53"/>
    <p:sldId id="317" r:id="rId54"/>
    <p:sldId id="318" r:id="rId55"/>
    <p:sldId id="319" r:id="rId56"/>
    <p:sldId id="321" r:id="rId57"/>
    <p:sldId id="322" r:id="rId58"/>
    <p:sldId id="323" r:id="rId59"/>
    <p:sldId id="324" r:id="rId60"/>
    <p:sldId id="325" r:id="rId61"/>
    <p:sldId id="326" r:id="rId62"/>
    <p:sldId id="327" r:id="rId63"/>
    <p:sldId id="328" r:id="rId64"/>
    <p:sldId id="331" r:id="rId65"/>
    <p:sldId id="332" r:id="rId66"/>
    <p:sldId id="333" r:id="rId67"/>
    <p:sldId id="459" r:id="rId68"/>
    <p:sldId id="334" r:id="rId69"/>
    <p:sldId id="335" r:id="rId70"/>
    <p:sldId id="336" r:id="rId71"/>
    <p:sldId id="461" r:id="rId72"/>
    <p:sldId id="463" r:id="rId73"/>
    <p:sldId id="339" r:id="rId74"/>
    <p:sldId id="575" r:id="rId75"/>
    <p:sldId id="394" r:id="rId76"/>
    <p:sldId id="628" r:id="rId77"/>
    <p:sldId id="627" r:id="rId78"/>
    <p:sldId id="626" r:id="rId79"/>
    <p:sldId id="436" r:id="rId80"/>
    <p:sldId id="606" r:id="rId81"/>
    <p:sldId id="466" r:id="rId82"/>
    <p:sldId id="468" r:id="rId83"/>
    <p:sldId id="577" r:id="rId84"/>
    <p:sldId id="470" r:id="rId85"/>
    <p:sldId id="471" r:id="rId86"/>
    <p:sldId id="472" r:id="rId87"/>
    <p:sldId id="430" r:id="rId88"/>
    <p:sldId id="431" r:id="rId89"/>
    <p:sldId id="432" r:id="rId90"/>
    <p:sldId id="477" r:id="rId91"/>
    <p:sldId id="478" r:id="rId92"/>
    <p:sldId id="479" r:id="rId93"/>
    <p:sldId id="481" r:id="rId94"/>
    <p:sldId id="482" r:id="rId95"/>
    <p:sldId id="484" r:id="rId96"/>
    <p:sldId id="487" r:id="rId97"/>
    <p:sldId id="486" r:id="rId98"/>
    <p:sldId id="488" r:id="rId99"/>
    <p:sldId id="490" r:id="rId100"/>
    <p:sldId id="493" r:id="rId101"/>
    <p:sldId id="494" r:id="rId102"/>
    <p:sldId id="495" r:id="rId103"/>
    <p:sldId id="496" r:id="rId104"/>
    <p:sldId id="497" r:id="rId105"/>
    <p:sldId id="498" r:id="rId106"/>
    <p:sldId id="499" r:id="rId107"/>
    <p:sldId id="500" r:id="rId108"/>
    <p:sldId id="501" r:id="rId109"/>
    <p:sldId id="502" r:id="rId110"/>
    <p:sldId id="503" r:id="rId111"/>
    <p:sldId id="505" r:id="rId112"/>
    <p:sldId id="511" r:id="rId113"/>
    <p:sldId id="512" r:id="rId114"/>
    <p:sldId id="513" r:id="rId115"/>
    <p:sldId id="515" r:id="rId116"/>
    <p:sldId id="516" r:id="rId117"/>
    <p:sldId id="517" r:id="rId118"/>
    <p:sldId id="518" r:id="rId119"/>
    <p:sldId id="519" r:id="rId120"/>
    <p:sldId id="520" r:id="rId121"/>
    <p:sldId id="523" r:id="rId122"/>
    <p:sldId id="527" r:id="rId123"/>
    <p:sldId id="528" r:id="rId124"/>
    <p:sldId id="529" r:id="rId125"/>
    <p:sldId id="530" r:id="rId126"/>
    <p:sldId id="532" r:id="rId127"/>
    <p:sldId id="535" r:id="rId128"/>
    <p:sldId id="552" r:id="rId129"/>
    <p:sldId id="553" r:id="rId130"/>
    <p:sldId id="554" r:id="rId131"/>
    <p:sldId id="555" r:id="rId132"/>
    <p:sldId id="559" r:id="rId133"/>
    <p:sldId id="625" r:id="rId134"/>
    <p:sldId id="561" r:id="rId135"/>
    <p:sldId id="562" r:id="rId136"/>
    <p:sldId id="563" r:id="rId137"/>
    <p:sldId id="564" r:id="rId138"/>
    <p:sldId id="566" r:id="rId139"/>
    <p:sldId id="568" r:id="rId140"/>
    <p:sldId id="570" r:id="rId141"/>
    <p:sldId id="573" r:id="rId142"/>
    <p:sldId id="646" r:id="rId143"/>
    <p:sldId id="629" r:id="rId144"/>
    <p:sldId id="630" r:id="rId145"/>
    <p:sldId id="631" r:id="rId146"/>
    <p:sldId id="632" r:id="rId147"/>
    <p:sldId id="633" r:id="rId148"/>
    <p:sldId id="634" r:id="rId149"/>
    <p:sldId id="635" r:id="rId150"/>
    <p:sldId id="636" r:id="rId151"/>
    <p:sldId id="637" r:id="rId152"/>
    <p:sldId id="638" r:id="rId153"/>
    <p:sldId id="639" r:id="rId154"/>
    <p:sldId id="640" r:id="rId155"/>
    <p:sldId id="641" r:id="rId156"/>
    <p:sldId id="642" r:id="rId157"/>
    <p:sldId id="643" r:id="rId158"/>
    <p:sldId id="644" r:id="rId159"/>
    <p:sldId id="645" r:id="rId160"/>
    <p:sldId id="598" r:id="rId161"/>
    <p:sldId id="599" r:id="rId162"/>
    <p:sldId id="600" r:id="rId163"/>
    <p:sldId id="601" r:id="rId164"/>
    <p:sldId id="602" r:id="rId165"/>
    <p:sldId id="603" r:id="rId16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33CC"/>
    <a:srgbClr val="CC0099"/>
    <a:srgbClr val="FF0000"/>
    <a:srgbClr val="000000"/>
    <a:srgbClr val="FFFF00"/>
    <a:srgbClr val="E71735"/>
    <a:srgbClr val="E92541"/>
    <a:srgbClr val="FF7C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1104" autoAdjust="0"/>
    <p:restoredTop sz="94659" autoAdjust="0"/>
  </p:normalViewPr>
  <p:slideViewPr>
    <p:cSldViewPr>
      <p:cViewPr>
        <p:scale>
          <a:sx n="66" d="100"/>
          <a:sy n="66" d="100"/>
        </p:scale>
        <p:origin x="-1278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82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38" Type="http://schemas.openxmlformats.org/officeDocument/2006/relationships/slide" Target="slides/slide137.xml"/><Relationship Id="rId154" Type="http://schemas.openxmlformats.org/officeDocument/2006/relationships/slide" Target="slides/slide153.xml"/><Relationship Id="rId159" Type="http://schemas.openxmlformats.org/officeDocument/2006/relationships/slide" Target="slides/slide158.xml"/><Relationship Id="rId170" Type="http://schemas.openxmlformats.org/officeDocument/2006/relationships/theme" Target="theme/theme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144" Type="http://schemas.openxmlformats.org/officeDocument/2006/relationships/slide" Target="slides/slide143.xml"/><Relationship Id="rId149" Type="http://schemas.openxmlformats.org/officeDocument/2006/relationships/slide" Target="slides/slide14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60" Type="http://schemas.openxmlformats.org/officeDocument/2006/relationships/slide" Target="slides/slide159.xml"/><Relationship Id="rId165" Type="http://schemas.openxmlformats.org/officeDocument/2006/relationships/slide" Target="slides/slide16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slide" Target="slides/slide13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55" Type="http://schemas.openxmlformats.org/officeDocument/2006/relationships/slide" Target="slides/slide154.xml"/><Relationship Id="rId171" Type="http://schemas.openxmlformats.org/officeDocument/2006/relationships/tableStyles" Target="tableStyle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40" Type="http://schemas.openxmlformats.org/officeDocument/2006/relationships/slide" Target="slides/slide139.xml"/><Relationship Id="rId145" Type="http://schemas.openxmlformats.org/officeDocument/2006/relationships/slide" Target="slides/slide144.xml"/><Relationship Id="rId161" Type="http://schemas.openxmlformats.org/officeDocument/2006/relationships/slide" Target="slides/slide160.xml"/><Relationship Id="rId166" Type="http://schemas.openxmlformats.org/officeDocument/2006/relationships/slide" Target="slides/slide16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151" Type="http://schemas.openxmlformats.org/officeDocument/2006/relationships/slide" Target="slides/slide150.xml"/><Relationship Id="rId156" Type="http://schemas.openxmlformats.org/officeDocument/2006/relationships/slide" Target="slides/slide155.xml"/><Relationship Id="rId164" Type="http://schemas.openxmlformats.org/officeDocument/2006/relationships/slide" Target="slides/slide163.xml"/><Relationship Id="rId16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slide" Target="slides/slide145.xml"/><Relationship Id="rId167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162" Type="http://schemas.openxmlformats.org/officeDocument/2006/relationships/slide" Target="slides/slide16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157" Type="http://schemas.openxmlformats.org/officeDocument/2006/relationships/slide" Target="slides/slide15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slide" Target="slides/slide15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16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163" Type="http://schemas.openxmlformats.org/officeDocument/2006/relationships/slide" Target="slides/slide162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158" Type="http://schemas.openxmlformats.org/officeDocument/2006/relationships/slide" Target="slides/slide157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3" Type="http://schemas.openxmlformats.org/officeDocument/2006/relationships/slide" Target="slides/slide15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1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DA8A495E-7FF9-4C43-9C55-2F1EE0111A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CEC495-6142-4359-B538-46FDF1F7DE7D}" type="slidenum">
              <a:rPr lang="en-US"/>
              <a:pPr/>
              <a:t>48</a:t>
            </a:fld>
            <a:endParaRPr lang="en-US"/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sr-Latn-C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E3C39-17EC-42D3-A5B0-9E6F260501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C88D1-7475-48AA-B3BB-EDDE6EB1CC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605CE2-492E-4D59-9CE8-715CF9760D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032BF0F-6601-45F1-8DF1-6CA275A5DF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F63E29-14AF-429E-AA04-F5247CCCD2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2F527-7354-44D5-81CE-0B403C2104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299BF3-2CB4-4E01-8308-98D7A870F4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2430B6-DCFD-43A7-9B67-EC9C1A81E8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228985-05C0-455C-807D-5D9363CFF5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A25C23-422A-4D7C-A448-C2C67F9396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D5AC31-003A-481C-A6FE-62229B0013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0EFF74-FF2C-4B63-9662-3A8DB0BD62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4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B6075B9-81F7-4B33-9207-77C4EB0F28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  <p:sldLayoutId id="2147483815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9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0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1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2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Microsoft_Office_Word_97_-_2003_Document13.doc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://images.google.com/imgres?imgurl=http://www.biol.pmf.hr/e-skola/odgovori/odg-slike/odg258-3.jpg&amp;imgrefurl=http://www.biol.pmf.hr/e-skola/odgovori/odgovor258.htm&amp;usg=__Fe8ZQnrA4oAbT6NRVjwO_LQPIAo=&amp;h=227&amp;w=302&amp;sz=10&amp;hl=sr&amp;start=61&amp;itbs=1&amp;tbnid=iBBuVkoI0VR8GM:&amp;tbnh=87&amp;tbnw=116&amp;prev=/images?q=koliformne+bakterije&amp;start=54&amp;hl=sr&amp;sa=N&amp;gbv=2&amp;ndsp=18&amp;tbs=isch:1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3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4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5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6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image" Target="../media/image9.wmf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7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8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sr-Cyrl-CS" smtClean="0"/>
              <a:t>ХИГИЈЕНА И ЕКОЛОГИЈА</a:t>
            </a:r>
            <a:endParaRPr lang="en-US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3981450"/>
            <a:ext cx="6400800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sr-Cyrl-CS" smtClean="0"/>
              <a:t>ТРЕЋА НЕДЕЉА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762000" y="2209800"/>
            <a:ext cx="6096000" cy="222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n-US" sz="2400" b="1">
              <a:latin typeface="Times New Roman" pitchFamily="18" charset="0"/>
            </a:endParaRPr>
          </a:p>
          <a:p>
            <a:pPr algn="just">
              <a:buFontTx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>
              <a:buFontTx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/>
            <a:endParaRPr lang="en-US" sz="2400" b="1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27651" name="Text Box 4"/>
          <p:cNvSpPr txBox="1">
            <a:spLocks noChangeArrowheads="1"/>
          </p:cNvSpPr>
          <p:nvPr/>
        </p:nvSpPr>
        <p:spPr bwMode="auto">
          <a:xfrm>
            <a:off x="827088" y="333375"/>
            <a:ext cx="7467600" cy="502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None/>
            </a:pPr>
            <a:r>
              <a:rPr lang="en-US" sz="2400" b="1" i="1"/>
              <a:t>Вируси</a:t>
            </a:r>
            <a:r>
              <a:rPr lang="en-US" sz="2400" b="1"/>
              <a:t> који се могу пренети водом и доводе до оштећења здравља су: </a:t>
            </a:r>
          </a:p>
          <a:p>
            <a:pPr algn="just">
              <a:buFont typeface="Wingdings" pitchFamily="2" charset="2"/>
              <a:buNone/>
            </a:pPr>
            <a:endParaRPr lang="en-US" sz="2400" b="1"/>
          </a:p>
          <a:p>
            <a:pPr lvl="3" algn="just">
              <a:buFont typeface="Wingdings" pitchFamily="2" charset="2"/>
              <a:buChar char="Ø"/>
            </a:pPr>
            <a:r>
              <a:rPr lang="en-US" sz="2400" b="1"/>
              <a:t>adeno (31 </a:t>
            </a:r>
            <a:r>
              <a:rPr lang="sr-Latn-CS" sz="2400" b="1"/>
              <a:t>серотип</a:t>
            </a:r>
            <a:r>
              <a:rPr lang="en-US" sz="2400" b="1"/>
              <a:t>) </a:t>
            </a:r>
          </a:p>
          <a:p>
            <a:pPr lvl="3" algn="just">
              <a:buFont typeface="Wingdings" pitchFamily="2" charset="2"/>
              <a:buChar char="Ø"/>
            </a:pPr>
            <a:r>
              <a:rPr lang="en-US" sz="2400" b="1"/>
              <a:t>eho (31 серотип)</a:t>
            </a:r>
          </a:p>
          <a:p>
            <a:pPr lvl="3" algn="just">
              <a:buFont typeface="Wingdings" pitchFamily="2" charset="2"/>
              <a:buChar char="Ø"/>
            </a:pPr>
            <a:r>
              <a:rPr lang="en-US" sz="2400" b="1"/>
              <a:t>coxsaci A (23 серотип</a:t>
            </a:r>
            <a:r>
              <a:rPr lang="sr-Latn-CS" sz="2400" b="1"/>
              <a:t>а</a:t>
            </a:r>
            <a:r>
              <a:rPr lang="en-US" sz="2400" b="1"/>
              <a:t>) </a:t>
            </a:r>
          </a:p>
          <a:p>
            <a:pPr lvl="3" algn="just">
              <a:buFont typeface="Wingdings" pitchFamily="2" charset="2"/>
              <a:buChar char="Ø"/>
            </a:pPr>
            <a:r>
              <a:rPr lang="en-US" sz="2400" b="1"/>
              <a:t>coxsaci B (6 серотип</a:t>
            </a:r>
            <a:r>
              <a:rPr lang="sr-Latn-CS" sz="2400" b="1"/>
              <a:t>ова</a:t>
            </a:r>
            <a:r>
              <a:rPr lang="en-US" sz="2400" b="1"/>
              <a:t>)</a:t>
            </a:r>
          </a:p>
          <a:p>
            <a:pPr lvl="3" algn="just">
              <a:buFont typeface="Wingdings" pitchFamily="2" charset="2"/>
              <a:buChar char="Ø"/>
            </a:pPr>
            <a:r>
              <a:rPr lang="en-US" sz="2400" b="1"/>
              <a:t>polio (3 серотип</a:t>
            </a:r>
            <a:r>
              <a:rPr lang="sr-Latn-CS" sz="2400" b="1"/>
              <a:t>а</a:t>
            </a:r>
            <a:r>
              <a:rPr lang="en-US" sz="2400" b="1"/>
              <a:t>)</a:t>
            </a:r>
          </a:p>
          <a:p>
            <a:pPr lvl="3" algn="just">
              <a:buFont typeface="Wingdings" pitchFamily="2" charset="2"/>
              <a:buChar char="Ø"/>
            </a:pPr>
            <a:r>
              <a:rPr lang="en-US" sz="2400" b="1"/>
              <a:t>reo (3 серотип</a:t>
            </a:r>
            <a:r>
              <a:rPr lang="sr-Latn-CS" sz="2400" b="1"/>
              <a:t>а</a:t>
            </a:r>
            <a:r>
              <a:rPr lang="en-US" sz="2400" b="1"/>
              <a:t>) </a:t>
            </a:r>
          </a:p>
          <a:p>
            <a:pPr lvl="3" algn="just">
              <a:buFont typeface="Wingdings" pitchFamily="2" charset="2"/>
              <a:buChar char="Ø"/>
            </a:pPr>
            <a:r>
              <a:rPr lang="en-US" sz="2400" b="1"/>
              <a:t>hepato (2 серотип</a:t>
            </a:r>
            <a:r>
              <a:rPr lang="sr-Latn-CS" sz="2400" b="1"/>
              <a:t>а</a:t>
            </a:r>
            <a:r>
              <a:rPr lang="en-US" sz="2400" b="1"/>
              <a:t>)</a:t>
            </a:r>
          </a:p>
          <a:p>
            <a:pPr lvl="3" algn="just">
              <a:buFont typeface="Wingdings" pitchFamily="2" charset="2"/>
              <a:buChar char="Ø"/>
            </a:pPr>
            <a:r>
              <a:rPr lang="en-US" sz="2400" b="1"/>
              <a:t>cytomegalo (1 серотип)</a:t>
            </a:r>
          </a:p>
          <a:p>
            <a:pPr lvl="3" algn="just">
              <a:buFont typeface="Wingdings" pitchFamily="2" charset="2"/>
              <a:buChar char="Ø"/>
            </a:pPr>
            <a:r>
              <a:rPr lang="en-US" sz="2400" b="1"/>
              <a:t>noro</a:t>
            </a:r>
          </a:p>
          <a:p>
            <a:pPr>
              <a:spcBef>
                <a:spcPct val="50000"/>
              </a:spcBef>
            </a:pPr>
            <a:endParaRPr lang="en-US" sz="2400"/>
          </a:p>
        </p:txBody>
      </p:sp>
    </p:spTree>
  </p:cSld>
  <p:clrMapOvr>
    <a:masterClrMapping/>
  </p:clrMapOvr>
  <p:transition advTm="11876"/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7" name="Text Box 3"/>
          <p:cNvSpPr txBox="1">
            <a:spLocks noChangeArrowheads="1"/>
          </p:cNvSpPr>
          <p:nvPr/>
        </p:nvSpPr>
        <p:spPr bwMode="auto">
          <a:xfrm>
            <a:off x="179388" y="692150"/>
            <a:ext cx="8653462" cy="530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400" b="1">
                <a:solidFill>
                  <a:srgbClr val="CC0000"/>
                </a:solidFill>
              </a:rPr>
              <a:t>	</a:t>
            </a:r>
          </a:p>
          <a:p>
            <a:r>
              <a:rPr lang="sr-Cyrl-CS" sz="2800" b="1">
                <a:solidFill>
                  <a:srgbClr val="CC0000"/>
                </a:solidFill>
              </a:rPr>
              <a:t>б</a:t>
            </a:r>
            <a:r>
              <a:rPr lang="it-IT" sz="2800" b="1">
                <a:solidFill>
                  <a:srgbClr val="CC0000"/>
                </a:solidFill>
              </a:rPr>
              <a:t>. </a:t>
            </a:r>
            <a:r>
              <a:rPr lang="sr-Cyrl-CS" sz="2800" b="1">
                <a:solidFill>
                  <a:srgbClr val="CC0000"/>
                </a:solidFill>
              </a:rPr>
              <a:t>Транспорт</a:t>
            </a:r>
            <a:r>
              <a:rPr lang="it-IT" sz="2800" b="1">
                <a:solidFill>
                  <a:srgbClr val="CC0000"/>
                </a:solidFill>
              </a:rPr>
              <a:t> </a:t>
            </a:r>
            <a:r>
              <a:rPr lang="sr-Cyrl-CS" sz="2800" b="1">
                <a:solidFill>
                  <a:srgbClr val="CC0000"/>
                </a:solidFill>
              </a:rPr>
              <a:t>отпадних</a:t>
            </a:r>
            <a:r>
              <a:rPr lang="it-IT" sz="2800" b="1">
                <a:solidFill>
                  <a:srgbClr val="CC0000"/>
                </a:solidFill>
              </a:rPr>
              <a:t> </a:t>
            </a:r>
            <a:r>
              <a:rPr lang="sr-Cyrl-CS" sz="2800" b="1">
                <a:solidFill>
                  <a:srgbClr val="CC0000"/>
                </a:solidFill>
              </a:rPr>
              <a:t>материја</a:t>
            </a:r>
            <a:endParaRPr lang="it-IT" sz="2800" b="1">
              <a:solidFill>
                <a:srgbClr val="CC0000"/>
              </a:solidFill>
            </a:endParaRPr>
          </a:p>
          <a:p>
            <a:endParaRPr lang="it-IT" sz="2800" b="1"/>
          </a:p>
          <a:p>
            <a:pPr lvl="2"/>
            <a:r>
              <a:rPr lang="sr-Latn-CS" sz="2400" b="1"/>
              <a:t>	-</a:t>
            </a:r>
            <a:r>
              <a:rPr lang="sr-Cyrl-CS" sz="2400" b="1"/>
              <a:t>Специјализована</a:t>
            </a:r>
            <a:r>
              <a:rPr lang="it-IT" sz="2400" b="1"/>
              <a:t> </a:t>
            </a:r>
            <a:r>
              <a:rPr lang="sr-Cyrl-CS" sz="2400" b="1"/>
              <a:t>возила</a:t>
            </a:r>
            <a:endParaRPr lang="it-IT" sz="2400" b="1"/>
          </a:p>
          <a:p>
            <a:pPr>
              <a:spcBef>
                <a:spcPct val="50000"/>
              </a:spcBef>
            </a:pPr>
            <a:r>
              <a:rPr lang="sr-Cyrl-CS" sz="2800" b="1">
                <a:solidFill>
                  <a:srgbClr val="CC0000"/>
                </a:solidFill>
              </a:rPr>
              <a:t>ц</a:t>
            </a:r>
            <a:r>
              <a:rPr lang="it-IT" sz="2800" b="1">
                <a:solidFill>
                  <a:srgbClr val="CC0000"/>
                </a:solidFill>
              </a:rPr>
              <a:t>. </a:t>
            </a:r>
            <a:r>
              <a:rPr lang="sr-Cyrl-CS" sz="2800" b="1">
                <a:solidFill>
                  <a:srgbClr val="CC0000"/>
                </a:solidFill>
              </a:rPr>
              <a:t>Коначно</a:t>
            </a:r>
            <a:r>
              <a:rPr lang="it-IT" sz="2800" b="1">
                <a:solidFill>
                  <a:srgbClr val="CC0000"/>
                </a:solidFill>
              </a:rPr>
              <a:t> </a:t>
            </a:r>
            <a:r>
              <a:rPr lang="sr-Cyrl-CS" sz="2800" b="1">
                <a:solidFill>
                  <a:srgbClr val="CC0000"/>
                </a:solidFill>
              </a:rPr>
              <a:t>уклањање</a:t>
            </a:r>
            <a:r>
              <a:rPr lang="it-IT" sz="2800" b="1">
                <a:solidFill>
                  <a:srgbClr val="CC0000"/>
                </a:solidFill>
              </a:rPr>
              <a:t> </a:t>
            </a:r>
            <a:r>
              <a:rPr lang="sr-Cyrl-CS" sz="2800" b="1">
                <a:solidFill>
                  <a:srgbClr val="CC0000"/>
                </a:solidFill>
              </a:rPr>
              <a:t>отпадних</a:t>
            </a:r>
            <a:r>
              <a:rPr lang="it-IT" sz="2800" b="1">
                <a:solidFill>
                  <a:srgbClr val="CC0000"/>
                </a:solidFill>
              </a:rPr>
              <a:t> </a:t>
            </a:r>
            <a:r>
              <a:rPr lang="sr-Cyrl-CS" sz="2800" b="1">
                <a:solidFill>
                  <a:srgbClr val="CC0000"/>
                </a:solidFill>
              </a:rPr>
              <a:t>материја</a:t>
            </a:r>
            <a:endParaRPr lang="it-IT" sz="2800" b="1">
              <a:solidFill>
                <a:srgbClr val="CC0000"/>
              </a:solidFill>
            </a:endParaRPr>
          </a:p>
          <a:p>
            <a:pPr lvl="2" algn="just"/>
            <a:endParaRPr lang="en-US" sz="2800" b="1" u="sng"/>
          </a:p>
          <a:p>
            <a:pPr lvl="3" algn="just">
              <a:buFontTx/>
              <a:buChar char="•"/>
            </a:pPr>
            <a:r>
              <a:rPr lang="sr-Cyrl-CS" sz="2400" b="1">
                <a:solidFill>
                  <a:srgbClr val="CC0000"/>
                </a:solidFill>
              </a:rPr>
              <a:t>Насипање</a:t>
            </a:r>
            <a:endParaRPr lang="en-US" sz="2400" b="1">
              <a:solidFill>
                <a:srgbClr val="CC0000"/>
              </a:solidFill>
            </a:endParaRPr>
          </a:p>
          <a:p>
            <a:pPr lvl="3" algn="just"/>
            <a:endParaRPr lang="it-IT" sz="2400" b="1">
              <a:solidFill>
                <a:srgbClr val="CC0000"/>
              </a:solidFill>
            </a:endParaRPr>
          </a:p>
          <a:p>
            <a:pPr lvl="3" algn="just">
              <a:buFontTx/>
              <a:buChar char="•"/>
            </a:pPr>
            <a:r>
              <a:rPr lang="sr-Cyrl-CS" sz="2400" b="1">
                <a:solidFill>
                  <a:srgbClr val="CC0000"/>
                </a:solidFill>
              </a:rPr>
              <a:t>Коминуција</a:t>
            </a:r>
            <a:endParaRPr lang="en-US" sz="2400" b="1">
              <a:solidFill>
                <a:srgbClr val="CC0000"/>
              </a:solidFill>
            </a:endParaRPr>
          </a:p>
          <a:p>
            <a:pPr lvl="1" algn="just"/>
            <a:endParaRPr lang="en-US" sz="2400" b="1">
              <a:solidFill>
                <a:srgbClr val="CC0000"/>
              </a:solidFill>
            </a:endParaRPr>
          </a:p>
          <a:p>
            <a:pPr lvl="3" algn="just">
              <a:buFontTx/>
              <a:buChar char="•"/>
            </a:pPr>
            <a:r>
              <a:rPr lang="sr-Cyrl-CS" sz="2400" b="1">
                <a:solidFill>
                  <a:srgbClr val="CC0000"/>
                </a:solidFill>
              </a:rPr>
              <a:t>Спаљивање</a:t>
            </a:r>
            <a:endParaRPr lang="en-US" sz="2400" b="1">
              <a:solidFill>
                <a:srgbClr val="CC0000"/>
              </a:solidFill>
            </a:endParaRPr>
          </a:p>
          <a:p>
            <a:pPr lvl="4" algn="just"/>
            <a:endParaRPr lang="en-US" sz="2400" b="1">
              <a:solidFill>
                <a:srgbClr val="CC0000"/>
              </a:solidFill>
            </a:endParaRPr>
          </a:p>
          <a:p>
            <a:pPr lvl="3" algn="just">
              <a:buFontTx/>
              <a:buChar char="•"/>
            </a:pPr>
            <a:r>
              <a:rPr lang="sr-Cyrl-CS" sz="2400" b="1">
                <a:solidFill>
                  <a:srgbClr val="CC0000"/>
                </a:solidFill>
              </a:rPr>
              <a:t>Ферментација</a:t>
            </a:r>
            <a:endParaRPr lang="en-US" sz="2400" b="1">
              <a:solidFill>
                <a:srgbClr val="CC0000"/>
              </a:solidFill>
            </a:endParaRPr>
          </a:p>
        </p:txBody>
      </p:sp>
    </p:spTree>
  </p:cSld>
  <p:clrMapOvr>
    <a:masterClrMapping/>
  </p:clrMapOvr>
  <p:transition advTm="15604"/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Text Box 2"/>
          <p:cNvSpPr txBox="1">
            <a:spLocks noChangeArrowheads="1"/>
          </p:cNvSpPr>
          <p:nvPr/>
        </p:nvSpPr>
        <p:spPr bwMode="auto">
          <a:xfrm>
            <a:off x="685800" y="0"/>
            <a:ext cx="8001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Cyrl-CS" sz="2800" b="1">
                <a:solidFill>
                  <a:srgbClr val="CC0000"/>
                </a:solidFill>
              </a:rPr>
              <a:t>ц</a:t>
            </a:r>
            <a:r>
              <a:rPr lang="en-US" sz="2800" b="1">
                <a:solidFill>
                  <a:srgbClr val="CC0000"/>
                </a:solidFill>
              </a:rPr>
              <a:t>.</a:t>
            </a:r>
            <a:r>
              <a:rPr lang="it-IT" sz="2800" b="1">
                <a:solidFill>
                  <a:srgbClr val="CC0000"/>
                </a:solidFill>
              </a:rPr>
              <a:t> </a:t>
            </a:r>
            <a:r>
              <a:rPr lang="sr-Cyrl-CS" sz="2800" b="1">
                <a:solidFill>
                  <a:srgbClr val="CC0000"/>
                </a:solidFill>
              </a:rPr>
              <a:t>Коначно</a:t>
            </a:r>
            <a:r>
              <a:rPr lang="it-IT" sz="2800" b="1">
                <a:solidFill>
                  <a:srgbClr val="CC0000"/>
                </a:solidFill>
              </a:rPr>
              <a:t> </a:t>
            </a:r>
            <a:r>
              <a:rPr lang="sr-Cyrl-CS" sz="2800" b="1">
                <a:solidFill>
                  <a:srgbClr val="CC0000"/>
                </a:solidFill>
              </a:rPr>
              <a:t>уклањање</a:t>
            </a:r>
            <a:r>
              <a:rPr lang="it-IT" sz="2800" b="1">
                <a:solidFill>
                  <a:srgbClr val="CC0000"/>
                </a:solidFill>
              </a:rPr>
              <a:t> </a:t>
            </a:r>
            <a:r>
              <a:rPr lang="sr-Cyrl-CS" sz="2800" b="1">
                <a:solidFill>
                  <a:srgbClr val="CC0000"/>
                </a:solidFill>
              </a:rPr>
              <a:t>отпадних</a:t>
            </a:r>
            <a:r>
              <a:rPr lang="it-IT" sz="2800" b="1">
                <a:solidFill>
                  <a:srgbClr val="CC0000"/>
                </a:solidFill>
              </a:rPr>
              <a:t> </a:t>
            </a:r>
            <a:r>
              <a:rPr lang="sr-Cyrl-CS" sz="2800" b="1">
                <a:solidFill>
                  <a:srgbClr val="CC0000"/>
                </a:solidFill>
              </a:rPr>
              <a:t>материја</a:t>
            </a:r>
            <a:endParaRPr lang="it-IT" sz="2800" b="1">
              <a:solidFill>
                <a:srgbClr val="CC0000"/>
              </a:solidFill>
            </a:endParaRPr>
          </a:p>
        </p:txBody>
      </p:sp>
      <p:sp>
        <p:nvSpPr>
          <p:cNvPr id="206851" name="Text Box 3"/>
          <p:cNvSpPr txBox="1">
            <a:spLocks noChangeArrowheads="1"/>
          </p:cNvSpPr>
          <p:nvPr/>
        </p:nvSpPr>
        <p:spPr bwMode="auto">
          <a:xfrm>
            <a:off x="609600" y="1190625"/>
            <a:ext cx="8077200" cy="475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2" algn="just"/>
            <a:endParaRPr lang="en-US" sz="1000" b="1" u="sng">
              <a:solidFill>
                <a:srgbClr val="CC0000"/>
              </a:solidFill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Насипање</a:t>
            </a:r>
            <a:endParaRPr lang="sr-Latn-CS" sz="2400" b="1">
              <a:solidFill>
                <a:srgbClr val="CC0000"/>
              </a:solidFill>
              <a:latin typeface="Times New Roman" pitchFamily="18" charset="0"/>
            </a:endParaRPr>
          </a:p>
          <a:p>
            <a:pPr lvl="2" algn="just"/>
            <a:endParaRPr lang="en-US" sz="1200" b="1">
              <a:solidFill>
                <a:srgbClr val="CC0000"/>
              </a:solidFill>
              <a:latin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CS" sz="2000" b="1">
                <a:latin typeface="Times New Roman" pitchFamily="18" charset="0"/>
              </a:rPr>
              <a:t>Најчешћи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начин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уклањања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чврстих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отпадним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материја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где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се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наизменично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слојевито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насипа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слој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отпадних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материја</a:t>
            </a:r>
            <a:r>
              <a:rPr lang="en-US" sz="2000" b="1">
                <a:latin typeface="Times New Roman" pitchFamily="18" charset="0"/>
              </a:rPr>
              <a:t> (2,25 m) </a:t>
            </a:r>
            <a:r>
              <a:rPr lang="sr-Cyrl-CS" sz="2000" b="1">
                <a:latin typeface="Times New Roman" pitchFamily="18" charset="0"/>
              </a:rPr>
              <a:t>и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специјално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припремљена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земља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или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шљака</a:t>
            </a:r>
            <a:r>
              <a:rPr lang="en-US" sz="2000" b="1">
                <a:latin typeface="Times New Roman" pitchFamily="18" charset="0"/>
              </a:rPr>
              <a:t> (25 cm)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sz="2000" b="1">
                <a:latin typeface="Times New Roman" pitchFamily="18" charset="0"/>
              </a:rPr>
              <a:t>Дужина</a:t>
            </a:r>
            <a:r>
              <a:rPr lang="it-IT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ферментације</a:t>
            </a:r>
            <a:r>
              <a:rPr lang="it-IT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отпадних</a:t>
            </a:r>
            <a:r>
              <a:rPr lang="it-IT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материја</a:t>
            </a:r>
            <a:r>
              <a:rPr lang="it-IT" sz="2000" b="1">
                <a:latin typeface="Times New Roman" pitchFamily="18" charset="0"/>
              </a:rPr>
              <a:t> 3-6 </a:t>
            </a:r>
            <a:r>
              <a:rPr lang="sr-Cyrl-CS" sz="2000" b="1">
                <a:latin typeface="Times New Roman" pitchFamily="18" charset="0"/>
              </a:rPr>
              <a:t>година</a:t>
            </a:r>
            <a:endParaRPr lang="it-IT" sz="2000" b="1">
              <a:latin typeface="Times New Roman" pitchFamily="18" charset="0"/>
            </a:endParaRPr>
          </a:p>
          <a:p>
            <a:pPr lvl="3" algn="just">
              <a:buFont typeface="Wingdings" pitchFamily="2" charset="2"/>
              <a:buNone/>
            </a:pPr>
            <a:endParaRPr lang="it-IT" sz="2000" b="1">
              <a:latin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CS" sz="2000" b="1">
                <a:latin typeface="Times New Roman" pitchFamily="18" charset="0"/>
              </a:rPr>
              <a:t>Јефтин</a:t>
            </a:r>
            <a:r>
              <a:rPr lang="it-IT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поступак</a:t>
            </a:r>
            <a:r>
              <a:rPr lang="it-IT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у</a:t>
            </a:r>
            <a:r>
              <a:rPr lang="it-IT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земљама</a:t>
            </a:r>
            <a:r>
              <a:rPr lang="it-IT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са</a:t>
            </a:r>
            <a:r>
              <a:rPr lang="it-IT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расположивим</a:t>
            </a:r>
            <a:r>
              <a:rPr lang="it-IT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земљиштем</a:t>
            </a:r>
            <a:endParaRPr lang="it-IT" sz="2000" b="1">
              <a:latin typeface="Times New Roman" pitchFamily="18" charset="0"/>
            </a:endParaRPr>
          </a:p>
          <a:p>
            <a:pPr lvl="3" algn="just">
              <a:buFont typeface="Wingdings" pitchFamily="2" charset="2"/>
              <a:buChar char="Ø"/>
            </a:pPr>
            <a:endParaRPr lang="it-IT" sz="2000" b="1">
              <a:latin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CS" sz="2000" b="1">
                <a:latin typeface="Times New Roman" pitchFamily="18" charset="0"/>
              </a:rPr>
              <a:t>Земљиште</a:t>
            </a:r>
            <a:r>
              <a:rPr lang="it-IT" sz="2000" b="1">
                <a:latin typeface="Times New Roman" pitchFamily="18" charset="0"/>
              </a:rPr>
              <a:t>: </a:t>
            </a:r>
            <a:r>
              <a:rPr lang="sr-Cyrl-CS" sz="2000" b="1">
                <a:latin typeface="Times New Roman" pitchFamily="18" charset="0"/>
              </a:rPr>
              <a:t>равно</a:t>
            </a:r>
            <a:r>
              <a:rPr lang="it-IT" sz="2000" b="1">
                <a:latin typeface="Times New Roman" pitchFamily="18" charset="0"/>
              </a:rPr>
              <a:t> (</a:t>
            </a:r>
            <a:r>
              <a:rPr lang="sr-Cyrl-CS" sz="2000" b="1" i="1">
                <a:latin typeface="Times New Roman" pitchFamily="18" charset="0"/>
              </a:rPr>
              <a:t>највише</a:t>
            </a:r>
            <a:r>
              <a:rPr lang="it-IT" sz="2000" b="1" i="1">
                <a:latin typeface="Times New Roman" pitchFamily="18" charset="0"/>
              </a:rPr>
              <a:t> 10% </a:t>
            </a:r>
            <a:r>
              <a:rPr lang="sr-Cyrl-CS" sz="2000" b="1" i="1">
                <a:latin typeface="Times New Roman" pitchFamily="18" charset="0"/>
              </a:rPr>
              <a:t>нагиб</a:t>
            </a:r>
            <a:r>
              <a:rPr lang="it-IT" sz="2000" b="1">
                <a:latin typeface="Times New Roman" pitchFamily="18" charset="0"/>
              </a:rPr>
              <a:t>), </a:t>
            </a:r>
            <a:r>
              <a:rPr lang="sr-Cyrl-CS" sz="2000" b="1">
                <a:latin typeface="Times New Roman" pitchFamily="18" charset="0"/>
              </a:rPr>
              <a:t>растресито</a:t>
            </a:r>
            <a:r>
              <a:rPr lang="it-IT" sz="2000" b="1">
                <a:latin typeface="Times New Roman" pitchFamily="18" charset="0"/>
              </a:rPr>
              <a:t>, </a:t>
            </a:r>
            <a:r>
              <a:rPr lang="sr-Cyrl-CS" sz="2000" b="1">
                <a:latin typeface="Times New Roman" pitchFamily="18" charset="0"/>
              </a:rPr>
              <a:t>пропусно</a:t>
            </a:r>
            <a:r>
              <a:rPr lang="it-IT" sz="2000" b="1">
                <a:latin typeface="Times New Roman" pitchFamily="18" charset="0"/>
              </a:rPr>
              <a:t>, </a:t>
            </a:r>
            <a:r>
              <a:rPr lang="sr-Cyrl-CS" sz="2000" b="1">
                <a:latin typeface="Times New Roman" pitchFamily="18" charset="0"/>
              </a:rPr>
              <a:t>осунчано</a:t>
            </a:r>
            <a:r>
              <a:rPr lang="it-IT" sz="2000" b="1">
                <a:latin typeface="Times New Roman" pitchFamily="18" charset="0"/>
              </a:rPr>
              <a:t>, </a:t>
            </a:r>
            <a:r>
              <a:rPr lang="sr-Cyrl-CS" sz="2000" b="1">
                <a:latin typeface="Times New Roman" pitchFamily="18" charset="0"/>
              </a:rPr>
              <a:t>испарцелисано</a:t>
            </a:r>
            <a:r>
              <a:rPr lang="it-IT" sz="2000" b="1">
                <a:latin typeface="Times New Roman" pitchFamily="18" charset="0"/>
              </a:rPr>
              <a:t>, </a:t>
            </a:r>
            <a:r>
              <a:rPr lang="sr-Cyrl-CS" sz="2000" b="1">
                <a:latin typeface="Times New Roman" pitchFamily="18" charset="0"/>
              </a:rPr>
              <a:t>удаљено</a:t>
            </a:r>
            <a:r>
              <a:rPr lang="it-IT" sz="2000" b="1">
                <a:latin typeface="Times New Roman" pitchFamily="18" charset="0"/>
              </a:rPr>
              <a:t> 1,5-2 </a:t>
            </a:r>
            <a:r>
              <a:rPr lang="en-US" sz="2000" b="1">
                <a:latin typeface="Times New Roman" pitchFamily="18" charset="0"/>
              </a:rPr>
              <a:t>km</a:t>
            </a:r>
            <a:r>
              <a:rPr lang="it-IT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од</a:t>
            </a:r>
            <a:r>
              <a:rPr lang="it-IT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насеља</a:t>
            </a:r>
            <a:r>
              <a:rPr lang="it-IT" sz="2000" b="1">
                <a:latin typeface="Times New Roman" pitchFamily="18" charset="0"/>
              </a:rPr>
              <a:t>, </a:t>
            </a:r>
            <a:r>
              <a:rPr lang="sr-Cyrl-CS" sz="2000" b="1">
                <a:latin typeface="Times New Roman" pitchFamily="18" charset="0"/>
              </a:rPr>
              <a:t>низ</a:t>
            </a:r>
            <a:r>
              <a:rPr lang="it-IT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правац</a:t>
            </a:r>
            <a:r>
              <a:rPr lang="it-IT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дувања</a:t>
            </a:r>
            <a:r>
              <a:rPr lang="it-IT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доминантог</a:t>
            </a:r>
            <a:r>
              <a:rPr lang="it-IT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ветра</a:t>
            </a:r>
            <a:r>
              <a:rPr lang="it-IT" sz="2000" b="1">
                <a:latin typeface="Times New Roman" pitchFamily="18" charset="0"/>
              </a:rPr>
              <a:t>, </a:t>
            </a:r>
            <a:r>
              <a:rPr lang="sr-Cyrl-CS" sz="2000" b="1">
                <a:latin typeface="Times New Roman" pitchFamily="18" charset="0"/>
              </a:rPr>
              <a:t>заштићено</a:t>
            </a:r>
            <a:r>
              <a:rPr lang="it-IT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од</a:t>
            </a:r>
            <a:r>
              <a:rPr lang="it-IT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подземних</a:t>
            </a:r>
            <a:r>
              <a:rPr lang="it-IT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вода</a:t>
            </a:r>
            <a:r>
              <a:rPr lang="it-IT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и</a:t>
            </a:r>
            <a:r>
              <a:rPr lang="it-IT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поплава</a:t>
            </a:r>
            <a:r>
              <a:rPr lang="it-IT" sz="2000" b="1">
                <a:latin typeface="Times New Roman" pitchFamily="18" charset="0"/>
              </a:rPr>
              <a:t>, </a:t>
            </a:r>
            <a:r>
              <a:rPr lang="sr-Cyrl-CS" sz="2000" b="1">
                <a:latin typeface="Times New Roman" pitchFamily="18" charset="0"/>
              </a:rPr>
              <a:t>далеко</a:t>
            </a:r>
            <a:r>
              <a:rPr lang="it-IT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од</a:t>
            </a:r>
            <a:r>
              <a:rPr lang="it-IT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река</a:t>
            </a:r>
            <a:r>
              <a:rPr lang="it-IT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и</a:t>
            </a:r>
            <a:r>
              <a:rPr lang="it-IT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акумулација</a:t>
            </a:r>
            <a:r>
              <a:rPr lang="it-IT" sz="2000" b="1">
                <a:latin typeface="Times New Roman" pitchFamily="18" charset="0"/>
              </a:rPr>
              <a:t>, </a:t>
            </a:r>
            <a:r>
              <a:rPr lang="sr-Cyrl-CS" sz="2000" b="1">
                <a:latin typeface="Times New Roman" pitchFamily="18" charset="0"/>
              </a:rPr>
              <a:t>са</a:t>
            </a:r>
            <a:r>
              <a:rPr lang="it-IT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добром</a:t>
            </a:r>
            <a:r>
              <a:rPr lang="it-IT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саобраћајницом</a:t>
            </a:r>
            <a:r>
              <a:rPr lang="it-IT" sz="2000" b="1">
                <a:latin typeface="Times New Roman" pitchFamily="18" charset="0"/>
              </a:rPr>
              <a:t>, </a:t>
            </a:r>
            <a:r>
              <a:rPr lang="sr-Cyrl-CS" sz="2000" b="1">
                <a:latin typeface="Times New Roman" pitchFamily="18" charset="0"/>
              </a:rPr>
              <a:t>осветљењем</a:t>
            </a:r>
            <a:r>
              <a:rPr lang="it-IT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и</a:t>
            </a:r>
            <a:r>
              <a:rPr lang="it-IT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обезбеђењем</a:t>
            </a:r>
            <a:r>
              <a:rPr lang="sr-Latn-CS" sz="2000" b="1">
                <a:latin typeface="Times New Roman" pitchFamily="18" charset="0"/>
              </a:rPr>
              <a:t>,</a:t>
            </a:r>
            <a:r>
              <a:rPr lang="it-IT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планира</a:t>
            </a:r>
            <a:r>
              <a:rPr lang="it-IT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се</a:t>
            </a:r>
            <a:r>
              <a:rPr lang="it-IT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за</a:t>
            </a:r>
            <a:r>
              <a:rPr lang="it-IT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период</a:t>
            </a:r>
            <a:r>
              <a:rPr lang="it-IT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од</a:t>
            </a:r>
            <a:r>
              <a:rPr lang="it-IT" sz="2000" b="1">
                <a:latin typeface="Times New Roman" pitchFamily="18" charset="0"/>
              </a:rPr>
              <a:t> 30 </a:t>
            </a:r>
            <a:r>
              <a:rPr lang="sr-Cyrl-CS" sz="2000" b="1">
                <a:latin typeface="Times New Roman" pitchFamily="18" charset="0"/>
              </a:rPr>
              <a:t>година</a:t>
            </a:r>
            <a:r>
              <a:rPr lang="it-IT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са</a:t>
            </a:r>
            <a:r>
              <a:rPr lang="it-IT" sz="2000" b="1">
                <a:latin typeface="Times New Roman" pitchFamily="18" charset="0"/>
              </a:rPr>
              <a:t> 500 </a:t>
            </a:r>
            <a:r>
              <a:rPr lang="en-US" sz="2000" b="1">
                <a:latin typeface="Times New Roman" pitchFamily="18" charset="0"/>
              </a:rPr>
              <a:t>kg</a:t>
            </a:r>
            <a:r>
              <a:rPr lang="it-IT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отпадних</a:t>
            </a:r>
            <a:r>
              <a:rPr lang="it-IT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материја</a:t>
            </a:r>
            <a:r>
              <a:rPr lang="it-IT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по</a:t>
            </a:r>
            <a:r>
              <a:rPr lang="it-IT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становнику</a:t>
            </a:r>
            <a:r>
              <a:rPr lang="it-IT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годишње</a:t>
            </a:r>
            <a:endParaRPr lang="en-US" sz="20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35983"/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5" name="Text Box 3"/>
          <p:cNvSpPr txBox="1">
            <a:spLocks noChangeArrowheads="1"/>
          </p:cNvSpPr>
          <p:nvPr/>
        </p:nvSpPr>
        <p:spPr bwMode="auto">
          <a:xfrm>
            <a:off x="0" y="115888"/>
            <a:ext cx="8686800" cy="666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2" algn="just"/>
            <a:endParaRPr lang="sr-Latn-CS" sz="2400" b="1" u="sng">
              <a:solidFill>
                <a:srgbClr val="CC0000"/>
              </a:solidFill>
              <a:latin typeface="Times New Roman" pitchFamily="18" charset="0"/>
            </a:endParaRPr>
          </a:p>
          <a:p>
            <a:pPr lvl="2" algn="just"/>
            <a:endParaRPr lang="it-IT" sz="2400" b="1" u="sng">
              <a:solidFill>
                <a:srgbClr val="CC0000"/>
              </a:solidFill>
              <a:latin typeface="Times New Roman" pitchFamily="18" charset="0"/>
            </a:endParaRPr>
          </a:p>
          <a:p>
            <a:pPr lvl="3" algn="just">
              <a:buFontTx/>
              <a:buChar char="•"/>
            </a:pP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Коминуција</a:t>
            </a:r>
            <a:endParaRPr lang="sr-Latn-CS" sz="2400" b="1">
              <a:solidFill>
                <a:srgbClr val="CC0000"/>
              </a:solidFill>
              <a:latin typeface="Times New Roman" pitchFamily="18" charset="0"/>
            </a:endParaRPr>
          </a:p>
          <a:p>
            <a:pPr lvl="3" algn="just"/>
            <a:endParaRPr lang="en-US" sz="2400" b="1">
              <a:solidFill>
                <a:srgbClr val="CC0000"/>
              </a:solidFill>
              <a:latin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CS" sz="2400" b="1">
                <a:latin typeface="Times New Roman" pitchFamily="18" charset="0"/>
              </a:rPr>
              <a:t>Уситњавање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отпадних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материја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у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посебним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уређајима</a:t>
            </a:r>
            <a:endParaRPr lang="en-US" sz="2400" b="1">
              <a:latin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en-US" sz="2400" b="1">
              <a:latin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CS" sz="2400" b="1">
                <a:latin typeface="Times New Roman" pitchFamily="18" charset="0"/>
              </a:rPr>
              <a:t>Примењује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само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у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насељима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која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имају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централни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канализациони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систем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са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уређајима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за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пречишћавање</a:t>
            </a:r>
            <a:endParaRPr lang="en-US" sz="2400" b="1">
              <a:latin typeface="Times New Roman" pitchFamily="18" charset="0"/>
            </a:endParaRPr>
          </a:p>
          <a:p>
            <a:pPr lvl="2" algn="just"/>
            <a:endParaRPr lang="en-US" sz="2400" b="1">
              <a:latin typeface="Times New Roman" pitchFamily="18" charset="0"/>
            </a:endParaRPr>
          </a:p>
          <a:p>
            <a:pPr lvl="3" algn="just">
              <a:buFontTx/>
              <a:buChar char="•"/>
            </a:pP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Спаљивање</a:t>
            </a:r>
            <a:endParaRPr lang="sr-Latn-CS" sz="2400" b="1">
              <a:solidFill>
                <a:srgbClr val="CC0000"/>
              </a:solidFill>
              <a:latin typeface="Times New Roman" pitchFamily="18" charset="0"/>
            </a:endParaRPr>
          </a:p>
          <a:p>
            <a:pPr lvl="3" algn="just"/>
            <a:endParaRPr lang="en-US" sz="2400" b="1">
              <a:solidFill>
                <a:srgbClr val="CC0000"/>
              </a:solidFill>
              <a:latin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CS" sz="2400" b="1">
                <a:latin typeface="Times New Roman" pitchFamily="18" charset="0"/>
              </a:rPr>
              <a:t>До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скора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сматрано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најбољим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начином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уклањања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отпадних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материја</a:t>
            </a:r>
            <a:r>
              <a:rPr lang="en-US" sz="2400" b="1">
                <a:latin typeface="Times New Roman" pitchFamily="18" charset="0"/>
              </a:rPr>
              <a:t> (</a:t>
            </a:r>
            <a:r>
              <a:rPr lang="sr-Cyrl-CS" sz="2400" b="1" i="1">
                <a:latin typeface="Times New Roman" pitchFamily="18" charset="0"/>
              </a:rPr>
              <a:t>смањује</a:t>
            </a:r>
            <a:r>
              <a:rPr lang="en-US" sz="2400" b="1" i="1">
                <a:latin typeface="Times New Roman" pitchFamily="18" charset="0"/>
              </a:rPr>
              <a:t> </a:t>
            </a:r>
            <a:r>
              <a:rPr lang="sr-Cyrl-CS" sz="2400" b="1" i="1">
                <a:latin typeface="Times New Roman" pitchFamily="18" charset="0"/>
              </a:rPr>
              <a:t>запремину</a:t>
            </a:r>
            <a:r>
              <a:rPr lang="en-US" sz="2400" b="1" i="1">
                <a:latin typeface="Times New Roman" pitchFamily="18" charset="0"/>
              </a:rPr>
              <a:t> </a:t>
            </a:r>
            <a:r>
              <a:rPr lang="sr-Cyrl-CS" sz="2400" b="1" i="1">
                <a:latin typeface="Times New Roman" pitchFamily="18" charset="0"/>
              </a:rPr>
              <a:t>отпадних</a:t>
            </a:r>
            <a:r>
              <a:rPr lang="en-US" sz="2400" b="1" i="1">
                <a:latin typeface="Times New Roman" pitchFamily="18" charset="0"/>
              </a:rPr>
              <a:t> </a:t>
            </a:r>
            <a:r>
              <a:rPr lang="sr-Cyrl-CS" sz="2400" b="1" i="1">
                <a:latin typeface="Times New Roman" pitchFamily="18" charset="0"/>
              </a:rPr>
              <a:t>материја</a:t>
            </a:r>
            <a:r>
              <a:rPr lang="en-US" sz="2400" b="1">
                <a:latin typeface="Times New Roman" pitchFamily="18" charset="0"/>
              </a:rPr>
              <a:t>)</a:t>
            </a:r>
          </a:p>
          <a:p>
            <a:pPr lvl="4" algn="just">
              <a:buFont typeface="Wingdings" pitchFamily="2" charset="2"/>
              <a:buChar char="Ø"/>
            </a:pPr>
            <a:endParaRPr lang="en-US" sz="2400" b="1">
              <a:latin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CS" sz="2400" b="1">
                <a:latin typeface="Times New Roman" pitchFamily="18" charset="0"/>
              </a:rPr>
              <a:t>Данас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се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зна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да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спаљивање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ослобађа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токсичне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гасове</a:t>
            </a:r>
            <a:r>
              <a:rPr lang="en-US" sz="2400" b="1">
                <a:latin typeface="Times New Roman" pitchFamily="18" charset="0"/>
              </a:rPr>
              <a:t>: </a:t>
            </a:r>
            <a:r>
              <a:rPr lang="sr-Cyrl-CS" sz="2400" b="1">
                <a:latin typeface="Times New Roman" pitchFamily="18" charset="0"/>
              </a:rPr>
              <a:t>хлороводоник</a:t>
            </a:r>
            <a:r>
              <a:rPr lang="en-US" sz="2400" b="1">
                <a:latin typeface="Times New Roman" pitchFamily="18" charset="0"/>
              </a:rPr>
              <a:t>, </a:t>
            </a:r>
            <a:r>
              <a:rPr lang="sr-Cyrl-CS" sz="2400" b="1">
                <a:latin typeface="Times New Roman" pitchFamily="18" charset="0"/>
              </a:rPr>
              <a:t>флуородоводик</a:t>
            </a:r>
            <a:r>
              <a:rPr lang="en-US" sz="2400" b="1">
                <a:latin typeface="Times New Roman" pitchFamily="18" charset="0"/>
              </a:rPr>
              <a:t>, </a:t>
            </a:r>
            <a:r>
              <a:rPr lang="sr-Cyrl-CS" sz="2400" b="1">
                <a:latin typeface="Times New Roman" pitchFamily="18" charset="0"/>
              </a:rPr>
              <a:t>азотне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и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сумпорне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оксиде</a:t>
            </a:r>
            <a:r>
              <a:rPr lang="en-US" sz="2400" b="1">
                <a:latin typeface="Times New Roman" pitchFamily="18" charset="0"/>
              </a:rPr>
              <a:t>, </a:t>
            </a:r>
            <a:r>
              <a:rPr lang="sr-Cyrl-CS" sz="2400" b="1">
                <a:latin typeface="Times New Roman" pitchFamily="18" charset="0"/>
              </a:rPr>
              <a:t>токсичне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метале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као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олово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и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живу</a:t>
            </a:r>
            <a:r>
              <a:rPr lang="en-US" sz="2400" b="1">
                <a:latin typeface="Times New Roman" pitchFamily="18" charset="0"/>
              </a:rPr>
              <a:t>, </a:t>
            </a:r>
            <a:r>
              <a:rPr lang="sr-Cyrl-CS" sz="2400" b="1">
                <a:latin typeface="Times New Roman" pitchFamily="18" charset="0"/>
              </a:rPr>
              <a:t>диоксине</a:t>
            </a:r>
            <a:r>
              <a:rPr lang="en-US" sz="2400" b="1">
                <a:latin typeface="Times New Roman" pitchFamily="18" charset="0"/>
              </a:rPr>
              <a:t>, </a:t>
            </a:r>
            <a:r>
              <a:rPr lang="sr-Cyrl-CS" sz="2400" b="1">
                <a:latin typeface="Times New Roman" pitchFamily="18" charset="0"/>
              </a:rPr>
              <a:t>бензо</a:t>
            </a:r>
            <a:r>
              <a:rPr lang="en-US" sz="2400" b="1">
                <a:latin typeface="Times New Roman" pitchFamily="18" charset="0"/>
              </a:rPr>
              <a:t>-</a:t>
            </a:r>
            <a:r>
              <a:rPr lang="sr-Cyrl-CS" sz="2400" b="1">
                <a:latin typeface="Times New Roman" pitchFamily="18" charset="0"/>
              </a:rPr>
              <a:t>а</a:t>
            </a:r>
            <a:r>
              <a:rPr lang="en-US" sz="2400" b="1">
                <a:latin typeface="Times New Roman" pitchFamily="18" charset="0"/>
              </a:rPr>
              <a:t>-</a:t>
            </a:r>
            <a:r>
              <a:rPr lang="sr-Cyrl-CS" sz="2400" b="1">
                <a:latin typeface="Times New Roman" pitchFamily="18" charset="0"/>
              </a:rPr>
              <a:t>пирен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итд</a:t>
            </a:r>
            <a:r>
              <a:rPr lang="en-US" sz="2400" b="1">
                <a:latin typeface="Times New Roman" pitchFamily="18" charset="0"/>
              </a:rPr>
              <a:t>.</a:t>
            </a:r>
          </a:p>
        </p:txBody>
      </p:sp>
      <p:sp>
        <p:nvSpPr>
          <p:cNvPr id="207876" name="Text Box 2"/>
          <p:cNvSpPr txBox="1">
            <a:spLocks noChangeArrowheads="1"/>
          </p:cNvSpPr>
          <p:nvPr/>
        </p:nvSpPr>
        <p:spPr bwMode="auto">
          <a:xfrm>
            <a:off x="685800" y="0"/>
            <a:ext cx="8001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Cyrl-CS" sz="2800" b="1">
                <a:solidFill>
                  <a:srgbClr val="CC0000"/>
                </a:solidFill>
              </a:rPr>
              <a:t>ц</a:t>
            </a:r>
            <a:r>
              <a:rPr lang="en-US" sz="2800" b="1">
                <a:solidFill>
                  <a:srgbClr val="CC0000"/>
                </a:solidFill>
              </a:rPr>
              <a:t>.</a:t>
            </a:r>
            <a:r>
              <a:rPr lang="it-IT" sz="2800" b="1">
                <a:solidFill>
                  <a:srgbClr val="CC0000"/>
                </a:solidFill>
              </a:rPr>
              <a:t> </a:t>
            </a:r>
            <a:r>
              <a:rPr lang="sr-Cyrl-CS" sz="2800" b="1">
                <a:solidFill>
                  <a:srgbClr val="CC0000"/>
                </a:solidFill>
              </a:rPr>
              <a:t>Коначно</a:t>
            </a:r>
            <a:r>
              <a:rPr lang="it-IT" sz="2800" b="1">
                <a:solidFill>
                  <a:srgbClr val="CC0000"/>
                </a:solidFill>
              </a:rPr>
              <a:t> </a:t>
            </a:r>
            <a:r>
              <a:rPr lang="sr-Cyrl-CS" sz="2800" b="1">
                <a:solidFill>
                  <a:srgbClr val="CC0000"/>
                </a:solidFill>
              </a:rPr>
              <a:t>уклањање</a:t>
            </a:r>
            <a:r>
              <a:rPr lang="it-IT" sz="2800" b="1">
                <a:solidFill>
                  <a:srgbClr val="CC0000"/>
                </a:solidFill>
              </a:rPr>
              <a:t> </a:t>
            </a:r>
            <a:r>
              <a:rPr lang="sr-Cyrl-CS" sz="2800" b="1">
                <a:solidFill>
                  <a:srgbClr val="CC0000"/>
                </a:solidFill>
              </a:rPr>
              <a:t>отпадних</a:t>
            </a:r>
            <a:r>
              <a:rPr lang="it-IT" sz="2800" b="1">
                <a:solidFill>
                  <a:srgbClr val="CC0000"/>
                </a:solidFill>
              </a:rPr>
              <a:t> </a:t>
            </a:r>
            <a:r>
              <a:rPr lang="sr-Cyrl-CS" sz="2800" b="1">
                <a:solidFill>
                  <a:srgbClr val="CC0000"/>
                </a:solidFill>
              </a:rPr>
              <a:t>материја</a:t>
            </a:r>
            <a:endParaRPr lang="it-IT" sz="2800" b="1">
              <a:solidFill>
                <a:srgbClr val="CC0000"/>
              </a:solidFill>
            </a:endParaRPr>
          </a:p>
        </p:txBody>
      </p:sp>
    </p:spTree>
  </p:cSld>
  <p:clrMapOvr>
    <a:masterClrMapping/>
  </p:clrMapOvr>
  <p:transition advTm="26596"/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9" name="Text Box 3"/>
          <p:cNvSpPr txBox="1">
            <a:spLocks noChangeArrowheads="1"/>
          </p:cNvSpPr>
          <p:nvPr/>
        </p:nvSpPr>
        <p:spPr bwMode="auto">
          <a:xfrm>
            <a:off x="0" y="620713"/>
            <a:ext cx="9144000" cy="593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Tx/>
              <a:buChar char="•"/>
            </a:pPr>
            <a:r>
              <a:rPr lang="sr-Cyrl-CS" sz="2400" b="1" u="sng">
                <a:solidFill>
                  <a:srgbClr val="CC0000"/>
                </a:solidFill>
                <a:latin typeface="Times New Roman" pitchFamily="18" charset="0"/>
              </a:rPr>
              <a:t>Ферментација</a:t>
            </a:r>
            <a:endParaRPr lang="sr-Latn-CS" sz="2400" b="1" u="sng">
              <a:solidFill>
                <a:srgbClr val="CC0000"/>
              </a:solidFill>
              <a:latin typeface="Times New Roman" pitchFamily="18" charset="0"/>
            </a:endParaRPr>
          </a:p>
          <a:p>
            <a:pPr lvl="3" algn="just"/>
            <a:endParaRPr lang="en-US" sz="2400" b="1">
              <a:solidFill>
                <a:srgbClr val="CC0000"/>
              </a:solidFill>
              <a:latin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CS" sz="2400" b="1">
                <a:latin typeface="Times New Roman" pitchFamily="18" charset="0"/>
              </a:rPr>
              <a:t>уклањање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отпадних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материја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биолошком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разградњом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на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температури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од</a:t>
            </a:r>
            <a:r>
              <a:rPr lang="en-US" sz="2400" b="1">
                <a:latin typeface="Times New Roman" pitchFamily="18" charset="0"/>
              </a:rPr>
              <a:t> 70-80 </a:t>
            </a:r>
            <a:r>
              <a:rPr lang="en-US" sz="2400" b="1" baseline="30000">
                <a:latin typeface="Times New Roman" pitchFamily="18" charset="0"/>
              </a:rPr>
              <a:t>0</a:t>
            </a:r>
            <a:r>
              <a:rPr lang="en-US" sz="2400" b="1">
                <a:latin typeface="Times New Roman" pitchFamily="18" charset="0"/>
              </a:rPr>
              <a:t>C </a:t>
            </a:r>
            <a:r>
              <a:rPr lang="sr-Cyrl-CS" sz="2400" b="1">
                <a:latin typeface="Times New Roman" pitchFamily="18" charset="0"/>
              </a:rPr>
              <a:t>под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утицајем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бактерија</a:t>
            </a:r>
            <a:endParaRPr lang="en-US" sz="2400" b="1">
              <a:latin typeface="Times New Roman" pitchFamily="18" charset="0"/>
            </a:endParaRPr>
          </a:p>
          <a:p>
            <a:pPr lvl="3" algn="just">
              <a:buFont typeface="Wingdings" pitchFamily="2" charset="2"/>
              <a:buChar char="Ø"/>
            </a:pPr>
            <a:endParaRPr lang="en-US" sz="2400" b="1">
              <a:latin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CS" sz="2400" b="1">
                <a:latin typeface="Times New Roman" pitchFamily="18" charset="0"/>
              </a:rPr>
              <a:t>траје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неколико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месеци</a:t>
            </a:r>
            <a:endParaRPr lang="en-US" sz="2400" b="1">
              <a:latin typeface="Times New Roman" pitchFamily="18" charset="0"/>
            </a:endParaRPr>
          </a:p>
          <a:p>
            <a:pPr lvl="3" algn="just">
              <a:buFont typeface="Wingdings" pitchFamily="2" charset="2"/>
              <a:buChar char="Ø"/>
            </a:pPr>
            <a:endParaRPr lang="en-US" sz="2400" b="1">
              <a:latin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CS" sz="2400" b="1">
                <a:latin typeface="Times New Roman" pitchFamily="18" charset="0"/>
              </a:rPr>
              <a:t>завршава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се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стварањем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компоста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који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је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одлично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органско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ђубриво</a:t>
            </a:r>
            <a:endParaRPr lang="en-US" sz="2400" b="1">
              <a:latin typeface="Times New Roman" pitchFamily="18" charset="0"/>
            </a:endParaRPr>
          </a:p>
          <a:p>
            <a:pPr lvl="3" algn="just">
              <a:buFont typeface="Wingdings" pitchFamily="2" charset="2"/>
              <a:buChar char="Ø"/>
            </a:pPr>
            <a:endParaRPr lang="en-US" sz="2400" b="1">
              <a:latin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CS" sz="2400" b="1">
                <a:latin typeface="Times New Roman" pitchFamily="18" charset="0"/>
              </a:rPr>
              <a:t>врсте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објеката</a:t>
            </a:r>
            <a:r>
              <a:rPr lang="en-US" sz="2400" b="1">
                <a:latin typeface="Times New Roman" pitchFamily="18" charset="0"/>
              </a:rPr>
              <a:t> </a:t>
            </a:r>
          </a:p>
          <a:p>
            <a:pPr marL="742950" lvl="1" indent="-285750" algn="just">
              <a:buFont typeface="Wingdings" pitchFamily="2" charset="2"/>
              <a:buChar char="§"/>
            </a:pPr>
            <a:r>
              <a:rPr lang="sr-Cyrl-CS" sz="2400" b="1">
                <a:solidFill>
                  <a:srgbClr val="008000"/>
                </a:solidFill>
                <a:latin typeface="Times New Roman" pitchFamily="18" charset="0"/>
              </a:rPr>
              <a:t>гомиле</a:t>
            </a:r>
            <a:r>
              <a:rPr lang="en-US" sz="2400" b="1">
                <a:solidFill>
                  <a:srgbClr val="008000"/>
                </a:solidFill>
                <a:latin typeface="Times New Roman" pitchFamily="18" charset="0"/>
              </a:rPr>
              <a:t>, </a:t>
            </a:r>
            <a:r>
              <a:rPr lang="sr-Cyrl-CS" sz="2400" b="1">
                <a:solidFill>
                  <a:srgbClr val="008000"/>
                </a:solidFill>
                <a:latin typeface="Times New Roman" pitchFamily="18" charset="0"/>
              </a:rPr>
              <a:t>јаме</a:t>
            </a:r>
            <a:r>
              <a:rPr lang="en-US" sz="2400" b="1">
                <a:latin typeface="Times New Roman" pitchFamily="18" charset="0"/>
              </a:rPr>
              <a:t> (</a:t>
            </a:r>
            <a:r>
              <a:rPr lang="sr-Cyrl-CS" sz="2400" b="1" i="1">
                <a:latin typeface="Times New Roman" pitchFamily="18" charset="0"/>
              </a:rPr>
              <a:t>уклањају</a:t>
            </a:r>
            <a:r>
              <a:rPr lang="en-US" sz="2400" b="1" i="1">
                <a:latin typeface="Times New Roman" pitchFamily="18" charset="0"/>
              </a:rPr>
              <a:t> </a:t>
            </a:r>
            <a:r>
              <a:rPr lang="sr-Cyrl-CS" sz="2400" b="1" i="1">
                <a:latin typeface="Times New Roman" pitchFamily="18" charset="0"/>
              </a:rPr>
              <a:t>куч</a:t>
            </a:r>
            <a:r>
              <a:rPr lang="sr-Latn-CS" sz="2400" b="1" i="1">
                <a:latin typeface="Times New Roman" pitchFamily="18" charset="0"/>
              </a:rPr>
              <a:t>ћ</a:t>
            </a:r>
            <a:r>
              <a:rPr lang="sr-Cyrl-CS" sz="2400" b="1" i="1">
                <a:latin typeface="Times New Roman" pitchFamily="18" charset="0"/>
              </a:rPr>
              <a:t>ни</a:t>
            </a:r>
            <a:r>
              <a:rPr lang="en-US" sz="2400" b="1" i="1">
                <a:latin typeface="Times New Roman" pitchFamily="18" charset="0"/>
              </a:rPr>
              <a:t> </a:t>
            </a:r>
            <a:r>
              <a:rPr lang="sr-Cyrl-CS" sz="2400" b="1" i="1">
                <a:latin typeface="Times New Roman" pitchFamily="18" charset="0"/>
              </a:rPr>
              <a:t>отпаци</a:t>
            </a:r>
            <a:r>
              <a:rPr lang="en-US" sz="2400" b="1" i="1">
                <a:latin typeface="Times New Roman" pitchFamily="18" charset="0"/>
              </a:rPr>
              <a:t>, </a:t>
            </a:r>
            <a:r>
              <a:rPr lang="sr-Cyrl-CS" sz="2400" b="1" i="1">
                <a:latin typeface="Times New Roman" pitchFamily="18" charset="0"/>
              </a:rPr>
              <a:t>пепео</a:t>
            </a:r>
            <a:r>
              <a:rPr lang="en-US" sz="2400" b="1" i="1">
                <a:latin typeface="Times New Roman" pitchFamily="18" charset="0"/>
              </a:rPr>
              <a:t>, </a:t>
            </a:r>
            <a:r>
              <a:rPr lang="sr-Cyrl-CS" sz="2400" b="1" i="1">
                <a:latin typeface="Times New Roman" pitchFamily="18" charset="0"/>
              </a:rPr>
              <a:t>лишће</a:t>
            </a:r>
            <a:r>
              <a:rPr lang="en-US" sz="2400" b="1" i="1">
                <a:latin typeface="Times New Roman" pitchFamily="18" charset="0"/>
              </a:rPr>
              <a:t>, </a:t>
            </a:r>
            <a:r>
              <a:rPr lang="sr-Cyrl-CS" sz="2400" b="1" i="1">
                <a:latin typeface="Times New Roman" pitchFamily="18" charset="0"/>
              </a:rPr>
              <a:t>ђубриво</a:t>
            </a:r>
            <a:r>
              <a:rPr lang="en-US" sz="2400" b="1" i="1">
                <a:latin typeface="Times New Roman" pitchFamily="18" charset="0"/>
              </a:rPr>
              <a:t> </a:t>
            </a:r>
            <a:r>
              <a:rPr lang="sr-Cyrl-CS" sz="2400" b="1" i="1">
                <a:latin typeface="Times New Roman" pitchFamily="18" charset="0"/>
              </a:rPr>
              <a:t>уз</a:t>
            </a:r>
            <a:r>
              <a:rPr lang="en-US" sz="2400" b="1" i="1">
                <a:latin typeface="Times New Roman" pitchFamily="18" charset="0"/>
              </a:rPr>
              <a:t> </a:t>
            </a:r>
            <a:r>
              <a:rPr lang="sr-Cyrl-CS" sz="2400" b="1" i="1">
                <a:latin typeface="Times New Roman" pitchFamily="18" charset="0"/>
              </a:rPr>
              <a:t>прекопавање</a:t>
            </a:r>
            <a:r>
              <a:rPr lang="en-US" sz="2400" b="1" i="1">
                <a:latin typeface="Times New Roman" pitchFamily="18" charset="0"/>
              </a:rPr>
              <a:t> 2-3 </a:t>
            </a:r>
            <a:r>
              <a:rPr lang="sr-Cyrl-CS" sz="2400" b="1" i="1">
                <a:latin typeface="Times New Roman" pitchFamily="18" charset="0"/>
              </a:rPr>
              <a:t>пута</a:t>
            </a:r>
            <a:r>
              <a:rPr lang="en-US" sz="2400" b="1" i="1">
                <a:latin typeface="Times New Roman" pitchFamily="18" charset="0"/>
              </a:rPr>
              <a:t> </a:t>
            </a:r>
            <a:r>
              <a:rPr lang="sr-Cyrl-CS" sz="2400" b="1" i="1">
                <a:latin typeface="Times New Roman" pitchFamily="18" charset="0"/>
              </a:rPr>
              <a:t>годишње</a:t>
            </a:r>
            <a:r>
              <a:rPr lang="en-US" sz="2400" b="1" i="1">
                <a:latin typeface="Times New Roman" pitchFamily="18" charset="0"/>
              </a:rPr>
              <a:t> </a:t>
            </a:r>
            <a:r>
              <a:rPr lang="sr-Cyrl-CS" sz="2400" b="1" i="1">
                <a:latin typeface="Times New Roman" pitchFamily="18" charset="0"/>
              </a:rPr>
              <a:t>и</a:t>
            </a:r>
            <a:r>
              <a:rPr lang="en-US" sz="2400" b="1" i="1">
                <a:latin typeface="Times New Roman" pitchFamily="18" charset="0"/>
              </a:rPr>
              <a:t> </a:t>
            </a:r>
            <a:r>
              <a:rPr lang="sr-Cyrl-CS" sz="2400" b="1" i="1">
                <a:latin typeface="Times New Roman" pitchFamily="18" charset="0"/>
              </a:rPr>
              <a:t>коришћење</a:t>
            </a:r>
            <a:r>
              <a:rPr lang="en-US" sz="2400" b="1" i="1">
                <a:latin typeface="Times New Roman" pitchFamily="18" charset="0"/>
              </a:rPr>
              <a:t> </a:t>
            </a:r>
            <a:r>
              <a:rPr lang="sr-Cyrl-CS" sz="2400" b="1" i="1">
                <a:latin typeface="Times New Roman" pitchFamily="18" charset="0"/>
              </a:rPr>
              <a:t>компоста</a:t>
            </a:r>
            <a:r>
              <a:rPr lang="en-US" sz="2400" b="1" i="1">
                <a:latin typeface="Times New Roman" pitchFamily="18" charset="0"/>
              </a:rPr>
              <a:t> </a:t>
            </a:r>
            <a:r>
              <a:rPr lang="sr-Cyrl-CS" sz="2400" b="1" i="1">
                <a:latin typeface="Times New Roman" pitchFamily="18" charset="0"/>
              </a:rPr>
              <a:t>као</a:t>
            </a:r>
            <a:r>
              <a:rPr lang="en-US" sz="2400" b="1" i="1">
                <a:latin typeface="Times New Roman" pitchFamily="18" charset="0"/>
              </a:rPr>
              <a:t> </a:t>
            </a:r>
            <a:r>
              <a:rPr lang="sr-Cyrl-CS" sz="2400" b="1" i="1">
                <a:latin typeface="Times New Roman" pitchFamily="18" charset="0"/>
              </a:rPr>
              <a:t>органског</a:t>
            </a:r>
            <a:r>
              <a:rPr lang="en-US" sz="2400" b="1" i="1">
                <a:latin typeface="Times New Roman" pitchFamily="18" charset="0"/>
              </a:rPr>
              <a:t> </a:t>
            </a:r>
            <a:r>
              <a:rPr lang="sr-Cyrl-CS" sz="2400" b="1" i="1">
                <a:latin typeface="Times New Roman" pitchFamily="18" charset="0"/>
              </a:rPr>
              <a:t>ђубрива</a:t>
            </a:r>
            <a:r>
              <a:rPr lang="en-US" sz="2400" b="1" i="1">
                <a:latin typeface="Times New Roman" pitchFamily="18" charset="0"/>
              </a:rPr>
              <a:t> </a:t>
            </a:r>
            <a:r>
              <a:rPr lang="sr-Cyrl-CS" sz="2400" b="1" i="1">
                <a:latin typeface="Times New Roman" pitchFamily="18" charset="0"/>
              </a:rPr>
              <a:t>након</a:t>
            </a:r>
            <a:r>
              <a:rPr lang="en-US" sz="2400" b="1" i="1">
                <a:latin typeface="Times New Roman" pitchFamily="18" charset="0"/>
              </a:rPr>
              <a:t> 1-2 </a:t>
            </a:r>
            <a:r>
              <a:rPr lang="sr-Cyrl-CS" sz="2400" b="1" i="1">
                <a:latin typeface="Times New Roman" pitchFamily="18" charset="0"/>
              </a:rPr>
              <a:t>године</a:t>
            </a:r>
            <a:r>
              <a:rPr lang="en-US" sz="2400" b="1" i="1">
                <a:latin typeface="Times New Roman" pitchFamily="18" charset="0"/>
              </a:rPr>
              <a:t>.)</a:t>
            </a:r>
            <a:endParaRPr lang="en-US" sz="2400" b="1">
              <a:latin typeface="Times New Roman" pitchFamily="18" charset="0"/>
            </a:endParaRPr>
          </a:p>
          <a:p>
            <a:pPr marL="742950" lvl="1" indent="-285750" algn="just">
              <a:buFont typeface="Wingdings" pitchFamily="2" charset="2"/>
              <a:buChar char="§"/>
            </a:pPr>
            <a:r>
              <a:rPr lang="sr-Cyrl-CS" sz="2400" b="1">
                <a:solidFill>
                  <a:srgbClr val="008000"/>
                </a:solidFill>
                <a:latin typeface="Times New Roman" pitchFamily="18" charset="0"/>
              </a:rPr>
              <a:t>биотермичке</a:t>
            </a:r>
            <a:r>
              <a:rPr lang="en-US" sz="2400" b="1">
                <a:solidFill>
                  <a:srgbClr val="008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008000"/>
                </a:solidFill>
                <a:latin typeface="Times New Roman" pitchFamily="18" charset="0"/>
              </a:rPr>
              <a:t>коморе</a:t>
            </a:r>
            <a:r>
              <a:rPr lang="en-US" sz="2400" b="1">
                <a:latin typeface="Times New Roman" pitchFamily="18" charset="0"/>
              </a:rPr>
              <a:t> (</a:t>
            </a:r>
            <a:r>
              <a:rPr lang="sr-Cyrl-CS" sz="2400" b="1" i="1">
                <a:latin typeface="Times New Roman" pitchFamily="18" charset="0"/>
              </a:rPr>
              <a:t>специјалне</a:t>
            </a:r>
            <a:r>
              <a:rPr lang="en-US" sz="2400" b="1" i="1">
                <a:latin typeface="Times New Roman" pitchFamily="18" charset="0"/>
              </a:rPr>
              <a:t> </a:t>
            </a:r>
            <a:r>
              <a:rPr lang="sr-Cyrl-CS" sz="2400" b="1" i="1">
                <a:latin typeface="Times New Roman" pitchFamily="18" charset="0"/>
              </a:rPr>
              <a:t>коморе</a:t>
            </a:r>
            <a:r>
              <a:rPr lang="en-US" sz="2400" b="1" i="1">
                <a:latin typeface="Times New Roman" pitchFamily="18" charset="0"/>
              </a:rPr>
              <a:t> </a:t>
            </a:r>
            <a:r>
              <a:rPr lang="sr-Cyrl-CS" sz="2400" b="1" i="1">
                <a:latin typeface="Times New Roman" pitchFamily="18" charset="0"/>
              </a:rPr>
              <a:t>у</a:t>
            </a:r>
            <a:r>
              <a:rPr lang="en-US" sz="2400" b="1" i="1">
                <a:latin typeface="Times New Roman" pitchFamily="18" charset="0"/>
              </a:rPr>
              <a:t> </a:t>
            </a:r>
            <a:r>
              <a:rPr lang="sr-Cyrl-CS" sz="2400" b="1" i="1">
                <a:latin typeface="Times New Roman" pitchFamily="18" charset="0"/>
              </a:rPr>
              <a:t>којима</a:t>
            </a:r>
            <a:r>
              <a:rPr lang="en-US" sz="2400" b="1" i="1">
                <a:latin typeface="Times New Roman" pitchFamily="18" charset="0"/>
              </a:rPr>
              <a:t> </a:t>
            </a:r>
            <a:r>
              <a:rPr lang="sr-Cyrl-CS" sz="2400" b="1" i="1">
                <a:latin typeface="Times New Roman" pitchFamily="18" charset="0"/>
              </a:rPr>
              <a:t>се</a:t>
            </a:r>
            <a:r>
              <a:rPr lang="en-US" sz="2400" b="1" i="1">
                <a:latin typeface="Times New Roman" pitchFamily="18" charset="0"/>
              </a:rPr>
              <a:t> </a:t>
            </a:r>
            <a:r>
              <a:rPr lang="sr-Cyrl-CS" sz="2400" b="1" i="1">
                <a:latin typeface="Times New Roman" pitchFamily="18" charset="0"/>
              </a:rPr>
              <a:t>уз</a:t>
            </a:r>
            <a:r>
              <a:rPr lang="en-US" sz="2400" b="1" i="1">
                <a:latin typeface="Times New Roman" pitchFamily="18" charset="0"/>
              </a:rPr>
              <a:t> </a:t>
            </a:r>
            <a:r>
              <a:rPr lang="sr-Cyrl-CS" sz="2400" b="1" i="1">
                <a:latin typeface="Times New Roman" pitchFamily="18" charset="0"/>
              </a:rPr>
              <a:t>довод</a:t>
            </a:r>
            <a:r>
              <a:rPr lang="en-US" sz="2400" b="1" i="1">
                <a:latin typeface="Times New Roman" pitchFamily="18" charset="0"/>
              </a:rPr>
              <a:t> </a:t>
            </a:r>
            <a:r>
              <a:rPr lang="sr-Cyrl-CS" sz="2400" b="1" i="1">
                <a:latin typeface="Times New Roman" pitchFamily="18" charset="0"/>
              </a:rPr>
              <a:t>ваздуха</a:t>
            </a:r>
            <a:r>
              <a:rPr lang="en-US" sz="2400" b="1" i="1">
                <a:latin typeface="Times New Roman" pitchFamily="18" charset="0"/>
              </a:rPr>
              <a:t> </a:t>
            </a:r>
            <a:r>
              <a:rPr lang="sr-Cyrl-CS" sz="2400" b="1" i="1">
                <a:latin typeface="Times New Roman" pitchFamily="18" charset="0"/>
              </a:rPr>
              <a:t>обавља</a:t>
            </a:r>
            <a:r>
              <a:rPr lang="en-US" sz="2400" b="1" i="1">
                <a:latin typeface="Times New Roman" pitchFamily="18" charset="0"/>
              </a:rPr>
              <a:t> </a:t>
            </a:r>
            <a:r>
              <a:rPr lang="sr-Cyrl-CS" sz="2400" b="1" i="1">
                <a:latin typeface="Times New Roman" pitchFamily="18" charset="0"/>
              </a:rPr>
              <a:t>ферментација</a:t>
            </a:r>
            <a:r>
              <a:rPr lang="en-US" sz="2400" b="1" i="1">
                <a:latin typeface="Times New Roman" pitchFamily="18" charset="0"/>
              </a:rPr>
              <a:t> </a:t>
            </a:r>
            <a:r>
              <a:rPr lang="sr-Cyrl-CS" sz="2400" b="1" i="1">
                <a:latin typeface="Times New Roman" pitchFamily="18" charset="0"/>
              </a:rPr>
              <a:t>око</a:t>
            </a:r>
            <a:r>
              <a:rPr lang="en-US" sz="2400" b="1" i="1">
                <a:latin typeface="Times New Roman" pitchFamily="18" charset="0"/>
              </a:rPr>
              <a:t> 45 </a:t>
            </a:r>
            <a:r>
              <a:rPr lang="sr-Cyrl-CS" sz="2400" b="1" i="1">
                <a:latin typeface="Times New Roman" pitchFamily="18" charset="0"/>
              </a:rPr>
              <a:t>дана</a:t>
            </a:r>
            <a:r>
              <a:rPr lang="en-US" sz="2400" b="1">
                <a:latin typeface="Times New Roman" pitchFamily="18" charset="0"/>
              </a:rPr>
              <a:t>)</a:t>
            </a:r>
          </a:p>
        </p:txBody>
      </p:sp>
      <p:sp>
        <p:nvSpPr>
          <p:cNvPr id="208900" name="Text Box 2"/>
          <p:cNvSpPr txBox="1">
            <a:spLocks noChangeArrowheads="1"/>
          </p:cNvSpPr>
          <p:nvPr/>
        </p:nvSpPr>
        <p:spPr bwMode="auto">
          <a:xfrm>
            <a:off x="685800" y="0"/>
            <a:ext cx="8001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Cyrl-CS" sz="2800" b="1">
                <a:solidFill>
                  <a:srgbClr val="CC0000"/>
                </a:solidFill>
              </a:rPr>
              <a:t>ц</a:t>
            </a:r>
            <a:r>
              <a:rPr lang="en-US" sz="2800" b="1">
                <a:solidFill>
                  <a:srgbClr val="CC0000"/>
                </a:solidFill>
              </a:rPr>
              <a:t>.</a:t>
            </a:r>
            <a:r>
              <a:rPr lang="it-IT" sz="2800" b="1">
                <a:solidFill>
                  <a:srgbClr val="CC0000"/>
                </a:solidFill>
              </a:rPr>
              <a:t> </a:t>
            </a:r>
            <a:r>
              <a:rPr lang="sr-Cyrl-CS" sz="2800" b="1">
                <a:solidFill>
                  <a:srgbClr val="CC0000"/>
                </a:solidFill>
              </a:rPr>
              <a:t>Коначно</a:t>
            </a:r>
            <a:r>
              <a:rPr lang="it-IT" sz="2800" b="1">
                <a:solidFill>
                  <a:srgbClr val="CC0000"/>
                </a:solidFill>
              </a:rPr>
              <a:t> </a:t>
            </a:r>
            <a:r>
              <a:rPr lang="sr-Cyrl-CS" sz="2800" b="1">
                <a:solidFill>
                  <a:srgbClr val="CC0000"/>
                </a:solidFill>
              </a:rPr>
              <a:t>уклањање</a:t>
            </a:r>
            <a:r>
              <a:rPr lang="it-IT" sz="2800" b="1">
                <a:solidFill>
                  <a:srgbClr val="CC0000"/>
                </a:solidFill>
              </a:rPr>
              <a:t> </a:t>
            </a:r>
            <a:r>
              <a:rPr lang="sr-Cyrl-CS" sz="2800" b="1">
                <a:solidFill>
                  <a:srgbClr val="CC0000"/>
                </a:solidFill>
              </a:rPr>
              <a:t>отпадних</a:t>
            </a:r>
            <a:r>
              <a:rPr lang="it-IT" sz="2800" b="1">
                <a:solidFill>
                  <a:srgbClr val="CC0000"/>
                </a:solidFill>
              </a:rPr>
              <a:t> </a:t>
            </a:r>
            <a:r>
              <a:rPr lang="sr-Cyrl-CS" sz="2800" b="1">
                <a:solidFill>
                  <a:srgbClr val="CC0000"/>
                </a:solidFill>
              </a:rPr>
              <a:t>материја</a:t>
            </a:r>
            <a:endParaRPr lang="it-IT" sz="2800" b="1">
              <a:solidFill>
                <a:srgbClr val="CC0000"/>
              </a:solidFill>
            </a:endParaRPr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Text Box 2"/>
          <p:cNvSpPr txBox="1">
            <a:spLocks noChangeArrowheads="1"/>
          </p:cNvSpPr>
          <p:nvPr/>
        </p:nvSpPr>
        <p:spPr bwMode="auto">
          <a:xfrm>
            <a:off x="762000" y="381000"/>
            <a:ext cx="8001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sr-Cyrl-CS" sz="3200" b="1">
                <a:latin typeface="Times New Roman" pitchFamily="18" charset="0"/>
              </a:rPr>
              <a:t>ФЕКАЛНЕ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r-Cyrl-CS" sz="3200" b="1">
                <a:latin typeface="Times New Roman" pitchFamily="18" charset="0"/>
              </a:rPr>
              <a:t>ОТПАДНЕ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r-Cyrl-CS" sz="3200" b="1">
                <a:latin typeface="Times New Roman" pitchFamily="18" charset="0"/>
              </a:rPr>
              <a:t>МАТЕРИЈЕ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l-SI" sz="3200" b="1">
                <a:latin typeface="Times New Roman" pitchFamily="18" charset="0"/>
              </a:rPr>
              <a:t>-</a:t>
            </a:r>
            <a:r>
              <a:rPr lang="en-US" sz="3200" b="1">
                <a:latin typeface="Times New Roman" pitchFamily="18" charset="0"/>
              </a:rPr>
              <a:t> </a:t>
            </a:r>
            <a:r>
              <a:rPr lang="sr-Cyrl-CS" sz="2800" b="1">
                <a:latin typeface="Times New Roman" pitchFamily="18" charset="0"/>
              </a:rPr>
              <a:t>УКЛАЊАЊЕ</a:t>
            </a:r>
            <a:endParaRPr lang="it-IT" sz="2800" b="1">
              <a:latin typeface="Times New Roman" pitchFamily="18" charset="0"/>
            </a:endParaRPr>
          </a:p>
        </p:txBody>
      </p:sp>
      <p:sp>
        <p:nvSpPr>
          <p:cNvPr id="209923" name="Text Box 4"/>
          <p:cNvSpPr txBox="1">
            <a:spLocks noChangeArrowheads="1"/>
          </p:cNvSpPr>
          <p:nvPr/>
        </p:nvSpPr>
        <p:spPr bwMode="auto">
          <a:xfrm>
            <a:off x="838200" y="2379663"/>
            <a:ext cx="792480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Обавља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се</a:t>
            </a:r>
            <a:endParaRPr lang="en-US" sz="2400" b="1">
              <a:latin typeface="Times New Roman" pitchFamily="18" charset="0"/>
            </a:endParaRPr>
          </a:p>
          <a:p>
            <a:pPr algn="just"/>
            <a:endParaRPr lang="en-US" sz="2400" b="1">
              <a:latin typeface="Times New Roman" pitchFamily="18" charset="0"/>
            </a:endParaRPr>
          </a:p>
          <a:p>
            <a:pPr lvl="1" algn="just">
              <a:buFontTx/>
              <a:buChar char="•"/>
            </a:pP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локалним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 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канализационим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објектима</a:t>
            </a:r>
            <a:r>
              <a:rPr lang="en-US" sz="2400" b="1">
                <a:latin typeface="Times New Roman" pitchFamily="18" charset="0"/>
              </a:rPr>
              <a:t> (</a:t>
            </a:r>
            <a:r>
              <a:rPr lang="sr-Cyrl-CS" sz="2400" b="1" i="1">
                <a:latin typeface="Times New Roman" pitchFamily="18" charset="0"/>
              </a:rPr>
              <a:t>тоалет</a:t>
            </a:r>
            <a:r>
              <a:rPr lang="en-US" sz="2400" b="1" i="1">
                <a:latin typeface="Times New Roman" pitchFamily="18" charset="0"/>
              </a:rPr>
              <a:t>, WC</a:t>
            </a:r>
            <a:r>
              <a:rPr lang="en-US" sz="2400" b="1">
                <a:latin typeface="Times New Roman" pitchFamily="18" charset="0"/>
              </a:rPr>
              <a:t>)</a:t>
            </a:r>
          </a:p>
          <a:p>
            <a:pPr lvl="1" algn="just">
              <a:buFontTx/>
              <a:buChar char="•"/>
            </a:pPr>
            <a:endParaRPr lang="en-US" sz="2400" b="1">
              <a:latin typeface="Times New Roman" pitchFamily="18" charset="0"/>
            </a:endParaRPr>
          </a:p>
          <a:p>
            <a:pPr lvl="1" algn="just">
              <a:buFontTx/>
              <a:buChar char="•"/>
            </a:pP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централним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канализационим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објектима</a:t>
            </a:r>
            <a:r>
              <a:rPr lang="en-US" sz="2400" b="1">
                <a:latin typeface="Times New Roman" pitchFamily="18" charset="0"/>
              </a:rPr>
              <a:t> (</a:t>
            </a:r>
            <a:r>
              <a:rPr lang="sr-Cyrl-CS" sz="2400" b="1" i="1">
                <a:latin typeface="Times New Roman" pitchFamily="18" charset="0"/>
              </a:rPr>
              <a:t>канализациона</a:t>
            </a:r>
            <a:r>
              <a:rPr lang="en-US" sz="2400" b="1" i="1">
                <a:latin typeface="Times New Roman" pitchFamily="18" charset="0"/>
              </a:rPr>
              <a:t> </a:t>
            </a:r>
            <a:r>
              <a:rPr lang="sr-Cyrl-CS" sz="2400" b="1" i="1">
                <a:latin typeface="Times New Roman" pitchFamily="18" charset="0"/>
              </a:rPr>
              <a:t>мрежа</a:t>
            </a:r>
            <a:r>
              <a:rPr lang="en-US" sz="2400" b="1" i="1">
                <a:latin typeface="Times New Roman" pitchFamily="18" charset="0"/>
              </a:rPr>
              <a:t> </a:t>
            </a:r>
            <a:r>
              <a:rPr lang="sr-Cyrl-CS" sz="2400" b="1" i="1">
                <a:latin typeface="Times New Roman" pitchFamily="18" charset="0"/>
              </a:rPr>
              <a:t>са</a:t>
            </a:r>
            <a:r>
              <a:rPr lang="en-US" sz="2400" b="1" i="1">
                <a:latin typeface="Times New Roman" pitchFamily="18" charset="0"/>
              </a:rPr>
              <a:t> </a:t>
            </a:r>
            <a:r>
              <a:rPr lang="sr-Cyrl-CS" sz="2400" b="1" i="1">
                <a:latin typeface="Times New Roman" pitchFamily="18" charset="0"/>
              </a:rPr>
              <a:t>или</a:t>
            </a:r>
            <a:r>
              <a:rPr lang="en-US" sz="2400" b="1" i="1">
                <a:latin typeface="Times New Roman" pitchFamily="18" charset="0"/>
              </a:rPr>
              <a:t> </a:t>
            </a:r>
            <a:r>
              <a:rPr lang="sr-Cyrl-CS" sz="2400" b="1" i="1">
                <a:latin typeface="Times New Roman" pitchFamily="18" charset="0"/>
              </a:rPr>
              <a:t>без</a:t>
            </a:r>
            <a:r>
              <a:rPr lang="en-US" sz="2400" b="1" i="1">
                <a:latin typeface="Times New Roman" pitchFamily="18" charset="0"/>
              </a:rPr>
              <a:t> </a:t>
            </a:r>
            <a:r>
              <a:rPr lang="sr-Cyrl-CS" sz="2400" b="1" i="1">
                <a:latin typeface="Times New Roman" pitchFamily="18" charset="0"/>
              </a:rPr>
              <a:t>постројења</a:t>
            </a:r>
            <a:r>
              <a:rPr lang="en-US" sz="2400" b="1" i="1">
                <a:latin typeface="Times New Roman" pitchFamily="18" charset="0"/>
              </a:rPr>
              <a:t> </a:t>
            </a:r>
            <a:r>
              <a:rPr lang="sr-Cyrl-CS" sz="2400" b="1" i="1">
                <a:latin typeface="Times New Roman" pitchFamily="18" charset="0"/>
              </a:rPr>
              <a:t>за</a:t>
            </a:r>
            <a:r>
              <a:rPr lang="en-US" sz="2400" b="1" i="1">
                <a:latin typeface="Times New Roman" pitchFamily="18" charset="0"/>
              </a:rPr>
              <a:t> </a:t>
            </a:r>
            <a:r>
              <a:rPr lang="sr-Cyrl-CS" sz="2400" b="1" i="1">
                <a:latin typeface="Times New Roman" pitchFamily="18" charset="0"/>
              </a:rPr>
              <a:t>пречишћавање</a:t>
            </a:r>
            <a:r>
              <a:rPr lang="en-US" sz="2400" b="1">
                <a:latin typeface="Times New Roman" pitchFamily="18" charset="0"/>
              </a:rPr>
              <a:t>).</a:t>
            </a: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 advTm="7995"/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Text Box 2"/>
          <p:cNvSpPr txBox="1">
            <a:spLocks noChangeArrowheads="1"/>
          </p:cNvSpPr>
          <p:nvPr/>
        </p:nvSpPr>
        <p:spPr bwMode="auto">
          <a:xfrm>
            <a:off x="762000" y="381000"/>
            <a:ext cx="8001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sr-Cyrl-CS" sz="3200" b="1">
                <a:latin typeface="Times New Roman" pitchFamily="18" charset="0"/>
              </a:rPr>
              <a:t>ФЕКАЛНЕ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r-Cyrl-CS" sz="3200" b="1">
                <a:latin typeface="Times New Roman" pitchFamily="18" charset="0"/>
              </a:rPr>
              <a:t>ОТПАДНЕ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r-Cyrl-CS" sz="3200" b="1">
                <a:latin typeface="Times New Roman" pitchFamily="18" charset="0"/>
              </a:rPr>
              <a:t>МАТЕРИЈЕ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l-SI" sz="3200" b="1">
                <a:latin typeface="Times New Roman" pitchFamily="18" charset="0"/>
              </a:rPr>
              <a:t>-</a:t>
            </a:r>
            <a:r>
              <a:rPr lang="en-US" sz="3200" b="1">
                <a:latin typeface="Times New Roman" pitchFamily="18" charset="0"/>
              </a:rPr>
              <a:t> </a:t>
            </a:r>
            <a:r>
              <a:rPr lang="sr-Cyrl-CS" sz="2800" b="1">
                <a:latin typeface="Times New Roman" pitchFamily="18" charset="0"/>
              </a:rPr>
              <a:t>УКЛАЊАЊЕ</a:t>
            </a:r>
            <a:endParaRPr lang="it-IT" sz="2800" b="1">
              <a:latin typeface="Times New Roman" pitchFamily="18" charset="0"/>
            </a:endParaRPr>
          </a:p>
        </p:txBody>
      </p:sp>
      <p:sp>
        <p:nvSpPr>
          <p:cNvPr id="210947" name="Text Box 6"/>
          <p:cNvSpPr txBox="1">
            <a:spLocks noChangeArrowheads="1"/>
          </p:cNvSpPr>
          <p:nvPr/>
        </p:nvSpPr>
        <p:spPr bwMode="auto">
          <a:xfrm>
            <a:off x="838200" y="1676400"/>
            <a:ext cx="266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Септичка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јама</a:t>
            </a:r>
            <a:endParaRPr lang="en-US" sz="2400">
              <a:solidFill>
                <a:srgbClr val="CC0000"/>
              </a:solidFill>
              <a:latin typeface="Times New Roman" pitchFamily="18" charset="0"/>
            </a:endParaRPr>
          </a:p>
        </p:txBody>
      </p:sp>
      <p:sp>
        <p:nvSpPr>
          <p:cNvPr id="210948" name="Text Box 8"/>
          <p:cNvSpPr txBox="1">
            <a:spLocks noChangeArrowheads="1"/>
          </p:cNvSpPr>
          <p:nvPr/>
        </p:nvSpPr>
        <p:spPr bwMode="auto">
          <a:xfrm>
            <a:off x="3886200" y="2655888"/>
            <a:ext cx="48768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sr-Cyrl-CS" sz="2000" b="1">
                <a:solidFill>
                  <a:srgbClr val="CC0000"/>
                </a:solidFill>
                <a:latin typeface="Times New Roman" pitchFamily="18" charset="0"/>
              </a:rPr>
              <a:t>користи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у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насељима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до</a:t>
            </a:r>
            <a:r>
              <a:rPr lang="en-US" sz="2000" b="1">
                <a:latin typeface="Times New Roman" pitchFamily="18" charset="0"/>
              </a:rPr>
              <a:t> 500 </a:t>
            </a:r>
            <a:r>
              <a:rPr lang="sr-Cyrl-CS" sz="2000" b="1">
                <a:latin typeface="Times New Roman" pitchFamily="18" charset="0"/>
              </a:rPr>
              <a:t>становника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са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локалном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канацизационом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мрежом</a:t>
            </a:r>
            <a:endParaRPr lang="en-US" sz="2000" b="1">
              <a:latin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CS" sz="2000" b="1">
                <a:solidFill>
                  <a:srgbClr val="CC0000"/>
                </a:solidFill>
                <a:latin typeface="Times New Roman" pitchFamily="18" charset="0"/>
              </a:rPr>
              <a:t>делови</a:t>
            </a:r>
            <a:r>
              <a:rPr lang="en-US" sz="2000" b="1">
                <a:latin typeface="Times New Roman" pitchFamily="18" charset="0"/>
              </a:rPr>
              <a:t>: 1 </a:t>
            </a:r>
            <a:r>
              <a:rPr lang="sr-Cyrl-CS" sz="2000" b="1">
                <a:latin typeface="Times New Roman" pitchFamily="18" charset="0"/>
              </a:rPr>
              <a:t>или</a:t>
            </a:r>
            <a:r>
              <a:rPr lang="en-US" sz="2000" b="1">
                <a:latin typeface="Times New Roman" pitchFamily="18" charset="0"/>
              </a:rPr>
              <a:t> 2 </a:t>
            </a:r>
            <a:r>
              <a:rPr lang="sr-Cyrl-CS" sz="2000" b="1">
                <a:latin typeface="Times New Roman" pitchFamily="18" charset="0"/>
              </a:rPr>
              <a:t>пропусне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или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непропусне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коморе</a:t>
            </a:r>
            <a:r>
              <a:rPr lang="en-US" sz="2000" b="1">
                <a:latin typeface="Times New Roman" pitchFamily="18" charset="0"/>
              </a:rPr>
              <a:t> (</a:t>
            </a:r>
            <a:r>
              <a:rPr lang="sr-Cyrl-CS" sz="2000" b="1">
                <a:latin typeface="Times New Roman" pitchFamily="18" charset="0"/>
              </a:rPr>
              <a:t>хигијенски</a:t>
            </a:r>
            <a:r>
              <a:rPr lang="en-US" sz="2000" b="1">
                <a:latin typeface="Times New Roman" pitchFamily="18" charset="0"/>
              </a:rPr>
              <a:t> 2 </a:t>
            </a:r>
            <a:r>
              <a:rPr lang="sr-Cyrl-CS" sz="2000" b="1">
                <a:latin typeface="Times New Roman" pitchFamily="18" charset="0"/>
              </a:rPr>
              <a:t>непропусне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коморе</a:t>
            </a:r>
            <a:r>
              <a:rPr lang="en-US" sz="2000" b="1">
                <a:latin typeface="Times New Roman" pitchFamily="18" charset="0"/>
              </a:rPr>
              <a:t>).</a:t>
            </a:r>
          </a:p>
          <a:p>
            <a:pPr algn="just">
              <a:buFont typeface="Wingdings" pitchFamily="2" charset="2"/>
              <a:buChar char="Ø"/>
            </a:pPr>
            <a:endParaRPr lang="en-US" sz="2400">
              <a:latin typeface="Times New Roman" pitchFamily="18" charset="0"/>
            </a:endParaRPr>
          </a:p>
        </p:txBody>
      </p:sp>
      <p:graphicFrame>
        <p:nvGraphicFramePr>
          <p:cNvPr id="210949" name="Object 9"/>
          <p:cNvGraphicFramePr>
            <a:graphicFrameLocks noChangeAspect="1"/>
          </p:cNvGraphicFramePr>
          <p:nvPr/>
        </p:nvGraphicFramePr>
        <p:xfrm>
          <a:off x="685800" y="2133600"/>
          <a:ext cx="3124200" cy="4114800"/>
        </p:xfrm>
        <a:graphic>
          <a:graphicData uri="http://schemas.openxmlformats.org/presentationml/2006/ole">
            <p:oleObj spid="_x0000_s210949" name="Document" r:id="rId3" imgW="2276475" imgH="2505075" progId="Word.Document.8">
              <p:embed/>
            </p:oleObj>
          </a:graphicData>
        </a:graphic>
      </p:graphicFrame>
    </p:spTree>
  </p:cSld>
  <p:clrMapOvr>
    <a:masterClrMapping/>
  </p:clrMapOvr>
  <p:transition advTm="24260"/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Text Box 2"/>
          <p:cNvSpPr txBox="1">
            <a:spLocks noChangeArrowheads="1"/>
          </p:cNvSpPr>
          <p:nvPr/>
        </p:nvSpPr>
        <p:spPr bwMode="auto">
          <a:xfrm>
            <a:off x="762000" y="381000"/>
            <a:ext cx="8001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sr-Cyrl-CS" sz="3200" b="1">
                <a:latin typeface="Times New Roman" pitchFamily="18" charset="0"/>
              </a:rPr>
              <a:t>ФЕКАЛНЕ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r-Cyrl-CS" sz="3200" b="1">
                <a:latin typeface="Times New Roman" pitchFamily="18" charset="0"/>
              </a:rPr>
              <a:t>ОТПАДНЕ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r-Cyrl-CS" sz="3200" b="1">
                <a:latin typeface="Times New Roman" pitchFamily="18" charset="0"/>
              </a:rPr>
              <a:t>МАТЕРИЈЕ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l-SI" sz="3200" b="1">
                <a:latin typeface="Times New Roman" pitchFamily="18" charset="0"/>
              </a:rPr>
              <a:t>-</a:t>
            </a:r>
            <a:r>
              <a:rPr lang="en-US" sz="3200" b="1">
                <a:latin typeface="Times New Roman" pitchFamily="18" charset="0"/>
              </a:rPr>
              <a:t> </a:t>
            </a:r>
            <a:r>
              <a:rPr lang="sr-Cyrl-CS" sz="2800" b="1">
                <a:latin typeface="Times New Roman" pitchFamily="18" charset="0"/>
              </a:rPr>
              <a:t>УКЛАЊАЊЕ</a:t>
            </a:r>
            <a:endParaRPr lang="it-IT" sz="2800" b="1">
              <a:latin typeface="Times New Roman" pitchFamily="18" charset="0"/>
            </a:endParaRPr>
          </a:p>
        </p:txBody>
      </p:sp>
      <p:sp>
        <p:nvSpPr>
          <p:cNvPr id="211971" name="Text Box 3"/>
          <p:cNvSpPr txBox="1">
            <a:spLocks noChangeArrowheads="1"/>
          </p:cNvSpPr>
          <p:nvPr/>
        </p:nvSpPr>
        <p:spPr bwMode="auto">
          <a:xfrm>
            <a:off x="838200" y="16764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Нужник</a:t>
            </a:r>
            <a:endParaRPr lang="en-US" sz="2400">
              <a:solidFill>
                <a:srgbClr val="CC0000"/>
              </a:solidFill>
              <a:latin typeface="Times New Roman" pitchFamily="18" charset="0"/>
            </a:endParaRPr>
          </a:p>
        </p:txBody>
      </p:sp>
      <p:sp>
        <p:nvSpPr>
          <p:cNvPr id="211972" name="Text Box 6"/>
          <p:cNvSpPr txBox="1">
            <a:spLocks noChangeArrowheads="1"/>
          </p:cNvSpPr>
          <p:nvPr/>
        </p:nvSpPr>
        <p:spPr bwMode="auto">
          <a:xfrm>
            <a:off x="3200400" y="2066925"/>
            <a:ext cx="54864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sr-Cyrl-CS" sz="2000" b="1">
                <a:solidFill>
                  <a:srgbClr val="CC0000"/>
                </a:solidFill>
                <a:latin typeface="Times New Roman" pitchFamily="18" charset="0"/>
              </a:rPr>
              <a:t>Локалан</a:t>
            </a:r>
            <a:r>
              <a:rPr lang="en-US" sz="20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000" b="1">
                <a:solidFill>
                  <a:srgbClr val="CC0000"/>
                </a:solidFill>
                <a:latin typeface="Times New Roman" pitchFamily="18" charset="0"/>
              </a:rPr>
              <a:t>објекат</a:t>
            </a:r>
            <a:r>
              <a:rPr lang="en-US" sz="20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000" b="1">
                <a:solidFill>
                  <a:srgbClr val="CC0000"/>
                </a:solidFill>
                <a:latin typeface="Times New Roman" pitchFamily="18" charset="0"/>
              </a:rPr>
              <a:t>за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уклањање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фекалних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отпадних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материја</a:t>
            </a:r>
            <a:endParaRPr lang="en-US" sz="2000" b="1">
              <a:latin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CS" sz="2000" b="1">
                <a:solidFill>
                  <a:srgbClr val="CC0000"/>
                </a:solidFill>
                <a:latin typeface="Times New Roman" pitchFamily="18" charset="0"/>
              </a:rPr>
              <a:t>Делови</a:t>
            </a:r>
            <a:r>
              <a:rPr lang="da-DK" sz="2000" b="1">
                <a:latin typeface="Times New Roman" pitchFamily="18" charset="0"/>
              </a:rPr>
              <a:t>: </a:t>
            </a:r>
            <a:r>
              <a:rPr lang="sr-Cyrl-CS" sz="2000" b="1">
                <a:latin typeface="Times New Roman" pitchFamily="18" charset="0"/>
              </a:rPr>
              <a:t>кућица</a:t>
            </a:r>
            <a:r>
              <a:rPr lang="da-DK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и</a:t>
            </a:r>
            <a:r>
              <a:rPr lang="da-DK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нужничка</a:t>
            </a:r>
            <a:r>
              <a:rPr lang="da-DK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јама</a:t>
            </a:r>
            <a:endParaRPr lang="da-DK" sz="2000" b="1">
              <a:latin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CS" sz="2000" b="1">
                <a:solidFill>
                  <a:srgbClr val="CC0000"/>
                </a:solidFill>
                <a:latin typeface="Times New Roman" pitchFamily="18" charset="0"/>
              </a:rPr>
              <a:t>Хигијенски</a:t>
            </a:r>
            <a:r>
              <a:rPr lang="en-US" sz="20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000" b="1">
                <a:solidFill>
                  <a:srgbClr val="CC0000"/>
                </a:solidFill>
                <a:latin typeface="Times New Roman" pitchFamily="18" charset="0"/>
              </a:rPr>
              <a:t>нужник</a:t>
            </a:r>
            <a:r>
              <a:rPr lang="en-US" sz="20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000" b="1">
                <a:solidFill>
                  <a:srgbClr val="CC0000"/>
                </a:solidFill>
                <a:latin typeface="Times New Roman" pitchFamily="18" charset="0"/>
              </a:rPr>
              <a:t>је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са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водонепропусном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двокоморном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нужничком</a:t>
            </a:r>
            <a:r>
              <a:rPr lang="en-US" sz="2000" b="1">
                <a:latin typeface="Times New Roman" pitchFamily="18" charset="0"/>
              </a:rPr>
              <a:t>  </a:t>
            </a:r>
            <a:r>
              <a:rPr lang="sr-Cyrl-CS" sz="2000" b="1">
                <a:latin typeface="Times New Roman" pitchFamily="18" charset="0"/>
              </a:rPr>
              <a:t>јамом</a:t>
            </a:r>
            <a:endParaRPr lang="en-US" sz="2000" b="1">
              <a:latin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CS" sz="2000" b="1">
                <a:solidFill>
                  <a:srgbClr val="CC0000"/>
                </a:solidFill>
                <a:latin typeface="Times New Roman" pitchFamily="18" charset="0"/>
              </a:rPr>
              <a:t>Прва</a:t>
            </a:r>
            <a:r>
              <a:rPr lang="en-US" sz="20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000" b="1">
                <a:solidFill>
                  <a:srgbClr val="CC0000"/>
                </a:solidFill>
                <a:latin typeface="Times New Roman" pitchFamily="18" charset="0"/>
              </a:rPr>
              <a:t>комора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задржава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фекалија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до</a:t>
            </a:r>
            <a:r>
              <a:rPr lang="en-US" sz="2000" b="1">
                <a:latin typeface="Times New Roman" pitchFamily="18" charset="0"/>
              </a:rPr>
              <a:t> 6 </a:t>
            </a:r>
            <a:r>
              <a:rPr lang="sr-Cyrl-CS" sz="2000" b="1">
                <a:latin typeface="Times New Roman" pitchFamily="18" charset="0"/>
              </a:rPr>
              <a:t>месеци</a:t>
            </a:r>
            <a:r>
              <a:rPr lang="en-US" sz="2000" b="1">
                <a:latin typeface="Times New Roman" pitchFamily="18" charset="0"/>
              </a:rPr>
              <a:t> (</a:t>
            </a:r>
            <a:r>
              <a:rPr lang="sr-Cyrl-CS" sz="2000" b="1" i="1">
                <a:latin typeface="Times New Roman" pitchFamily="18" charset="0"/>
              </a:rPr>
              <a:t>обави</a:t>
            </a:r>
            <a:r>
              <a:rPr lang="en-US" sz="2000" b="1" i="1">
                <a:latin typeface="Times New Roman" pitchFamily="18" charset="0"/>
              </a:rPr>
              <a:t> </a:t>
            </a:r>
            <a:r>
              <a:rPr lang="sr-Cyrl-CS" sz="2000" b="1" i="1">
                <a:latin typeface="Times New Roman" pitchFamily="18" charset="0"/>
              </a:rPr>
              <a:t>се</a:t>
            </a:r>
            <a:r>
              <a:rPr lang="en-US" sz="2000" b="1" i="1">
                <a:latin typeface="Times New Roman" pitchFamily="18" charset="0"/>
              </a:rPr>
              <a:t> </a:t>
            </a:r>
            <a:r>
              <a:rPr lang="sr-Cyrl-CS" sz="2000" b="1" i="1">
                <a:latin typeface="Times New Roman" pitchFamily="18" charset="0"/>
              </a:rPr>
              <a:t>минерализација</a:t>
            </a:r>
            <a:r>
              <a:rPr lang="en-US" sz="2000" b="1" i="1">
                <a:latin typeface="Times New Roman" pitchFamily="18" charset="0"/>
              </a:rPr>
              <a:t> </a:t>
            </a:r>
            <a:r>
              <a:rPr lang="sr-Cyrl-CS" sz="2000" b="1" i="1">
                <a:latin typeface="Times New Roman" pitchFamily="18" charset="0"/>
              </a:rPr>
              <a:t>садржаја</a:t>
            </a:r>
            <a:r>
              <a:rPr lang="en-US" sz="2000" b="1" i="1">
                <a:latin typeface="Times New Roman" pitchFamily="18" charset="0"/>
              </a:rPr>
              <a:t> </a:t>
            </a:r>
            <a:r>
              <a:rPr lang="sr-Cyrl-CS" sz="2000" b="1" i="1">
                <a:latin typeface="Times New Roman" pitchFamily="18" charset="0"/>
              </a:rPr>
              <a:t>и</a:t>
            </a:r>
            <a:r>
              <a:rPr lang="en-US" sz="2000" b="1" i="1">
                <a:latin typeface="Times New Roman" pitchFamily="18" charset="0"/>
              </a:rPr>
              <a:t> </a:t>
            </a:r>
            <a:r>
              <a:rPr lang="sr-Cyrl-CS" sz="2000" b="1" i="1">
                <a:latin typeface="Times New Roman" pitchFamily="18" charset="0"/>
              </a:rPr>
              <a:t>угину</a:t>
            </a:r>
            <a:r>
              <a:rPr lang="en-US" sz="2000" b="1" i="1">
                <a:latin typeface="Times New Roman" pitchFamily="18" charset="0"/>
              </a:rPr>
              <a:t> </a:t>
            </a:r>
            <a:r>
              <a:rPr lang="sr-Cyrl-CS" sz="2000" b="1" i="1">
                <a:latin typeface="Times New Roman" pitchFamily="18" charset="0"/>
              </a:rPr>
              <a:t>све</a:t>
            </a:r>
            <a:r>
              <a:rPr lang="en-US" sz="2000" b="1" i="1">
                <a:latin typeface="Times New Roman" pitchFamily="18" charset="0"/>
              </a:rPr>
              <a:t> </a:t>
            </a:r>
            <a:r>
              <a:rPr lang="sr-Cyrl-CS" sz="2000" b="1" i="1">
                <a:latin typeface="Times New Roman" pitchFamily="18" charset="0"/>
              </a:rPr>
              <a:t>патогене</a:t>
            </a:r>
            <a:r>
              <a:rPr lang="en-US" sz="2000" b="1" i="1">
                <a:latin typeface="Times New Roman" pitchFamily="18" charset="0"/>
              </a:rPr>
              <a:t> </a:t>
            </a:r>
            <a:r>
              <a:rPr lang="sr-Cyrl-CS" sz="2000" b="1" i="1">
                <a:latin typeface="Times New Roman" pitchFamily="18" charset="0"/>
              </a:rPr>
              <a:t>бактерије</a:t>
            </a:r>
            <a:r>
              <a:rPr lang="en-US" sz="2000" b="1">
                <a:latin typeface="Times New Roman" pitchFamily="18" charset="0"/>
              </a:rPr>
              <a:t>). </a:t>
            </a:r>
            <a:endParaRPr lang="sr-Latn-CS" sz="2000" b="1">
              <a:latin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CS" sz="2000" b="1">
                <a:solidFill>
                  <a:srgbClr val="CC0000"/>
                </a:solidFill>
                <a:latin typeface="Times New Roman" pitchFamily="18" charset="0"/>
              </a:rPr>
              <a:t>Друга</a:t>
            </a:r>
            <a:r>
              <a:rPr lang="en-US" sz="20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000" b="1">
                <a:solidFill>
                  <a:srgbClr val="CC0000"/>
                </a:solidFill>
                <a:latin typeface="Times New Roman" pitchFamily="18" charset="0"/>
              </a:rPr>
              <a:t>комора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сакупља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отпадне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материје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до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тренутка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пражњења</a:t>
            </a:r>
            <a:r>
              <a:rPr lang="en-US" sz="2000" b="1">
                <a:latin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sz="2000" b="1">
                <a:solidFill>
                  <a:srgbClr val="CC0000"/>
                </a:solidFill>
                <a:latin typeface="Times New Roman" pitchFamily="18" charset="0"/>
              </a:rPr>
              <a:t>Пражњење</a:t>
            </a:r>
            <a:r>
              <a:rPr lang="en-US" sz="2000" b="1">
                <a:latin typeface="Times New Roman" pitchFamily="18" charset="0"/>
              </a:rPr>
              <a:t>: </a:t>
            </a:r>
            <a:r>
              <a:rPr lang="sr-Cyrl-CS" sz="2000" b="1">
                <a:latin typeface="Times New Roman" pitchFamily="18" charset="0"/>
              </a:rPr>
              <a:t>посебне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цистерне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са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вакум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пумпама</a:t>
            </a:r>
            <a:r>
              <a:rPr lang="en-US" sz="2000" b="1">
                <a:latin typeface="Times New Roman" pitchFamily="18" charset="0"/>
              </a:rPr>
              <a:t>.</a:t>
            </a:r>
            <a:r>
              <a:rPr lang="en-US" sz="2400" b="1">
                <a:latin typeface="Times New Roman" pitchFamily="18" charset="0"/>
              </a:rPr>
              <a:t> </a:t>
            </a:r>
            <a:endParaRPr lang="en-US" sz="2400">
              <a:latin typeface="Times New Roman" pitchFamily="18" charset="0"/>
            </a:endParaRPr>
          </a:p>
        </p:txBody>
      </p:sp>
      <p:graphicFrame>
        <p:nvGraphicFramePr>
          <p:cNvPr id="211973" name="Object 7"/>
          <p:cNvGraphicFramePr>
            <a:graphicFrameLocks noChangeAspect="1"/>
          </p:cNvGraphicFramePr>
          <p:nvPr/>
        </p:nvGraphicFramePr>
        <p:xfrm>
          <a:off x="609600" y="2286000"/>
          <a:ext cx="2590800" cy="3930650"/>
        </p:xfrm>
        <a:graphic>
          <a:graphicData uri="http://schemas.openxmlformats.org/presentationml/2006/ole">
            <p:oleObj spid="_x0000_s211973" name="Document" r:id="rId3" imgW="2419350" imgH="2562225" progId="Word.Document.8">
              <p:embed/>
            </p:oleObj>
          </a:graphicData>
        </a:graphic>
      </p:graphicFrame>
    </p:spTree>
  </p:cSld>
  <p:clrMapOvr>
    <a:masterClrMapping/>
  </p:clrMapOvr>
  <p:transition advTm="27429"/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Text Box 2"/>
          <p:cNvSpPr txBox="1">
            <a:spLocks noChangeArrowheads="1"/>
          </p:cNvSpPr>
          <p:nvPr/>
        </p:nvSpPr>
        <p:spPr bwMode="auto">
          <a:xfrm>
            <a:off x="762000" y="3078163"/>
            <a:ext cx="80010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sr-Cyrl-CS" sz="3200" b="1">
                <a:latin typeface="Times New Roman" pitchFamily="18" charset="0"/>
              </a:rPr>
              <a:t>ТЕЧНЕ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r-Cyrl-CS" sz="3200" b="1">
                <a:latin typeface="Times New Roman" pitchFamily="18" charset="0"/>
              </a:rPr>
              <a:t>ОТПАДНЕ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r-Cyrl-CS" sz="3200" b="1">
                <a:latin typeface="Times New Roman" pitchFamily="18" charset="0"/>
              </a:rPr>
              <a:t>МАТЕРИЈЕ</a:t>
            </a:r>
            <a:endParaRPr lang="en-US" sz="32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1170"/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Text Box 2"/>
          <p:cNvSpPr txBox="1">
            <a:spLocks noChangeArrowheads="1"/>
          </p:cNvSpPr>
          <p:nvPr/>
        </p:nvSpPr>
        <p:spPr bwMode="auto">
          <a:xfrm>
            <a:off x="762000" y="381000"/>
            <a:ext cx="80010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sr-Cyrl-CS" sz="3200" b="1">
                <a:latin typeface="Times New Roman" pitchFamily="18" charset="0"/>
              </a:rPr>
              <a:t>ТЕЧНЕ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r-Cyrl-CS" sz="3200" b="1">
                <a:latin typeface="Times New Roman" pitchFamily="18" charset="0"/>
              </a:rPr>
              <a:t>ОТПАДНЕ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r-Cyrl-CS" sz="3200" b="1">
                <a:latin typeface="Times New Roman" pitchFamily="18" charset="0"/>
              </a:rPr>
              <a:t>МАТЕРИЈЕ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l-SI" sz="3200" b="1">
                <a:latin typeface="Times New Roman" pitchFamily="18" charset="0"/>
              </a:rPr>
              <a:t>-</a:t>
            </a:r>
            <a:r>
              <a:rPr lang="en-US" sz="3200" b="1">
                <a:latin typeface="Times New Roman" pitchFamily="18" charset="0"/>
              </a:rPr>
              <a:t> </a:t>
            </a:r>
            <a:r>
              <a:rPr lang="sr-Cyrl-CS" sz="3200" b="1">
                <a:latin typeface="Times New Roman" pitchFamily="18" charset="0"/>
              </a:rPr>
              <a:t>ВРСТЕ</a:t>
            </a:r>
            <a:r>
              <a:rPr lang="en-US" sz="3200" b="1">
                <a:latin typeface="Times New Roman" pitchFamily="18" charset="0"/>
              </a:rPr>
              <a:t> </a:t>
            </a:r>
          </a:p>
          <a:p>
            <a:pPr algn="just"/>
            <a:r>
              <a:rPr lang="en-US" sz="2400" b="1">
                <a:latin typeface="Times New Roman" pitchFamily="18" charset="0"/>
              </a:rPr>
              <a:t>(</a:t>
            </a:r>
            <a:r>
              <a:rPr lang="sr-Cyrl-CS" sz="2400" b="1">
                <a:latin typeface="Times New Roman" pitchFamily="18" charset="0"/>
              </a:rPr>
              <a:t>отпадне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воде</a:t>
            </a:r>
            <a:r>
              <a:rPr lang="en-US" sz="2400" b="1">
                <a:latin typeface="Times New Roman" pitchFamily="18" charset="0"/>
              </a:rPr>
              <a:t>)</a:t>
            </a:r>
            <a:endParaRPr lang="it-IT" sz="2400" b="1">
              <a:latin typeface="Times New Roman" pitchFamily="18" charset="0"/>
            </a:endParaRPr>
          </a:p>
        </p:txBody>
      </p:sp>
      <p:sp>
        <p:nvSpPr>
          <p:cNvPr id="214019" name="Text Box 3"/>
          <p:cNvSpPr txBox="1">
            <a:spLocks noChangeArrowheads="1"/>
          </p:cNvSpPr>
          <p:nvPr/>
        </p:nvSpPr>
        <p:spPr bwMode="auto">
          <a:xfrm>
            <a:off x="838200" y="2863850"/>
            <a:ext cx="77724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sr-Cyrl-CS" sz="2800" b="1" i="1">
                <a:solidFill>
                  <a:srgbClr val="CC0000"/>
                </a:solidFill>
                <a:latin typeface="Times New Roman" pitchFamily="18" charset="0"/>
              </a:rPr>
              <a:t>Фекалне</a:t>
            </a:r>
            <a:endParaRPr lang="en-US" sz="2800" b="1" i="1">
              <a:solidFill>
                <a:srgbClr val="CC0000"/>
              </a:solidFill>
              <a:latin typeface="Times New Roman" pitchFamily="18" charset="0"/>
            </a:endParaRPr>
          </a:p>
          <a:p>
            <a:pPr>
              <a:buFontTx/>
              <a:buChar char="•"/>
            </a:pPr>
            <a:endParaRPr lang="en-US" sz="2800" b="1" i="1">
              <a:solidFill>
                <a:srgbClr val="CC0000"/>
              </a:solidFill>
              <a:latin typeface="Times New Roman" pitchFamily="18" charset="0"/>
            </a:endParaRPr>
          </a:p>
          <a:p>
            <a:pPr>
              <a:buFontTx/>
              <a:buChar char="•"/>
            </a:pPr>
            <a:r>
              <a:rPr lang="sr-Cyrl-CS" sz="2800" b="1" i="1">
                <a:solidFill>
                  <a:srgbClr val="CC0000"/>
                </a:solidFill>
                <a:latin typeface="Times New Roman" pitchFamily="18" charset="0"/>
              </a:rPr>
              <a:t>Површинске</a:t>
            </a:r>
            <a:r>
              <a:rPr lang="en-US" sz="2800" b="1" i="1">
                <a:solidFill>
                  <a:srgbClr val="CC0000"/>
                </a:solidFill>
                <a:latin typeface="Times New Roman" pitchFamily="18" charset="0"/>
              </a:rPr>
              <a:t> (</a:t>
            </a:r>
            <a:r>
              <a:rPr lang="sr-Cyrl-CS" sz="2800" b="1" i="1">
                <a:solidFill>
                  <a:srgbClr val="CC0000"/>
                </a:solidFill>
                <a:latin typeface="Times New Roman" pitchFamily="18" charset="0"/>
              </a:rPr>
              <a:t>атмосферске</a:t>
            </a:r>
            <a:r>
              <a:rPr lang="en-US" sz="2800" b="1" i="1">
                <a:solidFill>
                  <a:srgbClr val="CC0000"/>
                </a:solidFill>
                <a:latin typeface="Times New Roman" pitchFamily="18" charset="0"/>
              </a:rPr>
              <a:t>)</a:t>
            </a:r>
          </a:p>
          <a:p>
            <a:pPr>
              <a:buFontTx/>
              <a:buChar char="•"/>
            </a:pPr>
            <a:endParaRPr lang="en-US" sz="2800" b="1" i="1">
              <a:solidFill>
                <a:srgbClr val="CC0000"/>
              </a:solidFill>
              <a:latin typeface="Times New Roman" pitchFamily="18" charset="0"/>
            </a:endParaRPr>
          </a:p>
          <a:p>
            <a:pPr>
              <a:buFontTx/>
              <a:buChar char="•"/>
            </a:pPr>
            <a:r>
              <a:rPr lang="sr-Cyrl-CS" sz="2800" b="1" i="1">
                <a:solidFill>
                  <a:srgbClr val="CC0000"/>
                </a:solidFill>
                <a:latin typeface="Times New Roman" pitchFamily="18" charset="0"/>
              </a:rPr>
              <a:t>Индустријске</a:t>
            </a:r>
            <a:endParaRPr lang="en-US" sz="2400" b="1" i="1">
              <a:solidFill>
                <a:srgbClr val="CC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advTm="4999"/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Text Box 2"/>
          <p:cNvSpPr txBox="1">
            <a:spLocks noChangeArrowheads="1"/>
          </p:cNvSpPr>
          <p:nvPr/>
        </p:nvSpPr>
        <p:spPr bwMode="auto">
          <a:xfrm>
            <a:off x="755650" y="115888"/>
            <a:ext cx="80010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sr-Cyrl-CS" sz="3200" b="1">
                <a:latin typeface="Times New Roman" pitchFamily="18" charset="0"/>
              </a:rPr>
              <a:t>ТЕЧНЕ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r-Cyrl-CS" sz="3200" b="1">
                <a:latin typeface="Times New Roman" pitchFamily="18" charset="0"/>
              </a:rPr>
              <a:t>ОТПАДНЕ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r-Cyrl-CS" sz="3200" b="1">
                <a:latin typeface="Times New Roman" pitchFamily="18" charset="0"/>
              </a:rPr>
              <a:t>МАТЕРИЈЕ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l-SI" sz="3200" b="1">
                <a:latin typeface="Times New Roman" pitchFamily="18" charset="0"/>
              </a:rPr>
              <a:t>-</a:t>
            </a:r>
            <a:r>
              <a:rPr lang="en-US" sz="3200" b="1">
                <a:latin typeface="Times New Roman" pitchFamily="18" charset="0"/>
              </a:rPr>
              <a:t> </a:t>
            </a:r>
            <a:r>
              <a:rPr lang="sr-Cyrl-CS" sz="3200" b="1">
                <a:latin typeface="Times New Roman" pitchFamily="18" charset="0"/>
              </a:rPr>
              <a:t>ВРСТЕ</a:t>
            </a:r>
            <a:r>
              <a:rPr lang="en-US" sz="3200" b="1">
                <a:latin typeface="Times New Roman" pitchFamily="18" charset="0"/>
              </a:rPr>
              <a:t> </a:t>
            </a:r>
            <a:endParaRPr lang="it-IT" sz="2400" b="1">
              <a:latin typeface="Times New Roman" pitchFamily="18" charset="0"/>
            </a:endParaRPr>
          </a:p>
        </p:txBody>
      </p:sp>
      <p:sp>
        <p:nvSpPr>
          <p:cNvPr id="215043" name="Text Box 3"/>
          <p:cNvSpPr txBox="1">
            <a:spLocks noChangeArrowheads="1"/>
          </p:cNvSpPr>
          <p:nvPr/>
        </p:nvSpPr>
        <p:spPr bwMode="auto">
          <a:xfrm>
            <a:off x="838200" y="692150"/>
            <a:ext cx="7772400" cy="578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sr-Cyrl-CS" sz="2800" b="1">
                <a:solidFill>
                  <a:srgbClr val="CC0000"/>
                </a:solidFill>
                <a:latin typeface="Times New Roman" pitchFamily="18" charset="0"/>
              </a:rPr>
              <a:t>Фекалне</a:t>
            </a:r>
            <a:endParaRPr lang="en-US" sz="2800" b="1">
              <a:solidFill>
                <a:srgbClr val="CC0000"/>
              </a:solidFill>
              <a:latin typeface="Times New Roman" pitchFamily="18" charset="0"/>
            </a:endParaRPr>
          </a:p>
          <a:p>
            <a:endParaRPr lang="en-US" sz="1000" b="1">
              <a:solidFill>
                <a:srgbClr val="CC0000"/>
              </a:solidFill>
              <a:latin typeface="Times New Roman" pitchFamily="18" charset="0"/>
            </a:endParaRPr>
          </a:p>
          <a:p>
            <a:pPr lvl="2" algn="just">
              <a:buFont typeface="Wingdings" pitchFamily="2" charset="2"/>
              <a:buChar char="Ø"/>
            </a:pPr>
            <a:r>
              <a:rPr lang="sr-Cyrl-CS" sz="2400" b="1">
                <a:latin typeface="Times New Roman" pitchFamily="18" charset="0"/>
              </a:rPr>
              <a:t>Настају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мешањем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људских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и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животињских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излучевина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са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водом</a:t>
            </a:r>
            <a:r>
              <a:rPr lang="en-US" sz="2400" b="1">
                <a:latin typeface="Times New Roman" pitchFamily="18" charset="0"/>
              </a:rPr>
              <a:t>.</a:t>
            </a:r>
          </a:p>
          <a:p>
            <a:pPr algn="just"/>
            <a:endParaRPr lang="en-US" sz="2400" b="1">
              <a:latin typeface="Times New Roman" pitchFamily="18" charset="0"/>
            </a:endParaRPr>
          </a:p>
          <a:p>
            <a:pPr lvl="2" algn="just">
              <a:buFont typeface="Wingdings" pitchFamily="2" charset="2"/>
              <a:buChar char="Ø"/>
            </a:pPr>
            <a:r>
              <a:rPr lang="sr-Cyrl-CS" sz="2400" b="1">
                <a:latin typeface="Times New Roman" pitchFamily="18" charset="0"/>
              </a:rPr>
              <a:t>Садрже</a:t>
            </a:r>
            <a:r>
              <a:rPr lang="it-IT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непатогене</a:t>
            </a:r>
            <a:r>
              <a:rPr lang="it-IT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и</a:t>
            </a:r>
            <a:r>
              <a:rPr lang="it-IT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патогене</a:t>
            </a:r>
            <a:r>
              <a:rPr lang="it-IT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бактерије</a:t>
            </a:r>
            <a:r>
              <a:rPr lang="it-IT" sz="2400" b="1">
                <a:latin typeface="Times New Roman" pitchFamily="18" charset="0"/>
              </a:rPr>
              <a:t>, </a:t>
            </a:r>
            <a:r>
              <a:rPr lang="sr-Cyrl-CS" sz="2400" b="1">
                <a:latin typeface="Times New Roman" pitchFamily="18" charset="0"/>
              </a:rPr>
              <a:t>вирусе</a:t>
            </a:r>
            <a:r>
              <a:rPr lang="it-IT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и</a:t>
            </a:r>
            <a:r>
              <a:rPr lang="it-IT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паразите</a:t>
            </a:r>
            <a:r>
              <a:rPr lang="it-IT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из</a:t>
            </a:r>
            <a:r>
              <a:rPr lang="it-IT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организма</a:t>
            </a:r>
            <a:r>
              <a:rPr lang="it-IT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и</a:t>
            </a:r>
            <a:r>
              <a:rPr lang="it-IT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са</a:t>
            </a:r>
            <a:r>
              <a:rPr lang="it-IT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коже</a:t>
            </a:r>
            <a:endParaRPr lang="it-IT" sz="2400" b="1">
              <a:latin typeface="Times New Roman" pitchFamily="18" charset="0"/>
            </a:endParaRPr>
          </a:p>
          <a:p>
            <a:pPr algn="just"/>
            <a:endParaRPr lang="it-IT" sz="2400" b="1">
              <a:latin typeface="Times New Roman" pitchFamily="18" charset="0"/>
            </a:endParaRPr>
          </a:p>
          <a:p>
            <a:pPr lvl="2" algn="just">
              <a:buFont typeface="Wingdings" pitchFamily="2" charset="2"/>
              <a:buNone/>
            </a:pPr>
            <a:r>
              <a:rPr lang="sr-Cyrl-CS" sz="2400" b="1">
                <a:latin typeface="Times New Roman" pitchFamily="18" charset="0"/>
              </a:rPr>
              <a:t>У</a:t>
            </a:r>
            <a:r>
              <a:rPr lang="it-IT" sz="2400" b="1">
                <a:latin typeface="Times New Roman" pitchFamily="18" charset="0"/>
              </a:rPr>
              <a:t> 1 </a:t>
            </a:r>
            <a:r>
              <a:rPr lang="en-US" sz="2400" b="1">
                <a:latin typeface="Times New Roman" pitchFamily="18" charset="0"/>
              </a:rPr>
              <a:t>gr</a:t>
            </a:r>
            <a:r>
              <a:rPr lang="it-IT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људског</a:t>
            </a:r>
            <a:r>
              <a:rPr lang="it-IT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фецеса</a:t>
            </a:r>
            <a:r>
              <a:rPr lang="it-IT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има</a:t>
            </a:r>
            <a:r>
              <a:rPr lang="it-IT" sz="2400" b="1">
                <a:latin typeface="Times New Roman" pitchFamily="18" charset="0"/>
              </a:rPr>
              <a:t>:</a:t>
            </a:r>
          </a:p>
          <a:p>
            <a:pPr lvl="2" algn="just">
              <a:buFont typeface="Wingdings" pitchFamily="2" charset="2"/>
              <a:buNone/>
            </a:pPr>
            <a:endParaRPr lang="it-IT" sz="2400" b="1">
              <a:latin typeface="Times New Roman" pitchFamily="18" charset="0"/>
            </a:endParaRPr>
          </a:p>
          <a:p>
            <a:pPr lvl="2" algn="just">
              <a:buFont typeface="Wingdings" pitchFamily="2" charset="2"/>
              <a:buChar char="v"/>
            </a:pPr>
            <a:r>
              <a:rPr lang="en-US" sz="2400" b="1">
                <a:latin typeface="Times New Roman" pitchFamily="18" charset="0"/>
              </a:rPr>
              <a:t>3 </a:t>
            </a:r>
            <a:r>
              <a:rPr lang="sr-Cyrl-CS" sz="2400" b="1">
                <a:latin typeface="Times New Roman" pitchFamily="18" charset="0"/>
              </a:rPr>
              <a:t>милиона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Latn-CS" sz="2400" b="1">
                <a:latin typeface="Times New Roman" pitchFamily="18" charset="0"/>
              </a:rPr>
              <a:t>ентерокока</a:t>
            </a:r>
            <a:endParaRPr lang="en-US" sz="2400" b="1">
              <a:latin typeface="Times New Roman" pitchFamily="18" charset="0"/>
            </a:endParaRPr>
          </a:p>
          <a:p>
            <a:pPr lvl="2" algn="just">
              <a:buFont typeface="Wingdings" pitchFamily="2" charset="2"/>
              <a:buChar char="v"/>
            </a:pPr>
            <a:r>
              <a:rPr lang="en-US" sz="2400" b="1">
                <a:latin typeface="Times New Roman" pitchFamily="18" charset="0"/>
              </a:rPr>
              <a:t>1,5 </a:t>
            </a:r>
            <a:r>
              <a:rPr lang="sr-Cyrl-CS" sz="2400" b="1">
                <a:latin typeface="Times New Roman" pitchFamily="18" charset="0"/>
              </a:rPr>
              <a:t>милиона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колиформних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бактерија</a:t>
            </a:r>
            <a:endParaRPr lang="en-US" sz="2400" b="1">
              <a:latin typeface="Times New Roman" pitchFamily="18" charset="0"/>
            </a:endParaRPr>
          </a:p>
          <a:p>
            <a:pPr lvl="2" algn="just">
              <a:buFont typeface="Wingdings" pitchFamily="2" charset="2"/>
              <a:buChar char="v"/>
            </a:pPr>
            <a:r>
              <a:rPr lang="en-US" sz="2400" b="1">
                <a:latin typeface="Times New Roman" pitchFamily="18" charset="0"/>
              </a:rPr>
              <a:t>100 </a:t>
            </a:r>
            <a:r>
              <a:rPr lang="sr-Cyrl-CS" sz="2400" b="1">
                <a:latin typeface="Times New Roman" pitchFamily="18" charset="0"/>
              </a:rPr>
              <a:t>хиљада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 </a:t>
            </a:r>
            <a:r>
              <a:rPr lang="sr-Latn-CS" sz="2400" b="1">
                <a:latin typeface="Times New Roman" pitchFamily="18" charset="0"/>
              </a:rPr>
              <a:t>стрептокока</a:t>
            </a:r>
            <a:r>
              <a:rPr lang="sr-Cyrl-CS" sz="2400" b="1">
                <a:latin typeface="Times New Roman" pitchFamily="18" charset="0"/>
              </a:rPr>
              <a:t> </a:t>
            </a:r>
            <a:endParaRPr lang="en-US" sz="2400" b="1">
              <a:latin typeface="Times New Roman" pitchFamily="18" charset="0"/>
            </a:endParaRPr>
          </a:p>
          <a:p>
            <a:pPr lvl="2" algn="just">
              <a:buFont typeface="Wingdings" pitchFamily="2" charset="2"/>
              <a:buChar char="v"/>
            </a:pPr>
            <a:r>
              <a:rPr lang="en-US" sz="2400" b="1">
                <a:latin typeface="Times New Roman" pitchFamily="18" charset="0"/>
              </a:rPr>
              <a:t>1000 </a:t>
            </a:r>
            <a:r>
              <a:rPr lang="sr-Cyrl-CS" sz="2400" b="1">
                <a:latin typeface="Times New Roman" pitchFamily="18" charset="0"/>
              </a:rPr>
              <a:t>сулфиторедукујућих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бактерија</a:t>
            </a:r>
            <a:endParaRPr lang="en-US" sz="2400" b="1">
              <a:latin typeface="Times New Roman" pitchFamily="18" charset="0"/>
            </a:endParaRPr>
          </a:p>
          <a:p>
            <a:pPr lvl="2" algn="just">
              <a:buFont typeface="Wingdings" pitchFamily="2" charset="2"/>
              <a:buChar char="v"/>
            </a:pPr>
            <a:r>
              <a:rPr lang="en-US" sz="2400" b="1">
                <a:latin typeface="Times New Roman" pitchFamily="18" charset="0"/>
              </a:rPr>
              <a:t>100 </a:t>
            </a:r>
            <a:r>
              <a:rPr lang="sr-Cyrl-CS" sz="2400" b="1">
                <a:latin typeface="Times New Roman" pitchFamily="18" charset="0"/>
              </a:rPr>
              <a:t> </a:t>
            </a:r>
            <a:r>
              <a:rPr lang="sr-Latn-CS" sz="2400" b="1">
                <a:latin typeface="Times New Roman" pitchFamily="18" charset="0"/>
              </a:rPr>
              <a:t>стафилокока</a:t>
            </a:r>
          </a:p>
          <a:p>
            <a:pPr lvl="2" algn="just">
              <a:buFont typeface="Wingdings" pitchFamily="2" charset="2"/>
              <a:buChar char="v"/>
            </a:pPr>
            <a:r>
              <a:rPr lang="en-US" sz="2400" b="1">
                <a:latin typeface="Times New Roman" pitchFamily="18" charset="0"/>
              </a:rPr>
              <a:t>100 </a:t>
            </a:r>
            <a:r>
              <a:rPr lang="sr-Latn-CS" sz="2400" b="1">
                <a:latin typeface="Times New Roman" pitchFamily="18" charset="0"/>
              </a:rPr>
              <a:t>протеус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врста</a:t>
            </a:r>
            <a:endParaRPr lang="en-U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11094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762000" y="2209800"/>
            <a:ext cx="6096000" cy="222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n-US" sz="2400" b="1">
              <a:latin typeface="Times New Roman" pitchFamily="18" charset="0"/>
            </a:endParaRPr>
          </a:p>
          <a:p>
            <a:pPr algn="just">
              <a:buFontTx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>
              <a:buFontTx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/>
            <a:endParaRPr lang="en-US" sz="2400" b="1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468313" y="620713"/>
            <a:ext cx="7848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/>
              <a:t>ЗНАЧАЈ ВОДЕ- ЕКОЛО</a:t>
            </a:r>
            <a:r>
              <a:rPr lang="sl-SI" sz="3200" b="1"/>
              <a:t>ШКИ И ЕПИДЕМИОЛОШКИ</a:t>
            </a:r>
            <a:endParaRPr lang="en-US" sz="3200"/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457200" y="2268538"/>
            <a:ext cx="8001000" cy="356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None/>
            </a:pPr>
            <a:r>
              <a:rPr lang="en-US" sz="2400" b="1" i="1"/>
              <a:t>Паразити</a:t>
            </a:r>
            <a:r>
              <a:rPr lang="en-US" sz="2400" b="1"/>
              <a:t> који се могу пренети водом и доводе до оштећења здравља су : </a:t>
            </a:r>
          </a:p>
          <a:p>
            <a:pPr algn="just">
              <a:buFont typeface="Wingdings" pitchFamily="2" charset="2"/>
              <a:buNone/>
            </a:pPr>
            <a:endParaRPr lang="en-US" sz="2400" b="1"/>
          </a:p>
          <a:p>
            <a:pPr lvl="3" algn="just">
              <a:buFont typeface="Wingdings" pitchFamily="2" charset="2"/>
              <a:buChar char="Ø"/>
            </a:pPr>
            <a:r>
              <a:rPr lang="en-US" sz="2400" b="1" i="1"/>
              <a:t>Entamoeba histolytica </a:t>
            </a:r>
          </a:p>
          <a:p>
            <a:pPr lvl="3" algn="just">
              <a:buFont typeface="Wingdings" pitchFamily="2" charset="2"/>
              <a:buChar char="Ø"/>
            </a:pPr>
            <a:r>
              <a:rPr lang="en-US" sz="2400" b="1" i="1"/>
              <a:t>Lamblia intestinalis </a:t>
            </a:r>
          </a:p>
          <a:p>
            <a:pPr lvl="3" algn="just">
              <a:buFont typeface="Wingdings" pitchFamily="2" charset="2"/>
              <a:buChar char="Ø"/>
            </a:pPr>
            <a:r>
              <a:rPr lang="en-US" sz="2400" b="1" i="1"/>
              <a:t>Askaris lumbrikoides</a:t>
            </a:r>
          </a:p>
          <a:p>
            <a:pPr lvl="3" algn="just">
              <a:buFont typeface="Wingdings" pitchFamily="2" charset="2"/>
              <a:buChar char="Ø"/>
            </a:pPr>
            <a:r>
              <a:rPr lang="en-US" sz="2400" b="1" i="1"/>
              <a:t>Trihocefalus</a:t>
            </a:r>
          </a:p>
          <a:p>
            <a:pPr lvl="3" algn="just">
              <a:buFont typeface="Wingdings" pitchFamily="2" charset="2"/>
              <a:buChar char="Ø"/>
            </a:pPr>
            <a:r>
              <a:rPr lang="en-US" sz="2400" b="1" i="1"/>
              <a:t>Oxyuris vermicularis</a:t>
            </a:r>
          </a:p>
          <a:p>
            <a:pPr>
              <a:spcBef>
                <a:spcPct val="50000"/>
              </a:spcBef>
            </a:pPr>
            <a:endParaRPr lang="en-US" sz="2400"/>
          </a:p>
        </p:txBody>
      </p:sp>
    </p:spTree>
  </p:cSld>
  <p:clrMapOvr>
    <a:masterClrMapping/>
  </p:clrMapOvr>
  <p:transition advTm="10799"/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Text Box 2"/>
          <p:cNvSpPr txBox="1">
            <a:spLocks noChangeArrowheads="1"/>
          </p:cNvSpPr>
          <p:nvPr/>
        </p:nvSpPr>
        <p:spPr bwMode="auto">
          <a:xfrm>
            <a:off x="762000" y="-100013"/>
            <a:ext cx="8001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sr-Cyrl-CS" sz="3200" b="1">
                <a:latin typeface="Times New Roman" pitchFamily="18" charset="0"/>
              </a:rPr>
              <a:t>ТЕЧНЕ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r-Cyrl-CS" sz="3200" b="1">
                <a:latin typeface="Times New Roman" pitchFamily="18" charset="0"/>
              </a:rPr>
              <a:t>ОТПАДНЕ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r-Cyrl-CS" sz="3200" b="1">
                <a:latin typeface="Times New Roman" pitchFamily="18" charset="0"/>
              </a:rPr>
              <a:t>МАТЕРИЈЕ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l-SI" sz="3200" b="1">
                <a:latin typeface="Times New Roman" pitchFamily="18" charset="0"/>
              </a:rPr>
              <a:t>-</a:t>
            </a:r>
            <a:r>
              <a:rPr lang="en-US" sz="3200" b="1">
                <a:latin typeface="Times New Roman" pitchFamily="18" charset="0"/>
              </a:rPr>
              <a:t> </a:t>
            </a:r>
            <a:r>
              <a:rPr lang="sr-Cyrl-CS" sz="3200" b="1">
                <a:latin typeface="Times New Roman" pitchFamily="18" charset="0"/>
              </a:rPr>
              <a:t>ВРСТЕ</a:t>
            </a:r>
            <a:r>
              <a:rPr lang="en-US" sz="3200" b="1">
                <a:latin typeface="HelveticaPlain" pitchFamily="2" charset="0"/>
              </a:rPr>
              <a:t> </a:t>
            </a:r>
            <a:endParaRPr lang="it-IT" sz="2400" b="1">
              <a:latin typeface="HelveticaPlain" pitchFamily="2" charset="0"/>
            </a:endParaRPr>
          </a:p>
        </p:txBody>
      </p:sp>
      <p:sp>
        <p:nvSpPr>
          <p:cNvPr id="216067" name="Text Box 3"/>
          <p:cNvSpPr txBox="1">
            <a:spLocks noChangeArrowheads="1"/>
          </p:cNvSpPr>
          <p:nvPr/>
        </p:nvSpPr>
        <p:spPr bwMode="auto">
          <a:xfrm>
            <a:off x="209550" y="620713"/>
            <a:ext cx="8755063" cy="7171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sr-Cyrl-CS" sz="2400" b="1" i="1" dirty="0">
                <a:solidFill>
                  <a:srgbClr val="CC0000"/>
                </a:solidFill>
              </a:rPr>
              <a:t>Површинске</a:t>
            </a:r>
            <a:r>
              <a:rPr lang="en-US" sz="2400" b="1" i="1" dirty="0">
                <a:solidFill>
                  <a:srgbClr val="CC0000"/>
                </a:solidFill>
              </a:rPr>
              <a:t> (</a:t>
            </a:r>
            <a:r>
              <a:rPr lang="sr-Cyrl-CS" sz="2400" b="1" i="1" dirty="0">
                <a:solidFill>
                  <a:srgbClr val="CC0000"/>
                </a:solidFill>
              </a:rPr>
              <a:t>атмосферске</a:t>
            </a:r>
            <a:r>
              <a:rPr lang="en-US" sz="2400" b="1" i="1" dirty="0">
                <a:solidFill>
                  <a:srgbClr val="CC0000"/>
                </a:solidFill>
              </a:rPr>
              <a:t>)</a:t>
            </a:r>
          </a:p>
          <a:p>
            <a:endParaRPr lang="en-US" sz="2400" b="1" i="1" dirty="0"/>
          </a:p>
          <a:p>
            <a:pPr algn="just">
              <a:buFont typeface="Wingdings" pitchFamily="2" charset="2"/>
              <a:buChar char="Ø"/>
            </a:pPr>
            <a:r>
              <a:rPr lang="sr-Cyrl-CS" sz="2400" b="1" dirty="0"/>
              <a:t>Настају</a:t>
            </a:r>
            <a:r>
              <a:rPr lang="en-US" sz="2400" b="1" dirty="0"/>
              <a:t> </a:t>
            </a:r>
            <a:r>
              <a:rPr lang="sr-Cyrl-CS" sz="2400" b="1" dirty="0"/>
              <a:t>прањем</a:t>
            </a:r>
            <a:r>
              <a:rPr lang="en-US" sz="2400" b="1" dirty="0"/>
              <a:t> </a:t>
            </a:r>
            <a:r>
              <a:rPr lang="sr-Cyrl-CS" sz="2400" b="1" dirty="0"/>
              <a:t>улица</a:t>
            </a:r>
            <a:r>
              <a:rPr lang="en-US" sz="2400" b="1" dirty="0"/>
              <a:t>, </a:t>
            </a:r>
            <a:r>
              <a:rPr lang="sr-Cyrl-CS" sz="2400" b="1" dirty="0"/>
              <a:t>после</a:t>
            </a:r>
            <a:r>
              <a:rPr lang="en-US" sz="2400" b="1" dirty="0"/>
              <a:t> </a:t>
            </a:r>
            <a:r>
              <a:rPr lang="sr-Cyrl-CS" sz="2400" b="1" dirty="0"/>
              <a:t>кише</a:t>
            </a:r>
            <a:r>
              <a:rPr lang="en-US" sz="2400" b="1" dirty="0"/>
              <a:t> </a:t>
            </a:r>
            <a:r>
              <a:rPr lang="sr-Cyrl-CS" sz="2400" b="1" dirty="0"/>
              <a:t>и</a:t>
            </a:r>
            <a:r>
              <a:rPr lang="en-US" sz="2400" b="1" dirty="0"/>
              <a:t> </a:t>
            </a:r>
            <a:r>
              <a:rPr lang="sr-Cyrl-CS" sz="2400" b="1" dirty="0"/>
              <a:t>топљења</a:t>
            </a:r>
            <a:r>
              <a:rPr lang="en-US" sz="2400" b="1" dirty="0"/>
              <a:t> </a:t>
            </a:r>
            <a:r>
              <a:rPr lang="sr-Cyrl-CS" sz="2400" b="1" dirty="0"/>
              <a:t>снега</a:t>
            </a:r>
            <a:endParaRPr lang="en-US" sz="2400" b="1" dirty="0"/>
          </a:p>
          <a:p>
            <a:pPr algn="just"/>
            <a:endParaRPr lang="en-US" sz="2400" b="1" dirty="0"/>
          </a:p>
          <a:p>
            <a:pPr algn="just">
              <a:buFont typeface="Wingdings" pitchFamily="2" charset="2"/>
              <a:buChar char="Ø"/>
            </a:pPr>
            <a:r>
              <a:rPr lang="sr-Cyrl-CS" sz="2400" b="1" dirty="0"/>
              <a:t>Садрже</a:t>
            </a:r>
            <a:r>
              <a:rPr lang="en-US" sz="2400" b="1" dirty="0"/>
              <a:t>: </a:t>
            </a:r>
            <a:r>
              <a:rPr lang="sr-Cyrl-CS" sz="2400" b="1" dirty="0"/>
              <a:t>шљунак</a:t>
            </a:r>
            <a:r>
              <a:rPr lang="en-US" sz="2400" b="1" dirty="0"/>
              <a:t>, </a:t>
            </a:r>
            <a:r>
              <a:rPr lang="sr-Cyrl-CS" sz="2400" b="1" dirty="0"/>
              <a:t>песак</a:t>
            </a:r>
            <a:r>
              <a:rPr lang="en-US" sz="2400" b="1" dirty="0"/>
              <a:t>, </a:t>
            </a:r>
            <a:r>
              <a:rPr lang="sr-Cyrl-CS" sz="2400" b="1" dirty="0"/>
              <a:t>чађ</a:t>
            </a:r>
            <a:r>
              <a:rPr lang="en-US" sz="2400" b="1" dirty="0"/>
              <a:t>, </a:t>
            </a:r>
            <a:r>
              <a:rPr lang="sr-Cyrl-CS" sz="2400" b="1" dirty="0"/>
              <a:t>пепео</a:t>
            </a:r>
            <a:r>
              <a:rPr lang="en-US" sz="2400" b="1" dirty="0"/>
              <a:t>, </a:t>
            </a:r>
            <a:r>
              <a:rPr lang="sr-Cyrl-CS" sz="2400" b="1" dirty="0"/>
              <a:t>различите</a:t>
            </a:r>
            <a:r>
              <a:rPr lang="en-US" sz="2400" b="1" dirty="0"/>
              <a:t> </a:t>
            </a:r>
            <a:r>
              <a:rPr lang="sr-Cyrl-CS" sz="2400" b="1" dirty="0"/>
              <a:t>органске</a:t>
            </a:r>
            <a:r>
              <a:rPr lang="en-US" sz="2400" b="1" dirty="0"/>
              <a:t> </a:t>
            </a:r>
            <a:r>
              <a:rPr lang="sr-Cyrl-CS" sz="2400" b="1" dirty="0"/>
              <a:t>и</a:t>
            </a:r>
            <a:r>
              <a:rPr lang="en-US" sz="2400" b="1" dirty="0"/>
              <a:t> </a:t>
            </a:r>
            <a:r>
              <a:rPr lang="sr-Cyrl-CS" sz="2400" b="1" dirty="0"/>
              <a:t>неорганске</a:t>
            </a:r>
            <a:r>
              <a:rPr lang="en-US" sz="2400" b="1" dirty="0"/>
              <a:t> </a:t>
            </a:r>
            <a:r>
              <a:rPr lang="sr-Cyrl-CS" sz="2400" b="1" dirty="0"/>
              <a:t>материје</a:t>
            </a:r>
            <a:r>
              <a:rPr lang="en-US" sz="2400" b="1" dirty="0"/>
              <a:t> </a:t>
            </a:r>
            <a:r>
              <a:rPr lang="sr-Cyrl-CS" sz="2400" b="1" dirty="0"/>
              <a:t>и</a:t>
            </a:r>
            <a:r>
              <a:rPr lang="en-US" sz="2400" b="1" dirty="0"/>
              <a:t> </a:t>
            </a:r>
            <a:r>
              <a:rPr lang="sr-Cyrl-CS" sz="2400" b="1" dirty="0"/>
              <a:t>микроорганизме</a:t>
            </a:r>
            <a:r>
              <a:rPr lang="en-US" sz="2400" b="1" dirty="0"/>
              <a:t>, </a:t>
            </a:r>
            <a:r>
              <a:rPr lang="sr-Cyrl-CS" sz="2400" b="1" dirty="0"/>
              <a:t>а</a:t>
            </a:r>
            <a:r>
              <a:rPr lang="en-US" sz="2400" b="1" dirty="0"/>
              <a:t> </a:t>
            </a:r>
            <a:r>
              <a:rPr lang="sr-Cyrl-CS" sz="2400" b="1" dirty="0"/>
              <a:t>воде</a:t>
            </a:r>
            <a:r>
              <a:rPr lang="en-US" sz="2400" b="1" dirty="0"/>
              <a:t> </a:t>
            </a:r>
            <a:r>
              <a:rPr lang="sr-Cyrl-CS" sz="2400" b="1" dirty="0"/>
              <a:t>са</a:t>
            </a:r>
            <a:r>
              <a:rPr lang="en-US" sz="2400" b="1" dirty="0"/>
              <a:t> </a:t>
            </a:r>
            <a:r>
              <a:rPr lang="sr-Cyrl-CS" sz="2400" b="1" dirty="0"/>
              <a:t>обрадивих</a:t>
            </a:r>
            <a:r>
              <a:rPr lang="en-US" sz="2400" b="1" dirty="0"/>
              <a:t> </a:t>
            </a:r>
            <a:r>
              <a:rPr lang="sr-Cyrl-CS" sz="2400" b="1" dirty="0"/>
              <a:t>површина</a:t>
            </a:r>
            <a:r>
              <a:rPr lang="en-US" sz="2400" b="1" dirty="0"/>
              <a:t> </a:t>
            </a:r>
            <a:r>
              <a:rPr lang="sr-Cyrl-CS" sz="2400" b="1" dirty="0"/>
              <a:t>садрже</a:t>
            </a:r>
            <a:r>
              <a:rPr lang="en-US" sz="2400" b="1" dirty="0"/>
              <a:t> </a:t>
            </a:r>
            <a:r>
              <a:rPr lang="sr-Cyrl-CS" sz="2400" b="1" dirty="0"/>
              <a:t>и</a:t>
            </a:r>
            <a:r>
              <a:rPr lang="en-US" sz="2400" b="1" dirty="0"/>
              <a:t> </a:t>
            </a:r>
            <a:r>
              <a:rPr lang="sr-Cyrl-CS" sz="2400" b="1" dirty="0"/>
              <a:t>супстанције</a:t>
            </a:r>
            <a:r>
              <a:rPr lang="en-US" sz="2400" b="1" dirty="0"/>
              <a:t> </a:t>
            </a:r>
            <a:r>
              <a:rPr lang="sr-Cyrl-CS" sz="2400" b="1" dirty="0"/>
              <a:t>из</a:t>
            </a:r>
            <a:r>
              <a:rPr lang="en-US" sz="2400" b="1" dirty="0"/>
              <a:t> </a:t>
            </a:r>
            <a:r>
              <a:rPr lang="sr-Cyrl-CS" sz="2400" b="1" dirty="0"/>
              <a:t>вештачких</a:t>
            </a:r>
            <a:r>
              <a:rPr lang="en-US" sz="2400" b="1" dirty="0"/>
              <a:t> </a:t>
            </a:r>
            <a:r>
              <a:rPr lang="sr-Cyrl-CS" sz="2400" b="1" dirty="0"/>
              <a:t>ђубрива</a:t>
            </a:r>
            <a:r>
              <a:rPr lang="en-US" sz="2400" b="1" dirty="0"/>
              <a:t> (</a:t>
            </a:r>
            <a:r>
              <a:rPr lang="sr-Cyrl-CS" sz="2400" b="1" i="1" dirty="0"/>
              <a:t>азот</a:t>
            </a:r>
            <a:r>
              <a:rPr lang="en-US" sz="2400" b="1" i="1" dirty="0"/>
              <a:t>, </a:t>
            </a:r>
            <a:r>
              <a:rPr lang="sr-Cyrl-CS" sz="2400" b="1" i="1" dirty="0"/>
              <a:t>фосфор</a:t>
            </a:r>
            <a:r>
              <a:rPr lang="en-US" sz="2400" b="1" i="1" dirty="0"/>
              <a:t>, </a:t>
            </a:r>
            <a:r>
              <a:rPr lang="sr-Cyrl-CS" sz="2400" b="1" i="1" dirty="0"/>
              <a:t>калијум</a:t>
            </a:r>
            <a:r>
              <a:rPr lang="en-US" sz="2400" b="1" i="1" dirty="0"/>
              <a:t> </a:t>
            </a:r>
            <a:r>
              <a:rPr lang="sr-Cyrl-CS" sz="2400" b="1" i="1" dirty="0"/>
              <a:t>итд</a:t>
            </a:r>
            <a:r>
              <a:rPr lang="en-US" sz="2400" b="1" dirty="0"/>
              <a:t>.) </a:t>
            </a:r>
            <a:r>
              <a:rPr lang="sr-Cyrl-CS" sz="2400" b="1" dirty="0"/>
              <a:t>и</a:t>
            </a:r>
            <a:r>
              <a:rPr lang="en-US" sz="2400" b="1" dirty="0"/>
              <a:t> </a:t>
            </a:r>
            <a:r>
              <a:rPr lang="sr-Cyrl-CS" sz="2400" b="1" dirty="0"/>
              <a:t>пестициде</a:t>
            </a:r>
            <a:endParaRPr lang="sr-Latn-CS" sz="2400" b="1" dirty="0"/>
          </a:p>
          <a:p>
            <a:pPr algn="just">
              <a:buFont typeface="Wingdings" pitchFamily="2" charset="2"/>
              <a:buChar char="Ø"/>
            </a:pPr>
            <a:endParaRPr lang="sr-Latn-CS" sz="2400" b="1" dirty="0"/>
          </a:p>
          <a:p>
            <a:r>
              <a:rPr lang="sr-Cyrl-CS" sz="2400" b="1" i="1" dirty="0" smtClean="0">
                <a:solidFill>
                  <a:srgbClr val="CC0000"/>
                </a:solidFill>
              </a:rPr>
              <a:t>Индустријске</a:t>
            </a:r>
            <a:endParaRPr lang="en-US" sz="2400" b="1" i="1" dirty="0">
              <a:solidFill>
                <a:srgbClr val="CC0000"/>
              </a:solidFill>
            </a:endParaRPr>
          </a:p>
          <a:p>
            <a:pPr lvl="2"/>
            <a:r>
              <a:rPr lang="sr-Cyrl-CS" sz="2400" b="1" dirty="0"/>
              <a:t>Настају</a:t>
            </a:r>
            <a:r>
              <a:rPr lang="nl-NL" sz="2400" b="1" dirty="0"/>
              <a:t> </a:t>
            </a:r>
            <a:r>
              <a:rPr lang="sr-Cyrl-CS" sz="2400" b="1" dirty="0"/>
              <a:t>у</a:t>
            </a:r>
            <a:r>
              <a:rPr lang="nl-NL" sz="2400" b="1" dirty="0"/>
              <a:t> </a:t>
            </a:r>
            <a:r>
              <a:rPr lang="sr-Cyrl-CS" sz="2400" b="1" dirty="0"/>
              <a:t>технолошким</a:t>
            </a:r>
            <a:r>
              <a:rPr lang="nl-NL" sz="2400" b="1" dirty="0"/>
              <a:t> </a:t>
            </a:r>
            <a:r>
              <a:rPr lang="sr-Cyrl-CS" sz="2400" b="1" dirty="0"/>
              <a:t>процесима</a:t>
            </a:r>
            <a:r>
              <a:rPr lang="nl-NL" sz="2400" b="1" dirty="0"/>
              <a:t> </a:t>
            </a:r>
          </a:p>
          <a:p>
            <a:endParaRPr lang="nl-NL" sz="2400" b="1" dirty="0"/>
          </a:p>
          <a:p>
            <a:pPr lvl="2"/>
            <a:r>
              <a:rPr lang="sr-Cyrl-CS" sz="2400" b="1" dirty="0"/>
              <a:t>Садржај</a:t>
            </a:r>
            <a:r>
              <a:rPr lang="nl-NL" sz="2400" b="1" dirty="0"/>
              <a:t> </a:t>
            </a:r>
            <a:r>
              <a:rPr lang="sr-Cyrl-CS" sz="2400" b="1" dirty="0"/>
              <a:t>зависи</a:t>
            </a:r>
            <a:r>
              <a:rPr lang="nl-NL" sz="2400" b="1" dirty="0"/>
              <a:t> </a:t>
            </a:r>
            <a:r>
              <a:rPr lang="sr-Cyrl-CS" sz="2400" b="1" dirty="0"/>
              <a:t>од</a:t>
            </a:r>
            <a:r>
              <a:rPr lang="nl-NL" sz="2400" b="1" dirty="0"/>
              <a:t> </a:t>
            </a:r>
            <a:r>
              <a:rPr lang="sr-Cyrl-CS" sz="2400" b="1" dirty="0"/>
              <a:t>врсте</a:t>
            </a:r>
            <a:r>
              <a:rPr lang="nl-NL" sz="2400" b="1" dirty="0"/>
              <a:t> </a:t>
            </a:r>
            <a:r>
              <a:rPr lang="sr-Cyrl-CS" sz="2400" b="1" dirty="0"/>
              <a:t>индустрије</a:t>
            </a:r>
            <a:r>
              <a:rPr lang="nl-NL" sz="2400" b="1" dirty="0"/>
              <a:t> </a:t>
            </a:r>
            <a:r>
              <a:rPr lang="sr-Cyrl-CS" sz="2400" b="1" dirty="0"/>
              <a:t>и</a:t>
            </a:r>
            <a:r>
              <a:rPr lang="nl-NL" sz="2400" b="1" dirty="0"/>
              <a:t> </a:t>
            </a:r>
            <a:r>
              <a:rPr lang="sr-Cyrl-CS" sz="2400" b="1" dirty="0"/>
              <a:t>примењеног</a:t>
            </a:r>
            <a:r>
              <a:rPr lang="nl-NL" sz="2400" b="1" dirty="0"/>
              <a:t> </a:t>
            </a:r>
            <a:r>
              <a:rPr lang="sr-Cyrl-CS" sz="2400" b="1" dirty="0"/>
              <a:t>технолошког</a:t>
            </a:r>
            <a:r>
              <a:rPr lang="nl-NL" sz="2400" b="1" dirty="0"/>
              <a:t> </a:t>
            </a:r>
            <a:r>
              <a:rPr lang="sr-Cyrl-CS" sz="2400" b="1" dirty="0"/>
              <a:t>процеса</a:t>
            </a:r>
            <a:r>
              <a:rPr lang="nl-NL" sz="2400" b="1" dirty="0"/>
              <a:t> </a:t>
            </a:r>
            <a:r>
              <a:rPr lang="nl-NL" sz="2400" b="1" i="1" dirty="0"/>
              <a:t>(</a:t>
            </a:r>
            <a:r>
              <a:rPr lang="sr-Cyrl-CS" sz="2400" b="1" i="1" dirty="0"/>
              <a:t>често</a:t>
            </a:r>
            <a:r>
              <a:rPr lang="nl-NL" sz="2400" b="1" i="1" dirty="0"/>
              <a:t> </a:t>
            </a:r>
            <a:r>
              <a:rPr lang="sr-Cyrl-CS" sz="2400" b="1" i="1" dirty="0"/>
              <a:t>садрже</a:t>
            </a:r>
            <a:r>
              <a:rPr lang="nl-NL" sz="2400" b="1" i="1" dirty="0"/>
              <a:t> </a:t>
            </a:r>
            <a:r>
              <a:rPr lang="sr-Cyrl-CS" sz="2400" b="1" i="1" dirty="0"/>
              <a:t>токсичне</a:t>
            </a:r>
            <a:r>
              <a:rPr lang="nl-NL" sz="2400" b="1" i="1" dirty="0"/>
              <a:t>, </a:t>
            </a:r>
            <a:r>
              <a:rPr lang="sr-Cyrl-CS" sz="2400" b="1" i="1" dirty="0"/>
              <a:t>агресивне</a:t>
            </a:r>
            <a:r>
              <a:rPr lang="nl-NL" sz="2400" b="1" i="1" dirty="0"/>
              <a:t>, </a:t>
            </a:r>
            <a:r>
              <a:rPr lang="sr-Cyrl-CS" sz="2400" b="1" i="1" dirty="0"/>
              <a:t>запаљиве</a:t>
            </a:r>
            <a:r>
              <a:rPr lang="nl-NL" sz="2400" b="1" i="1" dirty="0"/>
              <a:t> </a:t>
            </a:r>
            <a:r>
              <a:rPr lang="sr-Cyrl-CS" sz="2400" b="1" i="1" dirty="0"/>
              <a:t>и</a:t>
            </a:r>
            <a:r>
              <a:rPr lang="nl-NL" sz="2400" b="1" i="1" dirty="0"/>
              <a:t> </a:t>
            </a:r>
            <a:r>
              <a:rPr lang="sr-Cyrl-CS" sz="2400" b="1" i="1" dirty="0"/>
              <a:t>експлозивне</a:t>
            </a:r>
            <a:r>
              <a:rPr lang="nl-NL" sz="2400" b="1" i="1" dirty="0"/>
              <a:t> </a:t>
            </a:r>
            <a:r>
              <a:rPr lang="sr-Cyrl-CS" sz="2400" b="1" i="1" dirty="0"/>
              <a:t>супстанције</a:t>
            </a:r>
            <a:r>
              <a:rPr lang="nl-NL" sz="2400" b="1" dirty="0"/>
              <a:t>).</a:t>
            </a:r>
          </a:p>
          <a:p>
            <a:pPr algn="just">
              <a:buFont typeface="Wingdings" pitchFamily="2" charset="2"/>
              <a:buChar char="Ø"/>
            </a:pPr>
            <a:endParaRPr lang="en-US" sz="2400" b="1" dirty="0"/>
          </a:p>
          <a:p>
            <a:endParaRPr lang="en-US" sz="2800" b="1" i="1" dirty="0">
              <a:latin typeface="HelveticaPlain" pitchFamily="2" charset="0"/>
            </a:endParaRPr>
          </a:p>
        </p:txBody>
      </p:sp>
    </p:spTree>
  </p:cSld>
  <p:clrMapOvr>
    <a:masterClrMapping/>
  </p:clrMapOvr>
  <p:transition advTm="17159"/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Text Box 2"/>
          <p:cNvSpPr txBox="1">
            <a:spLocks noChangeArrowheads="1"/>
          </p:cNvSpPr>
          <p:nvPr/>
        </p:nvSpPr>
        <p:spPr bwMode="auto">
          <a:xfrm>
            <a:off x="250825" y="-26988"/>
            <a:ext cx="8713788" cy="946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sr-Cyrl-CS" sz="2800" b="1"/>
              <a:t>ТЕЧНЕ</a:t>
            </a:r>
            <a:r>
              <a:rPr lang="da-DK" sz="2800" b="1"/>
              <a:t> </a:t>
            </a:r>
            <a:r>
              <a:rPr lang="sr-Cyrl-CS" sz="2800" b="1"/>
              <a:t>ОТПАДНЕ</a:t>
            </a:r>
            <a:r>
              <a:rPr lang="da-DK" sz="2800" b="1"/>
              <a:t> </a:t>
            </a:r>
            <a:r>
              <a:rPr lang="sr-Cyrl-CS" sz="2800" b="1"/>
              <a:t>МАТЕРИЈЕ</a:t>
            </a:r>
            <a:r>
              <a:rPr lang="da-DK" sz="2800" b="1"/>
              <a:t> </a:t>
            </a:r>
            <a:r>
              <a:rPr lang="sl-SI" sz="2800" b="1"/>
              <a:t>-</a:t>
            </a:r>
            <a:r>
              <a:rPr lang="en-US" sz="2800" b="1"/>
              <a:t> </a:t>
            </a:r>
          </a:p>
          <a:p>
            <a:pPr algn="ctr"/>
            <a:r>
              <a:rPr lang="sr-Cyrl-CS" sz="2800" b="1"/>
              <a:t>КОЛИЧИНА</a:t>
            </a:r>
            <a:r>
              <a:rPr lang="en-US" sz="2800" b="1"/>
              <a:t> </a:t>
            </a:r>
            <a:r>
              <a:rPr lang="sr-Cyrl-CS" sz="2800" b="1"/>
              <a:t>И</a:t>
            </a:r>
            <a:r>
              <a:rPr lang="en-US" sz="2800" b="1"/>
              <a:t> </a:t>
            </a:r>
            <a:r>
              <a:rPr lang="sr-Cyrl-CS" sz="2800" b="1"/>
              <a:t>САСТАВ</a:t>
            </a:r>
            <a:r>
              <a:rPr lang="en-US" sz="2800" b="1"/>
              <a:t> </a:t>
            </a:r>
            <a:endParaRPr lang="it-IT" sz="2800" b="1"/>
          </a:p>
        </p:txBody>
      </p:sp>
      <p:sp>
        <p:nvSpPr>
          <p:cNvPr id="218115" name="Text Box 4"/>
          <p:cNvSpPr txBox="1">
            <a:spLocks noChangeArrowheads="1"/>
          </p:cNvSpPr>
          <p:nvPr/>
        </p:nvSpPr>
        <p:spPr bwMode="auto">
          <a:xfrm>
            <a:off x="179388" y="908050"/>
            <a:ext cx="8785225" cy="757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sr-Cyrl-CS" sz="2400" b="1"/>
              <a:t>Зависи</a:t>
            </a:r>
            <a:r>
              <a:rPr lang="en-US" sz="2400" b="1"/>
              <a:t> </a:t>
            </a:r>
            <a:r>
              <a:rPr lang="sr-Cyrl-CS" sz="2400" b="1"/>
              <a:t>од</a:t>
            </a:r>
            <a:r>
              <a:rPr lang="en-US" sz="2400" b="1"/>
              <a:t> :</a:t>
            </a:r>
          </a:p>
          <a:p>
            <a:pPr algn="just"/>
            <a:endParaRPr lang="en-US" sz="2400" b="1"/>
          </a:p>
          <a:p>
            <a:pPr lvl="2" algn="just">
              <a:buFont typeface="Wingdings" pitchFamily="2" charset="2"/>
              <a:buChar char="Ø"/>
            </a:pPr>
            <a:r>
              <a:rPr lang="sr-Cyrl-CS" sz="2400" b="1"/>
              <a:t>величине</a:t>
            </a:r>
            <a:r>
              <a:rPr lang="it-IT" sz="2400" b="1"/>
              <a:t> </a:t>
            </a:r>
            <a:r>
              <a:rPr lang="sr-Cyrl-CS" sz="2400" b="1"/>
              <a:t>и</a:t>
            </a:r>
            <a:r>
              <a:rPr lang="it-IT" sz="2400" b="1"/>
              <a:t> </a:t>
            </a:r>
            <a:r>
              <a:rPr lang="sr-Cyrl-CS" sz="2400" b="1"/>
              <a:t>типа</a:t>
            </a:r>
            <a:r>
              <a:rPr lang="it-IT" sz="2400" b="1"/>
              <a:t> </a:t>
            </a:r>
            <a:r>
              <a:rPr lang="sr-Cyrl-CS" sz="2400" b="1"/>
              <a:t>насеља</a:t>
            </a:r>
            <a:endParaRPr lang="it-IT" sz="2400" b="1"/>
          </a:p>
          <a:p>
            <a:pPr lvl="2" algn="just">
              <a:buFont typeface="Wingdings" pitchFamily="2" charset="2"/>
              <a:buChar char="Ø"/>
            </a:pPr>
            <a:r>
              <a:rPr lang="sr-Cyrl-CS" sz="2400" b="1"/>
              <a:t>потрошње</a:t>
            </a:r>
            <a:r>
              <a:rPr lang="en-US" sz="2400" b="1"/>
              <a:t> </a:t>
            </a:r>
            <a:r>
              <a:rPr lang="sr-Cyrl-CS" sz="2400" b="1"/>
              <a:t>воде</a:t>
            </a:r>
            <a:endParaRPr lang="en-US" sz="2400" b="1"/>
          </a:p>
          <a:p>
            <a:pPr lvl="2" algn="just">
              <a:buFont typeface="Wingdings" pitchFamily="2" charset="2"/>
              <a:buChar char="Ø"/>
            </a:pPr>
            <a:r>
              <a:rPr lang="sr-Cyrl-CS" sz="2400" b="1"/>
              <a:t>врсте</a:t>
            </a:r>
            <a:r>
              <a:rPr lang="da-DK" sz="2400" b="1"/>
              <a:t> </a:t>
            </a:r>
            <a:r>
              <a:rPr lang="sr-Cyrl-CS" sz="2400" b="1"/>
              <a:t>и</a:t>
            </a:r>
            <a:r>
              <a:rPr lang="da-DK" sz="2400" b="1"/>
              <a:t> </a:t>
            </a:r>
            <a:r>
              <a:rPr lang="sr-Cyrl-CS" sz="2400" b="1"/>
              <a:t>броја</a:t>
            </a:r>
            <a:r>
              <a:rPr lang="da-DK" sz="2400" b="1"/>
              <a:t> </a:t>
            </a:r>
            <a:r>
              <a:rPr lang="sr-Cyrl-CS" sz="2400" b="1"/>
              <a:t>индустријских</a:t>
            </a:r>
            <a:r>
              <a:rPr lang="da-DK" sz="2400" b="1"/>
              <a:t> </a:t>
            </a:r>
            <a:r>
              <a:rPr lang="sr-Cyrl-CS" sz="2400" b="1"/>
              <a:t>погона</a:t>
            </a:r>
            <a:endParaRPr lang="da-DK" sz="2400" b="1"/>
          </a:p>
          <a:p>
            <a:pPr lvl="2" algn="just">
              <a:buFont typeface="Wingdings" pitchFamily="2" charset="2"/>
              <a:buChar char="Ø"/>
            </a:pPr>
            <a:r>
              <a:rPr lang="sr-Cyrl-CS" sz="2400" b="1"/>
              <a:t>количине</a:t>
            </a:r>
            <a:r>
              <a:rPr lang="en-US" sz="2400" b="1"/>
              <a:t> </a:t>
            </a:r>
            <a:r>
              <a:rPr lang="sr-Cyrl-CS" sz="2400" b="1"/>
              <a:t>атмосферских</a:t>
            </a:r>
            <a:r>
              <a:rPr lang="en-US" sz="2400" b="1"/>
              <a:t> </a:t>
            </a:r>
            <a:r>
              <a:rPr lang="sr-Cyrl-CS" sz="2400" b="1"/>
              <a:t>падавина</a:t>
            </a:r>
            <a:endParaRPr lang="sr-Latn-CS" sz="2400" b="1"/>
          </a:p>
          <a:p>
            <a:pPr lvl="2" algn="just">
              <a:buFont typeface="Wingdings" pitchFamily="2" charset="2"/>
              <a:buNone/>
            </a:pPr>
            <a:endParaRPr lang="sr-Latn-CS" sz="2400" b="1"/>
          </a:p>
          <a:p>
            <a:r>
              <a:rPr lang="sr-Cyrl-CS" sz="2400" b="1"/>
              <a:t>Састав</a:t>
            </a:r>
            <a:r>
              <a:rPr lang="sr-Latn-CS" sz="2400" b="1"/>
              <a:t>: </a:t>
            </a:r>
            <a:r>
              <a:rPr lang="en-US" sz="2400" b="1"/>
              <a:t>99,9% </a:t>
            </a:r>
            <a:r>
              <a:rPr lang="sr-Cyrl-CS" sz="2400" b="1"/>
              <a:t>течност</a:t>
            </a:r>
            <a:r>
              <a:rPr lang="sr-Latn-CS" sz="2400" b="1"/>
              <a:t>, </a:t>
            </a:r>
            <a:r>
              <a:rPr lang="en-US" sz="2400" b="1"/>
              <a:t>0,1% </a:t>
            </a:r>
            <a:r>
              <a:rPr lang="sr-Cyrl-CS" sz="2400" b="1"/>
              <a:t>чврсте</a:t>
            </a:r>
            <a:r>
              <a:rPr lang="en-US" sz="2400" b="1"/>
              <a:t> </a:t>
            </a:r>
            <a:r>
              <a:rPr lang="sr-Cyrl-CS" sz="2400" b="1"/>
              <a:t>материје</a:t>
            </a:r>
            <a:r>
              <a:rPr lang="en-US" sz="2400" b="1"/>
              <a:t> (</a:t>
            </a:r>
            <a:r>
              <a:rPr lang="sr-Cyrl-CS" sz="2400" b="1" i="1"/>
              <a:t>угљени</a:t>
            </a:r>
            <a:r>
              <a:rPr lang="en-US" sz="2400" b="1" i="1"/>
              <a:t> </a:t>
            </a:r>
            <a:r>
              <a:rPr lang="sr-Cyrl-CS" sz="2400" b="1" i="1"/>
              <a:t>хидрати</a:t>
            </a:r>
            <a:r>
              <a:rPr lang="en-US" sz="2400" b="1" i="1"/>
              <a:t>, </a:t>
            </a:r>
            <a:r>
              <a:rPr lang="sr-Cyrl-CS" sz="2400" b="1" i="1"/>
              <a:t>масти</a:t>
            </a:r>
            <a:r>
              <a:rPr lang="en-US" sz="2400" b="1" i="1"/>
              <a:t>, </a:t>
            </a:r>
            <a:r>
              <a:rPr lang="sr-Cyrl-CS" sz="2400" b="1" i="1"/>
              <a:t>беланчевине</a:t>
            </a:r>
            <a:r>
              <a:rPr lang="en-US" sz="2400" b="1" i="1"/>
              <a:t>, </a:t>
            </a:r>
            <a:r>
              <a:rPr lang="sr-Cyrl-CS" sz="2400" b="1" i="1"/>
              <a:t>хемијска</a:t>
            </a:r>
            <a:r>
              <a:rPr lang="en-US" sz="2400" b="1" i="1"/>
              <a:t> </a:t>
            </a:r>
            <a:r>
              <a:rPr lang="sr-Cyrl-CS" sz="2400" b="1" i="1"/>
              <a:t>једињења</a:t>
            </a:r>
            <a:r>
              <a:rPr lang="en-US" sz="2400" b="1" i="1"/>
              <a:t>, </a:t>
            </a:r>
            <a:r>
              <a:rPr lang="sr-Cyrl-CS" sz="2400" b="1" i="1"/>
              <a:t>минералне</a:t>
            </a:r>
            <a:r>
              <a:rPr lang="en-US" sz="2400" b="1" i="1"/>
              <a:t> </a:t>
            </a:r>
            <a:r>
              <a:rPr lang="sr-Cyrl-CS" sz="2400" b="1" i="1"/>
              <a:t>материје</a:t>
            </a:r>
            <a:r>
              <a:rPr lang="en-US" sz="2400" b="1"/>
              <a:t>) </a:t>
            </a:r>
            <a:endParaRPr lang="sr-Latn-CS" sz="2400" b="1"/>
          </a:p>
          <a:p>
            <a:endParaRPr lang="sr-Latn-CS" sz="2400" b="1"/>
          </a:p>
          <a:p>
            <a:r>
              <a:rPr lang="sr-Cyrl-CS" sz="2400" b="1"/>
              <a:t>Растворне</a:t>
            </a:r>
            <a:r>
              <a:rPr lang="en-US" sz="2400" b="1"/>
              <a:t> </a:t>
            </a:r>
            <a:r>
              <a:rPr lang="sr-Cyrl-CS" sz="2400" b="1"/>
              <a:t>чврсте</a:t>
            </a:r>
            <a:r>
              <a:rPr lang="en-US" sz="2400" b="1"/>
              <a:t> </a:t>
            </a:r>
            <a:r>
              <a:rPr lang="sr-Cyrl-CS" sz="2400" b="1"/>
              <a:t>материје</a:t>
            </a:r>
            <a:r>
              <a:rPr lang="en-US" sz="2400" b="1"/>
              <a:t> </a:t>
            </a:r>
            <a:r>
              <a:rPr lang="sr-Cyrl-CS" sz="2400" b="1"/>
              <a:t>су</a:t>
            </a:r>
            <a:r>
              <a:rPr lang="en-US" sz="2400" b="1"/>
              <a:t> </a:t>
            </a:r>
            <a:r>
              <a:rPr lang="sr-Cyrl-CS" sz="2400" b="1"/>
              <a:t>најчешће</a:t>
            </a:r>
            <a:r>
              <a:rPr lang="en-US" sz="2400" b="1"/>
              <a:t> (90%) </a:t>
            </a:r>
            <a:r>
              <a:rPr lang="sr-Cyrl-CS" sz="2400" b="1"/>
              <a:t>у</a:t>
            </a:r>
            <a:r>
              <a:rPr lang="en-US" sz="2400" b="1"/>
              <a:t> </a:t>
            </a:r>
            <a:r>
              <a:rPr lang="sr-Cyrl-CS" sz="2400" b="1"/>
              <a:t>правом</a:t>
            </a:r>
            <a:r>
              <a:rPr lang="en-US" sz="2400" b="1"/>
              <a:t> </a:t>
            </a:r>
            <a:r>
              <a:rPr lang="sr-Cyrl-CS" sz="2400" b="1"/>
              <a:t>раствору</a:t>
            </a:r>
            <a:r>
              <a:rPr lang="en-US" sz="2400" b="1"/>
              <a:t>, </a:t>
            </a:r>
            <a:r>
              <a:rPr lang="sr-Cyrl-CS" sz="2400" b="1"/>
              <a:t>а</a:t>
            </a:r>
            <a:r>
              <a:rPr lang="en-US" sz="2400" b="1"/>
              <a:t> </a:t>
            </a:r>
            <a:r>
              <a:rPr lang="sr-Cyrl-CS" sz="2400" b="1"/>
              <a:t>само</a:t>
            </a:r>
            <a:r>
              <a:rPr lang="en-US" sz="2400" b="1"/>
              <a:t> 10% </a:t>
            </a:r>
            <a:r>
              <a:rPr lang="sr-Cyrl-CS" sz="2400" b="1"/>
              <a:t>је</a:t>
            </a:r>
            <a:r>
              <a:rPr lang="en-US" sz="2400" b="1"/>
              <a:t> </a:t>
            </a:r>
            <a:r>
              <a:rPr lang="sr-Cyrl-CS" sz="2400" b="1"/>
              <a:t>у</a:t>
            </a:r>
            <a:r>
              <a:rPr lang="en-US" sz="2400" b="1"/>
              <a:t> </a:t>
            </a:r>
            <a:r>
              <a:rPr lang="sr-Cyrl-CS" sz="2400" b="1"/>
              <a:t>колоидном</a:t>
            </a:r>
            <a:r>
              <a:rPr lang="en-US" sz="2400" b="1"/>
              <a:t> </a:t>
            </a:r>
            <a:r>
              <a:rPr lang="sr-Cyrl-CS" sz="2400" b="1"/>
              <a:t>раствору</a:t>
            </a:r>
            <a:r>
              <a:rPr lang="en-US" sz="2400" b="1"/>
              <a:t>.</a:t>
            </a:r>
          </a:p>
          <a:p>
            <a:endParaRPr lang="en-US" sz="2400" b="1"/>
          </a:p>
          <a:p>
            <a:r>
              <a:rPr lang="sr-Cyrl-CS" sz="2400" b="1"/>
              <a:t>Органске</a:t>
            </a:r>
            <a:r>
              <a:rPr lang="en-US" sz="2400" b="1"/>
              <a:t> </a:t>
            </a:r>
            <a:r>
              <a:rPr lang="sr-Cyrl-CS" sz="2400" b="1"/>
              <a:t>материје</a:t>
            </a:r>
            <a:r>
              <a:rPr lang="en-US" sz="2400" b="1"/>
              <a:t> </a:t>
            </a:r>
            <a:r>
              <a:rPr lang="sr-Cyrl-CS" sz="2400" b="1"/>
              <a:t>у</a:t>
            </a:r>
            <a:r>
              <a:rPr lang="en-US" sz="2400" b="1"/>
              <a:t> </a:t>
            </a:r>
            <a:r>
              <a:rPr lang="sr-Cyrl-CS" sz="2400" b="1"/>
              <a:t>отпадним</a:t>
            </a:r>
            <a:r>
              <a:rPr lang="en-US" sz="2400" b="1"/>
              <a:t> </a:t>
            </a:r>
            <a:r>
              <a:rPr lang="sr-Cyrl-CS" sz="2400" b="1"/>
              <a:t>водама</a:t>
            </a:r>
            <a:r>
              <a:rPr lang="en-US" sz="2400" b="1"/>
              <a:t> </a:t>
            </a:r>
            <a:r>
              <a:rPr lang="sr-Cyrl-CS" sz="2400" b="1"/>
              <a:t>се</a:t>
            </a:r>
            <a:r>
              <a:rPr lang="en-US" sz="2400" b="1"/>
              <a:t> </a:t>
            </a:r>
            <a:r>
              <a:rPr lang="sr-Cyrl-CS" sz="2400" b="1"/>
              <a:t>разграђују</a:t>
            </a:r>
            <a:r>
              <a:rPr lang="en-US" sz="2400" b="1"/>
              <a:t> </a:t>
            </a:r>
            <a:r>
              <a:rPr lang="sr-Cyrl-CS" sz="2400" b="1"/>
              <a:t>под</a:t>
            </a:r>
            <a:r>
              <a:rPr lang="en-US" sz="2400" b="1"/>
              <a:t> </a:t>
            </a:r>
            <a:r>
              <a:rPr lang="sr-Cyrl-CS" sz="2400" b="1"/>
              <a:t>утицајем</a:t>
            </a:r>
            <a:r>
              <a:rPr lang="en-US" sz="2400" b="1"/>
              <a:t> </a:t>
            </a:r>
            <a:r>
              <a:rPr lang="sr-Cyrl-CS" sz="2400" b="1"/>
              <a:t>присутних</a:t>
            </a:r>
            <a:r>
              <a:rPr lang="en-US" sz="2400" b="1"/>
              <a:t> </a:t>
            </a:r>
            <a:r>
              <a:rPr lang="sr-Cyrl-CS" sz="2400" b="1"/>
              <a:t>микроорганизама</a:t>
            </a:r>
            <a:r>
              <a:rPr lang="en-US" sz="2400" b="1"/>
              <a:t>.</a:t>
            </a:r>
          </a:p>
          <a:p>
            <a:endParaRPr lang="en-US" sz="2400" b="1"/>
          </a:p>
          <a:p>
            <a:pPr lvl="2" algn="just">
              <a:buFont typeface="Wingdings" pitchFamily="2" charset="2"/>
              <a:buChar char="Ø"/>
            </a:pPr>
            <a:endParaRPr lang="en-US" sz="2400" b="1">
              <a:latin typeface="Times New Roman" pitchFamily="18" charset="0"/>
            </a:endParaRPr>
          </a:p>
          <a:p>
            <a:pPr algn="just"/>
            <a:endParaRPr lang="en-US" sz="2400" b="1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 advTm="37598"/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Text Box 2"/>
          <p:cNvSpPr txBox="1">
            <a:spLocks noChangeArrowheads="1"/>
          </p:cNvSpPr>
          <p:nvPr/>
        </p:nvSpPr>
        <p:spPr bwMode="auto">
          <a:xfrm>
            <a:off x="762000" y="381000"/>
            <a:ext cx="8001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sr-Cyrl-CS" sz="3200" b="1" dirty="0">
                <a:latin typeface="Times New Roman" pitchFamily="18" charset="0"/>
              </a:rPr>
              <a:t>ТЕЧНЕ</a:t>
            </a:r>
            <a:r>
              <a:rPr lang="da-DK" sz="3200" b="1" dirty="0">
                <a:latin typeface="Times New Roman" pitchFamily="18" charset="0"/>
              </a:rPr>
              <a:t> </a:t>
            </a:r>
            <a:r>
              <a:rPr lang="sr-Cyrl-CS" sz="3200" b="1" dirty="0">
                <a:latin typeface="Times New Roman" pitchFamily="18" charset="0"/>
              </a:rPr>
              <a:t>ОТПАДНЕ</a:t>
            </a:r>
            <a:r>
              <a:rPr lang="da-DK" sz="3200" b="1" dirty="0">
                <a:latin typeface="Times New Roman" pitchFamily="18" charset="0"/>
              </a:rPr>
              <a:t> </a:t>
            </a:r>
            <a:r>
              <a:rPr lang="sr-Cyrl-CS" sz="3200" b="1" dirty="0">
                <a:latin typeface="Times New Roman" pitchFamily="18" charset="0"/>
              </a:rPr>
              <a:t>МАТЕРИЈЕ</a:t>
            </a:r>
            <a:r>
              <a:rPr lang="da-DK" sz="3200" b="1" dirty="0">
                <a:latin typeface="Times New Roman" pitchFamily="18" charset="0"/>
              </a:rPr>
              <a:t> </a:t>
            </a:r>
            <a:r>
              <a:rPr lang="sl-SI" sz="3200" b="1" dirty="0">
                <a:latin typeface="Times New Roman" pitchFamily="18" charset="0"/>
              </a:rPr>
              <a:t>-</a:t>
            </a:r>
            <a:r>
              <a:rPr lang="en-US" sz="3200" b="1" dirty="0">
                <a:latin typeface="Times New Roman" pitchFamily="18" charset="0"/>
              </a:rPr>
              <a:t> </a:t>
            </a:r>
          </a:p>
          <a:p>
            <a:pPr algn="ctr"/>
            <a:r>
              <a:rPr lang="sr-Latn-CS" sz="2800" b="1" dirty="0">
                <a:latin typeface="Times New Roman" pitchFamily="18" charset="0"/>
              </a:rPr>
              <a:t>Разграђивање</a:t>
            </a:r>
            <a:endParaRPr lang="it-IT" sz="2800" b="1" dirty="0">
              <a:latin typeface="Times New Roman" pitchFamily="18" charset="0"/>
            </a:endParaRPr>
          </a:p>
        </p:txBody>
      </p:sp>
      <p:sp>
        <p:nvSpPr>
          <p:cNvPr id="224259" name="Text Box 3"/>
          <p:cNvSpPr txBox="1">
            <a:spLocks noChangeArrowheads="1"/>
          </p:cNvSpPr>
          <p:nvPr/>
        </p:nvSpPr>
        <p:spPr bwMode="auto">
          <a:xfrm>
            <a:off x="762000" y="1927225"/>
            <a:ext cx="80010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Аеробни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микроорганизми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користе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кисеоник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растворен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у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отпадној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води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и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разграђују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органске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материје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до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угљендиоксида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и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соли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азотне</a:t>
            </a:r>
            <a:r>
              <a:rPr lang="en-US" sz="2400" b="1">
                <a:latin typeface="Times New Roman" pitchFamily="18" charset="0"/>
              </a:rPr>
              <a:t>, </a:t>
            </a:r>
            <a:r>
              <a:rPr lang="sr-Cyrl-CS" sz="2400" b="1">
                <a:latin typeface="Times New Roman" pitchFamily="18" charset="0"/>
              </a:rPr>
              <a:t>фосфорне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и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угљене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киселине</a:t>
            </a:r>
            <a:r>
              <a:rPr lang="en-US" sz="2400" b="1">
                <a:latin typeface="Times New Roman" pitchFamily="18" charset="0"/>
              </a:rPr>
              <a:t>.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Отпадна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вода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која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се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на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овај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начин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разграђује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је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сива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и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без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непријатног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мириса</a:t>
            </a:r>
            <a:r>
              <a:rPr lang="en-US" sz="2400" b="1">
                <a:latin typeface="Times New Roman" pitchFamily="18" charset="0"/>
              </a:rPr>
              <a:t>.</a:t>
            </a:r>
          </a:p>
          <a:p>
            <a:pPr algn="just"/>
            <a:endParaRPr lang="en-US" sz="2400" b="1">
              <a:latin typeface="Times New Roman" pitchFamily="18" charset="0"/>
            </a:endParaRPr>
          </a:p>
          <a:p>
            <a:pPr algn="just"/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Анаеробни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микроорганизми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разграђују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органске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материје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без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присуства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кисеоника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до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метана</a:t>
            </a:r>
            <a:r>
              <a:rPr lang="en-US" sz="2400" b="1">
                <a:latin typeface="Times New Roman" pitchFamily="18" charset="0"/>
              </a:rPr>
              <a:t>, </a:t>
            </a:r>
            <a:r>
              <a:rPr lang="sr-Cyrl-CS" sz="2400" b="1">
                <a:latin typeface="Times New Roman" pitchFamily="18" charset="0"/>
              </a:rPr>
              <a:t>угљенмоноксида</a:t>
            </a:r>
            <a:r>
              <a:rPr lang="en-US" sz="2400" b="1">
                <a:latin typeface="Times New Roman" pitchFamily="18" charset="0"/>
              </a:rPr>
              <a:t>, </a:t>
            </a:r>
            <a:r>
              <a:rPr lang="sr-Cyrl-CS" sz="2400" b="1">
                <a:latin typeface="Times New Roman" pitchFamily="18" charset="0"/>
              </a:rPr>
              <a:t>угљендиоксида</a:t>
            </a:r>
            <a:r>
              <a:rPr lang="en-US" sz="2400" b="1">
                <a:latin typeface="Times New Roman" pitchFamily="18" charset="0"/>
              </a:rPr>
              <a:t>, </a:t>
            </a:r>
            <a:r>
              <a:rPr lang="sr-Cyrl-CS" sz="2400" b="1">
                <a:latin typeface="Times New Roman" pitchFamily="18" charset="0"/>
              </a:rPr>
              <a:t>амонијака</a:t>
            </a:r>
            <a:r>
              <a:rPr lang="en-US" sz="2400" b="1">
                <a:latin typeface="Times New Roman" pitchFamily="18" charset="0"/>
              </a:rPr>
              <a:t>, </a:t>
            </a:r>
            <a:r>
              <a:rPr lang="sr-Cyrl-CS" sz="2400" b="1">
                <a:latin typeface="Times New Roman" pitchFamily="18" charset="0"/>
              </a:rPr>
              <a:t>сумпорводомика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и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др</a:t>
            </a:r>
            <a:r>
              <a:rPr lang="en-US" sz="2400" b="1">
                <a:latin typeface="Times New Roman" pitchFamily="18" charset="0"/>
              </a:rPr>
              <a:t>..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Отпадна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вода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која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се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на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овај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начин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разграђује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је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тамноцрна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и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непријатног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мириса</a:t>
            </a:r>
            <a:r>
              <a:rPr lang="en-US" sz="2400" b="1">
                <a:latin typeface="Times New Roman" pitchFamily="18" charset="0"/>
              </a:rPr>
              <a:t>.</a:t>
            </a:r>
          </a:p>
          <a:p>
            <a:pPr algn="just"/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 advTm="23406"/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Text Box 2"/>
          <p:cNvSpPr txBox="1">
            <a:spLocks noChangeArrowheads="1"/>
          </p:cNvSpPr>
          <p:nvPr/>
        </p:nvSpPr>
        <p:spPr bwMode="auto">
          <a:xfrm>
            <a:off x="762000" y="381000"/>
            <a:ext cx="8001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sr-Cyrl-CS" sz="3200" b="1">
                <a:latin typeface="Times New Roman" pitchFamily="18" charset="0"/>
              </a:rPr>
              <a:t>ТЕЧНЕ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r-Cyrl-CS" sz="3200" b="1">
                <a:latin typeface="Times New Roman" pitchFamily="18" charset="0"/>
              </a:rPr>
              <a:t>ОТПАДНЕ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r-Cyrl-CS" sz="3200" b="1">
                <a:latin typeface="Times New Roman" pitchFamily="18" charset="0"/>
              </a:rPr>
              <a:t>МАТЕРИЈЕ</a:t>
            </a:r>
            <a:r>
              <a:rPr lang="da-DK" sz="3200" b="1">
                <a:latin typeface="Times New Roman" pitchFamily="18" charset="0"/>
              </a:rPr>
              <a:t> </a:t>
            </a:r>
            <a:endParaRPr lang="en-US" sz="3200" b="1">
              <a:latin typeface="Times New Roman" pitchFamily="18" charset="0"/>
            </a:endParaRPr>
          </a:p>
        </p:txBody>
      </p:sp>
      <p:sp>
        <p:nvSpPr>
          <p:cNvPr id="225283" name="Text Box 3"/>
          <p:cNvSpPr txBox="1">
            <a:spLocks noChangeArrowheads="1"/>
          </p:cNvSpPr>
          <p:nvPr/>
        </p:nvSpPr>
        <p:spPr bwMode="auto">
          <a:xfrm>
            <a:off x="762000" y="1987550"/>
            <a:ext cx="8001000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Отпадне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воде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се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најчешће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разграђују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комбиновано</a:t>
            </a:r>
            <a:r>
              <a:rPr lang="en-US" sz="2400" b="1">
                <a:latin typeface="Times New Roman" pitchFamily="18" charset="0"/>
              </a:rPr>
              <a:t>. </a:t>
            </a:r>
            <a:r>
              <a:rPr lang="sr-Cyrl-CS" sz="2400" b="1">
                <a:latin typeface="Times New Roman" pitchFamily="18" charset="0"/>
              </a:rPr>
              <a:t>У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првој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фази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док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има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раствореног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кисеоника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разградња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је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аеробна</a:t>
            </a:r>
            <a:r>
              <a:rPr lang="en-US" sz="2400" b="1">
                <a:latin typeface="Times New Roman" pitchFamily="18" charset="0"/>
              </a:rPr>
              <a:t>, </a:t>
            </a:r>
            <a:r>
              <a:rPr lang="sr-Cyrl-CS" sz="2400" b="1">
                <a:latin typeface="Times New Roman" pitchFamily="18" charset="0"/>
              </a:rPr>
              <a:t>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након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тога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анаеробна</a:t>
            </a:r>
            <a:r>
              <a:rPr lang="en-US" sz="2400" b="1">
                <a:latin typeface="Times New Roman" pitchFamily="18" charset="0"/>
              </a:rPr>
              <a:t>. </a:t>
            </a:r>
            <a:r>
              <a:rPr lang="sr-Cyrl-CS" sz="2400" b="1">
                <a:latin typeface="Times New Roman" pitchFamily="18" charset="0"/>
              </a:rPr>
              <a:t>На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крају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се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добија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стабилна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отпадна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вода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са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разложеним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органским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материјалом</a:t>
            </a:r>
            <a:r>
              <a:rPr lang="en-US" sz="2400" b="1">
                <a:latin typeface="Times New Roman" pitchFamily="18" charset="0"/>
              </a:rPr>
              <a:t>.</a:t>
            </a:r>
          </a:p>
          <a:p>
            <a:pPr algn="just"/>
            <a:endParaRPr lang="en-US" sz="2400" b="1">
              <a:latin typeface="Times New Roman" pitchFamily="18" charset="0"/>
            </a:endParaRPr>
          </a:p>
          <a:p>
            <a:pPr algn="just"/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На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степен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загађености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отпадне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воде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органским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материјама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указује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количина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кисеоника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потребна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за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њихову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оксидацију</a:t>
            </a:r>
            <a:r>
              <a:rPr lang="en-US" sz="2400" b="1">
                <a:latin typeface="Times New Roman" pitchFamily="18" charset="0"/>
              </a:rPr>
              <a:t>. </a:t>
            </a:r>
            <a:endParaRPr lang="sr-Latn-CS" sz="2400" b="1">
              <a:latin typeface="Times New Roman" pitchFamily="18" charset="0"/>
            </a:endParaRPr>
          </a:p>
          <a:p>
            <a:pPr algn="just"/>
            <a:endParaRPr lang="sr-Latn-CS" sz="2400" b="1">
              <a:latin typeface="Times New Roman" pitchFamily="18" charset="0"/>
            </a:endParaRPr>
          </a:p>
          <a:p>
            <a:pPr algn="just"/>
            <a:r>
              <a:rPr lang="sr-Cyrl-CS" sz="2400" b="1">
                <a:latin typeface="Times New Roman" pitchFamily="18" charset="0"/>
              </a:rPr>
              <a:t>Утрошена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количина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кисеоника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се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назива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биохемијска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потрошња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кисеоника</a:t>
            </a:r>
            <a:r>
              <a:rPr lang="en-US" sz="2400" b="1">
                <a:latin typeface="Times New Roman" pitchFamily="18" charset="0"/>
              </a:rPr>
              <a:t> (</a:t>
            </a:r>
            <a:r>
              <a:rPr lang="sr-Cyrl-CS" sz="2400" b="1">
                <a:latin typeface="Times New Roman" pitchFamily="18" charset="0"/>
              </a:rPr>
              <a:t>БПК</a:t>
            </a:r>
            <a:r>
              <a:rPr lang="en-US" sz="2400" b="1">
                <a:latin typeface="Times New Roman" pitchFamily="18" charset="0"/>
              </a:rPr>
              <a:t>).</a:t>
            </a:r>
          </a:p>
          <a:p>
            <a:pPr algn="just"/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 advTm="22167"/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Text Box 2"/>
          <p:cNvSpPr txBox="1">
            <a:spLocks noChangeArrowheads="1"/>
          </p:cNvSpPr>
          <p:nvPr/>
        </p:nvSpPr>
        <p:spPr bwMode="auto">
          <a:xfrm>
            <a:off x="762000" y="381000"/>
            <a:ext cx="8001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sr-Cyrl-CS" sz="3200" b="1">
                <a:latin typeface="Times New Roman" pitchFamily="18" charset="0"/>
              </a:rPr>
              <a:t>ТЕЧНЕ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r-Cyrl-CS" sz="3200" b="1">
                <a:latin typeface="Times New Roman" pitchFamily="18" charset="0"/>
              </a:rPr>
              <a:t>ОТПАДНЕ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r-Cyrl-CS" sz="3200" b="1">
                <a:latin typeface="Times New Roman" pitchFamily="18" charset="0"/>
              </a:rPr>
              <a:t>МАТЕРИЈЕ</a:t>
            </a:r>
            <a:r>
              <a:rPr lang="da-DK" sz="3200" b="1">
                <a:latin typeface="Times New Roman" pitchFamily="18" charset="0"/>
              </a:rPr>
              <a:t> </a:t>
            </a:r>
            <a:endParaRPr lang="en-US" sz="3200" b="1">
              <a:latin typeface="Times New Roman" pitchFamily="18" charset="0"/>
            </a:endParaRPr>
          </a:p>
        </p:txBody>
      </p:sp>
      <p:sp>
        <p:nvSpPr>
          <p:cNvPr id="226307" name="Text Box 3"/>
          <p:cNvSpPr txBox="1">
            <a:spLocks noChangeArrowheads="1"/>
          </p:cNvSpPr>
          <p:nvPr/>
        </p:nvSpPr>
        <p:spPr bwMode="auto">
          <a:xfrm>
            <a:off x="762000" y="1676400"/>
            <a:ext cx="8001000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sr-Cyrl-CS" sz="2800" b="1">
                <a:solidFill>
                  <a:srgbClr val="CC0000"/>
                </a:solidFill>
                <a:latin typeface="Times New Roman" pitchFamily="18" charset="0"/>
              </a:rPr>
              <a:t>За</a:t>
            </a:r>
            <a:r>
              <a:rPr lang="en-US" sz="28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800" b="1">
                <a:solidFill>
                  <a:srgbClr val="CC0000"/>
                </a:solidFill>
                <a:latin typeface="Times New Roman" pitchFamily="18" charset="0"/>
              </a:rPr>
              <a:t>оцену</a:t>
            </a:r>
            <a:r>
              <a:rPr lang="en-US" sz="28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800" b="1">
                <a:solidFill>
                  <a:srgbClr val="CC0000"/>
                </a:solidFill>
                <a:latin typeface="Times New Roman" pitchFamily="18" charset="0"/>
              </a:rPr>
              <a:t>степена</a:t>
            </a:r>
            <a:r>
              <a:rPr lang="en-US" sz="28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800" b="1">
                <a:solidFill>
                  <a:srgbClr val="CC0000"/>
                </a:solidFill>
                <a:latin typeface="Times New Roman" pitchFamily="18" charset="0"/>
              </a:rPr>
              <a:t>загађености</a:t>
            </a:r>
            <a:r>
              <a:rPr lang="en-US" sz="28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800" b="1">
                <a:solidFill>
                  <a:srgbClr val="CC0000"/>
                </a:solidFill>
                <a:latin typeface="Times New Roman" pitchFamily="18" charset="0"/>
              </a:rPr>
              <a:t>отпадних</a:t>
            </a:r>
            <a:r>
              <a:rPr lang="en-US" sz="28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800" b="1">
                <a:solidFill>
                  <a:srgbClr val="CC0000"/>
                </a:solidFill>
                <a:latin typeface="Times New Roman" pitchFamily="18" charset="0"/>
              </a:rPr>
              <a:t>вода</a:t>
            </a:r>
            <a:r>
              <a:rPr lang="en-US" sz="28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800" b="1">
                <a:solidFill>
                  <a:srgbClr val="CC0000"/>
                </a:solidFill>
                <a:latin typeface="Times New Roman" pitchFamily="18" charset="0"/>
              </a:rPr>
              <a:t>се</a:t>
            </a:r>
            <a:r>
              <a:rPr lang="en-US" sz="28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800" b="1">
                <a:solidFill>
                  <a:srgbClr val="CC0000"/>
                </a:solidFill>
                <a:latin typeface="Times New Roman" pitchFamily="18" charset="0"/>
              </a:rPr>
              <a:t>користи</a:t>
            </a:r>
            <a:r>
              <a:rPr lang="en-US" sz="28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800" b="1">
                <a:solidFill>
                  <a:srgbClr val="CC0000"/>
                </a:solidFill>
                <a:latin typeface="Times New Roman" pitchFamily="18" charset="0"/>
              </a:rPr>
              <a:t>и</a:t>
            </a:r>
            <a:r>
              <a:rPr lang="en-US" sz="28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800" b="1">
                <a:solidFill>
                  <a:srgbClr val="CC0000"/>
                </a:solidFill>
                <a:latin typeface="Times New Roman" pitchFamily="18" charset="0"/>
              </a:rPr>
              <a:t>одређивање</a:t>
            </a:r>
            <a:endParaRPr lang="en-US" sz="2400" b="1">
              <a:solidFill>
                <a:srgbClr val="CC0000"/>
              </a:solidFill>
              <a:latin typeface="Times New Roman" pitchFamily="18" charset="0"/>
            </a:endParaRPr>
          </a:p>
          <a:p>
            <a:pPr algn="just"/>
            <a:endParaRPr lang="en-US" sz="2400" b="1">
              <a:latin typeface="Times New Roman" pitchFamily="18" charset="0"/>
            </a:endParaRPr>
          </a:p>
          <a:p>
            <a:pPr lvl="2" algn="just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sr-Cyrl-CS" sz="2400" b="1">
                <a:latin typeface="Times New Roman" pitchFamily="18" charset="0"/>
              </a:rPr>
              <a:t>хемијске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потрошња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кисеоника</a:t>
            </a:r>
            <a:r>
              <a:rPr lang="en-US" sz="2400" b="1">
                <a:latin typeface="Times New Roman" pitchFamily="18" charset="0"/>
              </a:rPr>
              <a:t>(</a:t>
            </a:r>
            <a:r>
              <a:rPr lang="en-US" sz="2400" b="1" i="1">
                <a:latin typeface="Times New Roman" pitchFamily="18" charset="0"/>
              </a:rPr>
              <a:t>HPK)</a:t>
            </a:r>
            <a:endParaRPr lang="en-US" sz="2400" b="1">
              <a:latin typeface="Times New Roman" pitchFamily="18" charset="0"/>
            </a:endParaRPr>
          </a:p>
          <a:p>
            <a:pPr lvl="2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sr-Cyrl-CS" sz="2400" b="1">
                <a:latin typeface="Times New Roman" pitchFamily="18" charset="0"/>
              </a:rPr>
              <a:t>количине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раствореног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кисеоника</a:t>
            </a:r>
            <a:endParaRPr lang="en-US" sz="2400" b="1">
              <a:latin typeface="Times New Roman" pitchFamily="18" charset="0"/>
            </a:endParaRPr>
          </a:p>
          <a:p>
            <a:pPr lvl="2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sr-Cyrl-CS" sz="2400" b="1">
                <a:latin typeface="Times New Roman" pitchFamily="18" charset="0"/>
              </a:rPr>
              <a:t>нитрита</a:t>
            </a:r>
            <a:endParaRPr lang="en-US" sz="2400" b="1">
              <a:latin typeface="Times New Roman" pitchFamily="18" charset="0"/>
            </a:endParaRPr>
          </a:p>
          <a:p>
            <a:pPr lvl="2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sr-Cyrl-CS" sz="2400" b="1">
                <a:latin typeface="Times New Roman" pitchFamily="18" charset="0"/>
              </a:rPr>
              <a:t>нитрата</a:t>
            </a:r>
            <a:endParaRPr lang="en-US" sz="2400" b="1">
              <a:latin typeface="Times New Roman" pitchFamily="18" charset="0"/>
            </a:endParaRPr>
          </a:p>
          <a:p>
            <a:pPr lvl="2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sr-Cyrl-CS" sz="2400" b="1">
                <a:latin typeface="Times New Roman" pitchFamily="18" charset="0"/>
              </a:rPr>
              <a:t>суспендованих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материја</a:t>
            </a:r>
            <a:endParaRPr lang="en-US" sz="2400" b="1">
              <a:latin typeface="Times New Roman" pitchFamily="18" charset="0"/>
            </a:endParaRPr>
          </a:p>
          <a:p>
            <a:pPr lvl="2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sr-Cyrl-CS" sz="2400" b="1">
                <a:latin typeface="Times New Roman" pitchFamily="18" charset="0"/>
              </a:rPr>
              <a:t>растворљивих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материја</a:t>
            </a:r>
            <a:endParaRPr lang="en-US" sz="2400" b="1">
              <a:latin typeface="Times New Roman" pitchFamily="18" charset="0"/>
            </a:endParaRPr>
          </a:p>
          <a:p>
            <a:pPr lvl="2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sr-Cyrl-CS" sz="2400" b="1">
                <a:latin typeface="Times New Roman" pitchFamily="18" charset="0"/>
              </a:rPr>
              <a:t>присуства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специфичних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једињења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и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елемената</a:t>
            </a:r>
            <a:r>
              <a:rPr lang="en-US" sz="2400" b="1">
                <a:latin typeface="Times New Roman" pitchFamily="18" charset="0"/>
              </a:rPr>
              <a:t> </a:t>
            </a:r>
          </a:p>
          <a:p>
            <a:pPr lvl="2"/>
            <a:r>
              <a:rPr lang="en-US" sz="2400" b="1">
                <a:latin typeface="Times New Roman" pitchFamily="18" charset="0"/>
              </a:rPr>
              <a:t>	(</a:t>
            </a:r>
            <a:r>
              <a:rPr lang="en-US" sz="2400" b="1" i="1">
                <a:latin typeface="Times New Roman" pitchFamily="18" charset="0"/>
              </a:rPr>
              <a:t>Pb, </a:t>
            </a:r>
            <a:r>
              <a:rPr lang="sr-Cyrl-CS" sz="2400" b="1" i="1">
                <a:latin typeface="Times New Roman" pitchFamily="18" charset="0"/>
              </a:rPr>
              <a:t>А</a:t>
            </a:r>
            <a:r>
              <a:rPr lang="en-US" sz="2400" b="1" i="1">
                <a:latin typeface="Times New Roman" pitchFamily="18" charset="0"/>
              </a:rPr>
              <a:t>s, Hg </a:t>
            </a:r>
            <a:r>
              <a:rPr lang="sr-Cyrl-CS" sz="2400" b="1" i="1">
                <a:latin typeface="Times New Roman" pitchFamily="18" charset="0"/>
              </a:rPr>
              <a:t>и</a:t>
            </a:r>
            <a:r>
              <a:rPr lang="en-US" sz="2400" b="1" i="1">
                <a:latin typeface="Times New Roman" pitchFamily="18" charset="0"/>
              </a:rPr>
              <a:t> </a:t>
            </a:r>
            <a:r>
              <a:rPr lang="sr-Cyrl-CS" sz="2400" b="1" i="1">
                <a:latin typeface="Times New Roman" pitchFamily="18" charset="0"/>
              </a:rPr>
              <a:t>др</a:t>
            </a:r>
            <a:r>
              <a:rPr lang="en-US" sz="2400" b="1">
                <a:latin typeface="Times New Roman" pitchFamily="18" charset="0"/>
              </a:rPr>
              <a:t>.)</a:t>
            </a:r>
          </a:p>
          <a:p>
            <a:pPr algn="just"/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 advTm="7020"/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Text Box 2"/>
          <p:cNvSpPr txBox="1">
            <a:spLocks noChangeArrowheads="1"/>
          </p:cNvSpPr>
          <p:nvPr/>
        </p:nvSpPr>
        <p:spPr bwMode="auto">
          <a:xfrm>
            <a:off x="762000" y="381000"/>
            <a:ext cx="8001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sr-Cyrl-CS" sz="3200" b="1" dirty="0">
                <a:latin typeface="Times New Roman" pitchFamily="18" charset="0"/>
              </a:rPr>
              <a:t>ТЕЧНЕ</a:t>
            </a:r>
            <a:r>
              <a:rPr lang="da-DK" sz="3200" b="1" dirty="0">
                <a:latin typeface="Times New Roman" pitchFamily="18" charset="0"/>
              </a:rPr>
              <a:t> </a:t>
            </a:r>
            <a:r>
              <a:rPr lang="sr-Cyrl-CS" sz="3200" b="1" dirty="0">
                <a:latin typeface="Times New Roman" pitchFamily="18" charset="0"/>
              </a:rPr>
              <a:t>ОТПАДНЕ</a:t>
            </a:r>
            <a:r>
              <a:rPr lang="da-DK" sz="3200" b="1" dirty="0">
                <a:latin typeface="Times New Roman" pitchFamily="18" charset="0"/>
              </a:rPr>
              <a:t> </a:t>
            </a:r>
            <a:r>
              <a:rPr lang="sr-Cyrl-CS" sz="3200" b="1" dirty="0">
                <a:latin typeface="Times New Roman" pitchFamily="18" charset="0"/>
              </a:rPr>
              <a:t>МАТЕРИЈЕ</a:t>
            </a:r>
            <a:r>
              <a:rPr lang="da-DK" sz="3200" b="1" dirty="0">
                <a:latin typeface="Times New Roman" pitchFamily="18" charset="0"/>
              </a:rPr>
              <a:t> </a:t>
            </a:r>
            <a:r>
              <a:rPr lang="sl-SI" sz="3200" b="1" dirty="0">
                <a:latin typeface="Times New Roman" pitchFamily="18" charset="0"/>
              </a:rPr>
              <a:t>-</a:t>
            </a:r>
            <a:r>
              <a:rPr lang="en-US" sz="3200" b="1" dirty="0">
                <a:latin typeface="Times New Roman" pitchFamily="18" charset="0"/>
              </a:rPr>
              <a:t> </a:t>
            </a:r>
          </a:p>
          <a:p>
            <a:pPr algn="just"/>
            <a:r>
              <a:rPr lang="sr-Cyrl-CS" sz="2800" b="1" dirty="0">
                <a:latin typeface="Times New Roman" pitchFamily="18" charset="0"/>
              </a:rPr>
              <a:t>УКЛАЊАЊЕ</a:t>
            </a:r>
            <a:r>
              <a:rPr lang="nl-NL" sz="2800" b="1" dirty="0">
                <a:latin typeface="HelveticaPlain" pitchFamily="2" charset="0"/>
              </a:rPr>
              <a:t> </a:t>
            </a:r>
            <a:endParaRPr lang="it-IT" sz="2800" b="1" dirty="0">
              <a:latin typeface="HelveticaPlain" pitchFamily="2" charset="0"/>
            </a:endParaRPr>
          </a:p>
        </p:txBody>
      </p:sp>
      <p:sp>
        <p:nvSpPr>
          <p:cNvPr id="228355" name="Text Box 3"/>
          <p:cNvSpPr txBox="1">
            <a:spLocks noChangeArrowheads="1"/>
          </p:cNvSpPr>
          <p:nvPr/>
        </p:nvSpPr>
        <p:spPr bwMode="auto">
          <a:xfrm>
            <a:off x="838200" y="1676400"/>
            <a:ext cx="7848600" cy="508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sr-Cyrl-CS" sz="2800" b="1">
                <a:solidFill>
                  <a:srgbClr val="CC0000"/>
                </a:solidFill>
                <a:latin typeface="Times New Roman" pitchFamily="18" charset="0"/>
              </a:rPr>
              <a:t>Фазе</a:t>
            </a:r>
            <a:endParaRPr lang="nl-NL" sz="2800" b="1">
              <a:solidFill>
                <a:srgbClr val="CC0000"/>
              </a:solidFill>
              <a:latin typeface="Times New Roman" pitchFamily="18" charset="0"/>
            </a:endParaRPr>
          </a:p>
          <a:p>
            <a:pPr algn="just"/>
            <a:endParaRPr lang="nl-NL" sz="2400" b="1">
              <a:latin typeface="Times New Roman" pitchFamily="18" charset="0"/>
            </a:endParaRPr>
          </a:p>
          <a:p>
            <a:pPr lvl="2" algn="just"/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I</a:t>
            </a:r>
            <a:r>
              <a:rPr lang="nl-NL" sz="2400" b="1">
                <a:solidFill>
                  <a:srgbClr val="CC0000"/>
                </a:solidFill>
                <a:latin typeface="Times New Roman" pitchFamily="18" charset="0"/>
              </a:rPr>
              <a:t>.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ПРИКУПЉАЊЕ</a:t>
            </a:r>
            <a:r>
              <a:rPr lang="nl-NL" sz="2400" b="1">
                <a:latin typeface="Times New Roman" pitchFamily="18" charset="0"/>
              </a:rPr>
              <a:t> (</a:t>
            </a:r>
            <a:r>
              <a:rPr lang="sr-Cyrl-CS" sz="2400" b="1">
                <a:latin typeface="Times New Roman" pitchFamily="18" charset="0"/>
              </a:rPr>
              <a:t>у</a:t>
            </a:r>
            <a:r>
              <a:rPr lang="nl-NL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одговарајућим</a:t>
            </a:r>
            <a:r>
              <a:rPr lang="nl-NL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сабирним</a:t>
            </a:r>
            <a:r>
              <a:rPr lang="nl-NL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судовима</a:t>
            </a:r>
            <a:r>
              <a:rPr lang="nl-NL" sz="2400" b="1">
                <a:latin typeface="Times New Roman" pitchFamily="18" charset="0"/>
              </a:rPr>
              <a:t>: WC </a:t>
            </a:r>
            <a:r>
              <a:rPr lang="sr-Cyrl-CS" sz="2400" b="1">
                <a:latin typeface="Times New Roman" pitchFamily="18" charset="0"/>
              </a:rPr>
              <a:t>шоља</a:t>
            </a:r>
            <a:r>
              <a:rPr lang="nl-NL" sz="2400" b="1">
                <a:latin typeface="Times New Roman" pitchFamily="18" charset="0"/>
              </a:rPr>
              <a:t>, </a:t>
            </a:r>
            <a:r>
              <a:rPr lang="sr-Cyrl-CS" sz="2400" b="1">
                <a:latin typeface="Times New Roman" pitchFamily="18" charset="0"/>
              </a:rPr>
              <a:t>умиваоник</a:t>
            </a:r>
            <a:r>
              <a:rPr lang="nl-NL" sz="2400" b="1">
                <a:latin typeface="Times New Roman" pitchFamily="18" charset="0"/>
              </a:rPr>
              <a:t>, </a:t>
            </a:r>
            <a:r>
              <a:rPr lang="sr-Cyrl-CS" sz="2400" b="1">
                <a:latin typeface="Times New Roman" pitchFamily="18" charset="0"/>
              </a:rPr>
              <a:t>када</a:t>
            </a:r>
            <a:r>
              <a:rPr lang="nl-NL" sz="2400" b="1">
                <a:latin typeface="Times New Roman" pitchFamily="18" charset="0"/>
              </a:rPr>
              <a:t>, </a:t>
            </a:r>
            <a:r>
              <a:rPr lang="sr-Cyrl-CS" sz="2400" b="1">
                <a:latin typeface="Times New Roman" pitchFamily="18" charset="0"/>
              </a:rPr>
              <a:t>судопера</a:t>
            </a:r>
            <a:r>
              <a:rPr lang="nl-NL" sz="2400" b="1">
                <a:latin typeface="Times New Roman" pitchFamily="18" charset="0"/>
              </a:rPr>
              <a:t>, </a:t>
            </a:r>
            <a:r>
              <a:rPr lang="sr-Cyrl-CS" sz="2400" b="1">
                <a:latin typeface="Times New Roman" pitchFamily="18" charset="0"/>
              </a:rPr>
              <a:t>сливник</a:t>
            </a:r>
            <a:r>
              <a:rPr lang="nl-NL" sz="2400" b="1">
                <a:latin typeface="Times New Roman" pitchFamily="18" charset="0"/>
              </a:rPr>
              <a:t>, </a:t>
            </a:r>
            <a:r>
              <a:rPr lang="sr-Cyrl-CS" sz="2400" b="1">
                <a:latin typeface="Times New Roman" pitchFamily="18" charset="0"/>
              </a:rPr>
              <a:t>базен</a:t>
            </a:r>
            <a:r>
              <a:rPr lang="nl-NL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итд</a:t>
            </a:r>
            <a:r>
              <a:rPr lang="nl-NL" sz="2400" b="1">
                <a:latin typeface="Times New Roman" pitchFamily="18" charset="0"/>
              </a:rPr>
              <a:t>.)</a:t>
            </a:r>
          </a:p>
          <a:p>
            <a:pPr algn="just"/>
            <a:endParaRPr lang="nl-NL" sz="2400" b="1">
              <a:latin typeface="Times New Roman" pitchFamily="18" charset="0"/>
            </a:endParaRPr>
          </a:p>
          <a:p>
            <a:pPr lvl="2" algn="just"/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II</a:t>
            </a:r>
            <a:r>
              <a:rPr lang="it-IT" sz="2400" b="1">
                <a:solidFill>
                  <a:srgbClr val="CC0000"/>
                </a:solidFill>
                <a:latin typeface="Times New Roman" pitchFamily="18" charset="0"/>
              </a:rPr>
              <a:t>.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ТРАНСПОРТ</a:t>
            </a:r>
            <a:r>
              <a:rPr lang="it-IT" sz="2400" b="1">
                <a:latin typeface="Times New Roman" pitchFamily="18" charset="0"/>
              </a:rPr>
              <a:t> (</a:t>
            </a:r>
            <a:r>
              <a:rPr lang="sr-Cyrl-CS" sz="2400" b="1">
                <a:latin typeface="Times New Roman" pitchFamily="18" charset="0"/>
              </a:rPr>
              <a:t>канализациони</a:t>
            </a:r>
            <a:r>
              <a:rPr lang="it-IT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систем</a:t>
            </a:r>
            <a:r>
              <a:rPr lang="it-IT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са</a:t>
            </a:r>
            <a:r>
              <a:rPr lang="it-IT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или</a:t>
            </a:r>
            <a:r>
              <a:rPr lang="it-IT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без</a:t>
            </a:r>
            <a:r>
              <a:rPr lang="it-IT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прећишћавања</a:t>
            </a:r>
            <a:r>
              <a:rPr lang="it-IT" sz="2400" b="1">
                <a:latin typeface="Times New Roman" pitchFamily="18" charset="0"/>
              </a:rPr>
              <a:t>)</a:t>
            </a:r>
          </a:p>
          <a:p>
            <a:pPr algn="just"/>
            <a:endParaRPr lang="it-IT" sz="2400" b="1">
              <a:latin typeface="Times New Roman" pitchFamily="18" charset="0"/>
            </a:endParaRPr>
          </a:p>
          <a:p>
            <a:pPr lvl="2" algn="just"/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III</a:t>
            </a:r>
            <a:r>
              <a:rPr lang="it-IT" sz="2400" b="1">
                <a:solidFill>
                  <a:srgbClr val="CC0000"/>
                </a:solidFill>
                <a:latin typeface="Times New Roman" pitchFamily="18" charset="0"/>
              </a:rPr>
              <a:t>.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КОНАЧНО</a:t>
            </a:r>
            <a:r>
              <a:rPr lang="it-IT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УКЛАЊАЊЕ</a:t>
            </a:r>
            <a:r>
              <a:rPr lang="it-IT" sz="2400" b="1">
                <a:latin typeface="Times New Roman" pitchFamily="18" charset="0"/>
              </a:rPr>
              <a:t>   (</a:t>
            </a:r>
            <a:r>
              <a:rPr lang="sr-Cyrl-CS" sz="2400" b="1">
                <a:latin typeface="Times New Roman" pitchFamily="18" charset="0"/>
              </a:rPr>
              <a:t>директно</a:t>
            </a:r>
            <a:r>
              <a:rPr lang="it-IT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или</a:t>
            </a:r>
            <a:r>
              <a:rPr lang="it-IT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индиректно</a:t>
            </a:r>
            <a:r>
              <a:rPr lang="it-IT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упуштање</a:t>
            </a:r>
            <a:r>
              <a:rPr lang="it-IT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у</a:t>
            </a:r>
            <a:r>
              <a:rPr lang="it-IT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пријемник</a:t>
            </a:r>
            <a:r>
              <a:rPr lang="it-IT" sz="2400" b="1">
                <a:latin typeface="Times New Roman" pitchFamily="18" charset="0"/>
              </a:rPr>
              <a:t>:  </a:t>
            </a:r>
            <a:r>
              <a:rPr lang="sr-Cyrl-CS" sz="2400" b="1">
                <a:latin typeface="Times New Roman" pitchFamily="18" charset="0"/>
              </a:rPr>
              <a:t>земљиште</a:t>
            </a:r>
            <a:r>
              <a:rPr lang="it-IT" sz="2400" b="1">
                <a:latin typeface="Times New Roman" pitchFamily="18" charset="0"/>
              </a:rPr>
              <a:t>, </a:t>
            </a:r>
            <a:r>
              <a:rPr lang="sr-Cyrl-CS" sz="2400" b="1">
                <a:latin typeface="Times New Roman" pitchFamily="18" charset="0"/>
              </a:rPr>
              <a:t>воду</a:t>
            </a:r>
            <a:r>
              <a:rPr lang="it-IT" sz="2400" b="1">
                <a:latin typeface="Times New Roman" pitchFamily="18" charset="0"/>
              </a:rPr>
              <a:t>)</a:t>
            </a:r>
          </a:p>
          <a:p>
            <a:pPr>
              <a:spcBef>
                <a:spcPct val="50000"/>
              </a:spcBef>
            </a:pPr>
            <a:endParaRPr lang="en-U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18875"/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Text Box 2"/>
          <p:cNvSpPr txBox="1">
            <a:spLocks noChangeArrowheads="1"/>
          </p:cNvSpPr>
          <p:nvPr/>
        </p:nvSpPr>
        <p:spPr bwMode="auto">
          <a:xfrm>
            <a:off x="762000" y="381000"/>
            <a:ext cx="8001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sr-Cyrl-CS" sz="3200" b="1">
                <a:latin typeface="Times New Roman" pitchFamily="18" charset="0"/>
              </a:rPr>
              <a:t>ТЕЧНЕ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r-Cyrl-CS" sz="3200" b="1">
                <a:latin typeface="Times New Roman" pitchFamily="18" charset="0"/>
              </a:rPr>
              <a:t>ОТПАДНЕ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r-Cyrl-CS" sz="3200" b="1">
                <a:latin typeface="Times New Roman" pitchFamily="18" charset="0"/>
              </a:rPr>
              <a:t>МАТЕРИЈЕ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l-SI" sz="3200" b="1">
                <a:latin typeface="Times New Roman" pitchFamily="18" charset="0"/>
              </a:rPr>
              <a:t>-</a:t>
            </a:r>
            <a:r>
              <a:rPr lang="en-US" sz="3200" b="1">
                <a:latin typeface="Times New Roman" pitchFamily="18" charset="0"/>
              </a:rPr>
              <a:t> </a:t>
            </a:r>
          </a:p>
          <a:p>
            <a:pPr algn="just"/>
            <a:r>
              <a:rPr lang="sr-Cyrl-CS" sz="2800" b="1">
                <a:latin typeface="Times New Roman" pitchFamily="18" charset="0"/>
              </a:rPr>
              <a:t>УКЛАЊАЊЕ</a:t>
            </a:r>
            <a:r>
              <a:rPr lang="nl-NL" sz="2800" b="1">
                <a:latin typeface="HelveticaPlain" pitchFamily="2" charset="0"/>
              </a:rPr>
              <a:t> </a:t>
            </a:r>
            <a:endParaRPr lang="it-IT" sz="2800" b="1">
              <a:latin typeface="HelveticaPlain" pitchFamily="2" charset="0"/>
            </a:endParaRPr>
          </a:p>
        </p:txBody>
      </p:sp>
      <p:sp>
        <p:nvSpPr>
          <p:cNvPr id="229379" name="Text Box 3"/>
          <p:cNvSpPr txBox="1">
            <a:spLocks noChangeArrowheads="1"/>
          </p:cNvSpPr>
          <p:nvPr/>
        </p:nvSpPr>
        <p:spPr bwMode="auto">
          <a:xfrm>
            <a:off x="838200" y="2609850"/>
            <a:ext cx="78486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III</a:t>
            </a:r>
            <a:r>
              <a:rPr lang="it-IT" sz="2400" b="1">
                <a:solidFill>
                  <a:srgbClr val="CC0000"/>
                </a:solidFill>
                <a:latin typeface="Times New Roman" pitchFamily="18" charset="0"/>
              </a:rPr>
              <a:t>.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КОНАЧНО</a:t>
            </a:r>
            <a:r>
              <a:rPr lang="it-IT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УКЛАЊАЊЕ</a:t>
            </a:r>
            <a:endParaRPr lang="it-IT" sz="2400" b="1">
              <a:solidFill>
                <a:srgbClr val="CC0000"/>
              </a:solidFill>
              <a:latin typeface="Times New Roman" pitchFamily="18" charset="0"/>
            </a:endParaRPr>
          </a:p>
          <a:p>
            <a:pPr algn="just"/>
            <a:endParaRPr lang="it-IT" sz="2400" b="1">
              <a:solidFill>
                <a:srgbClr val="CC0000"/>
              </a:solidFill>
              <a:latin typeface="Times New Roman" pitchFamily="18" charset="0"/>
            </a:endParaRPr>
          </a:p>
          <a:p>
            <a:pPr lvl="2" algn="just"/>
            <a:r>
              <a:rPr lang="it-IT" sz="2400" b="1">
                <a:solidFill>
                  <a:srgbClr val="CC0000"/>
                </a:solidFill>
                <a:latin typeface="Times New Roman" pitchFamily="18" charset="0"/>
              </a:rPr>
              <a:t>1.</a:t>
            </a:r>
            <a:r>
              <a:rPr lang="sr-Latn-CS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Без</a:t>
            </a:r>
            <a:r>
              <a:rPr lang="it-IT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пречишћавања</a:t>
            </a:r>
            <a:endParaRPr lang="it-IT" sz="2400" b="1">
              <a:solidFill>
                <a:srgbClr val="CC0000"/>
              </a:solidFill>
              <a:latin typeface="Times New Roman" pitchFamily="18" charset="0"/>
            </a:endParaRPr>
          </a:p>
          <a:p>
            <a:pPr lvl="2" algn="just"/>
            <a:endParaRPr lang="it-IT" sz="2400" b="1">
              <a:solidFill>
                <a:srgbClr val="CC0000"/>
              </a:solidFill>
              <a:latin typeface="Times New Roman" pitchFamily="18" charset="0"/>
            </a:endParaRPr>
          </a:p>
          <a:p>
            <a:pPr lvl="2" algn="just"/>
            <a:r>
              <a:rPr lang="it-IT" sz="2400" b="1">
                <a:solidFill>
                  <a:schemeClr val="hlink"/>
                </a:solidFill>
                <a:latin typeface="Times New Roman" pitchFamily="18" charset="0"/>
              </a:rPr>
              <a:t>2. </a:t>
            </a:r>
            <a:r>
              <a:rPr lang="sr-Cyrl-CS" sz="2400" b="1">
                <a:solidFill>
                  <a:schemeClr val="hlink"/>
                </a:solidFill>
                <a:latin typeface="Times New Roman" pitchFamily="18" charset="0"/>
              </a:rPr>
              <a:t>Са</a:t>
            </a:r>
            <a:r>
              <a:rPr lang="it-IT" sz="2400" b="1">
                <a:solidFill>
                  <a:schemeClr val="hlink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chemeClr val="hlink"/>
                </a:solidFill>
                <a:latin typeface="Times New Roman" pitchFamily="18" charset="0"/>
              </a:rPr>
              <a:t>пречишћавањем</a:t>
            </a:r>
            <a:endParaRPr lang="it-IT" sz="2400" b="1">
              <a:solidFill>
                <a:schemeClr val="hlink"/>
              </a:solidFill>
              <a:latin typeface="Times New Roman" pitchFamily="18" charset="0"/>
            </a:endParaRPr>
          </a:p>
          <a:p>
            <a:pPr algn="just"/>
            <a:endParaRPr lang="it-IT" sz="2400" b="1">
              <a:solidFill>
                <a:schemeClr val="hlink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advTm="6563"/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Text Box 2"/>
          <p:cNvSpPr txBox="1">
            <a:spLocks noChangeArrowheads="1"/>
          </p:cNvSpPr>
          <p:nvPr/>
        </p:nvSpPr>
        <p:spPr bwMode="auto">
          <a:xfrm>
            <a:off x="762000" y="381000"/>
            <a:ext cx="8001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sr-Cyrl-CS" sz="3200" b="1">
                <a:latin typeface="Times New Roman" pitchFamily="18" charset="0"/>
              </a:rPr>
              <a:t>ТЕЧНЕ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r-Cyrl-CS" sz="3200" b="1">
                <a:latin typeface="Times New Roman" pitchFamily="18" charset="0"/>
              </a:rPr>
              <a:t>ОТПАДНЕ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r-Cyrl-CS" sz="3200" b="1">
                <a:latin typeface="Times New Roman" pitchFamily="18" charset="0"/>
              </a:rPr>
              <a:t>МАТЕРИЈЕ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l-SI" sz="3200" b="1">
                <a:latin typeface="Times New Roman" pitchFamily="18" charset="0"/>
              </a:rPr>
              <a:t>-</a:t>
            </a:r>
            <a:r>
              <a:rPr lang="en-US" sz="3200" b="1">
                <a:latin typeface="Times New Roman" pitchFamily="18" charset="0"/>
              </a:rPr>
              <a:t> </a:t>
            </a:r>
          </a:p>
          <a:p>
            <a:pPr algn="just"/>
            <a:r>
              <a:rPr lang="sr-Cyrl-CS" sz="2800" b="1">
                <a:latin typeface="Times New Roman" pitchFamily="18" charset="0"/>
              </a:rPr>
              <a:t>УКЛАЊАЊЕ</a:t>
            </a:r>
            <a:r>
              <a:rPr lang="nl-NL" sz="2800" b="1">
                <a:latin typeface="HelveticaPlain" pitchFamily="2" charset="0"/>
              </a:rPr>
              <a:t> </a:t>
            </a:r>
            <a:endParaRPr lang="it-IT" sz="2800" b="1">
              <a:latin typeface="HelveticaPlain" pitchFamily="2" charset="0"/>
            </a:endParaRPr>
          </a:p>
        </p:txBody>
      </p:sp>
      <p:sp>
        <p:nvSpPr>
          <p:cNvPr id="230403" name="Text Box 3"/>
          <p:cNvSpPr txBox="1">
            <a:spLocks noChangeArrowheads="1"/>
          </p:cNvSpPr>
          <p:nvPr/>
        </p:nvSpPr>
        <p:spPr bwMode="auto">
          <a:xfrm>
            <a:off x="838200" y="2605088"/>
            <a:ext cx="7848600" cy="295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III</a:t>
            </a:r>
            <a:r>
              <a:rPr lang="it-IT" sz="2400" b="1">
                <a:solidFill>
                  <a:srgbClr val="CC0000"/>
                </a:solidFill>
                <a:latin typeface="Times New Roman" pitchFamily="18" charset="0"/>
              </a:rPr>
              <a:t>.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КОНАЧНО</a:t>
            </a:r>
            <a:r>
              <a:rPr lang="it-IT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УКЛАЊАЊЕ</a:t>
            </a:r>
            <a:r>
              <a:rPr lang="it-IT" sz="2400" b="1">
                <a:solidFill>
                  <a:srgbClr val="CC0000"/>
                </a:solidFill>
                <a:latin typeface="Times New Roman" pitchFamily="18" charset="0"/>
              </a:rPr>
              <a:t>-</a:t>
            </a:r>
            <a:r>
              <a:rPr lang="sr-Latn-CS" sz="2400" b="1">
                <a:solidFill>
                  <a:srgbClr val="CC0000"/>
                </a:solidFill>
                <a:latin typeface="Times New Roman" pitchFamily="18" charset="0"/>
              </a:rPr>
              <a:t>1. </a:t>
            </a:r>
            <a:r>
              <a:rPr lang="sr-Cyrl-CS" sz="2400" b="1" i="1">
                <a:solidFill>
                  <a:srgbClr val="CC0000"/>
                </a:solidFill>
                <a:latin typeface="Times New Roman" pitchFamily="18" charset="0"/>
              </a:rPr>
              <a:t>без</a:t>
            </a:r>
            <a:r>
              <a:rPr lang="it-IT" sz="2400" b="1" i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 i="1">
                <a:solidFill>
                  <a:srgbClr val="CC0000"/>
                </a:solidFill>
                <a:latin typeface="Times New Roman" pitchFamily="18" charset="0"/>
              </a:rPr>
              <a:t>пречишћавања</a:t>
            </a:r>
            <a:endParaRPr lang="it-IT" sz="2400" b="1" i="1">
              <a:solidFill>
                <a:srgbClr val="CC0000"/>
              </a:solidFill>
              <a:latin typeface="Times New Roman" pitchFamily="18" charset="0"/>
            </a:endParaRPr>
          </a:p>
          <a:p>
            <a:pPr lvl="2" algn="just"/>
            <a:endParaRPr lang="en-US" sz="2400" b="1" i="1">
              <a:solidFill>
                <a:srgbClr val="CC0000"/>
              </a:solidFill>
              <a:latin typeface="Times New Roman" pitchFamily="18" charset="0"/>
            </a:endParaRPr>
          </a:p>
          <a:p>
            <a:pPr lvl="2" algn="just">
              <a:buFont typeface="Wingdings" pitchFamily="2" charset="2"/>
              <a:buChar char="v"/>
            </a:pPr>
            <a:r>
              <a:rPr lang="sr-Cyrl-CS" sz="2800" b="1">
                <a:solidFill>
                  <a:srgbClr val="CC0000"/>
                </a:solidFill>
                <a:latin typeface="Times New Roman" pitchFamily="18" charset="0"/>
              </a:rPr>
              <a:t>иригација</a:t>
            </a:r>
            <a:r>
              <a:rPr lang="en-US" sz="2800" b="1">
                <a:solidFill>
                  <a:srgbClr val="CC0000"/>
                </a:solidFill>
                <a:latin typeface="Times New Roman" pitchFamily="18" charset="0"/>
              </a:rPr>
              <a:t> </a:t>
            </a:r>
          </a:p>
          <a:p>
            <a:pPr lvl="3" algn="just"/>
            <a:endParaRPr lang="en-US" sz="2800" b="1">
              <a:solidFill>
                <a:srgbClr val="CC0000"/>
              </a:solidFill>
              <a:latin typeface="Times New Roman" pitchFamily="18" charset="0"/>
            </a:endParaRPr>
          </a:p>
          <a:p>
            <a:pPr lvl="2" algn="just">
              <a:buFont typeface="Wingdings" pitchFamily="2" charset="2"/>
              <a:buChar char="v"/>
            </a:pPr>
            <a:r>
              <a:rPr lang="sr-Cyrl-CS" sz="2800" b="1">
                <a:solidFill>
                  <a:srgbClr val="CC0000"/>
                </a:solidFill>
                <a:latin typeface="Times New Roman" pitchFamily="18" charset="0"/>
              </a:rPr>
              <a:t>испуштање</a:t>
            </a:r>
            <a:r>
              <a:rPr lang="en-US" sz="28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800" b="1">
                <a:solidFill>
                  <a:srgbClr val="CC0000"/>
                </a:solidFill>
                <a:latin typeface="Times New Roman" pitchFamily="18" charset="0"/>
              </a:rPr>
              <a:t>у</a:t>
            </a:r>
            <a:r>
              <a:rPr lang="en-US" sz="28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800" b="1">
                <a:solidFill>
                  <a:srgbClr val="CC0000"/>
                </a:solidFill>
                <a:latin typeface="Times New Roman" pitchFamily="18" charset="0"/>
              </a:rPr>
              <a:t>подземље</a:t>
            </a:r>
            <a:endParaRPr lang="en-US" sz="2800" b="1">
              <a:solidFill>
                <a:srgbClr val="CC0000"/>
              </a:solidFill>
              <a:latin typeface="Times New Roman" pitchFamily="18" charset="0"/>
            </a:endParaRPr>
          </a:p>
          <a:p>
            <a:pPr lvl="3" algn="just"/>
            <a:endParaRPr lang="en-US" sz="2800" b="1">
              <a:solidFill>
                <a:srgbClr val="CC0000"/>
              </a:solidFill>
              <a:latin typeface="Times New Roman" pitchFamily="18" charset="0"/>
            </a:endParaRPr>
          </a:p>
          <a:p>
            <a:pPr lvl="2" algn="just">
              <a:buFont typeface="Wingdings" pitchFamily="2" charset="2"/>
              <a:buChar char="v"/>
            </a:pPr>
            <a:r>
              <a:rPr lang="sr-Cyrl-CS" sz="2800" b="1">
                <a:solidFill>
                  <a:srgbClr val="CC0000"/>
                </a:solidFill>
                <a:latin typeface="Times New Roman" pitchFamily="18" charset="0"/>
              </a:rPr>
              <a:t>испуштање</a:t>
            </a:r>
            <a:r>
              <a:rPr lang="en-US" sz="28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800" b="1">
                <a:solidFill>
                  <a:srgbClr val="CC0000"/>
                </a:solidFill>
                <a:latin typeface="Times New Roman" pitchFamily="18" charset="0"/>
              </a:rPr>
              <a:t>у</a:t>
            </a:r>
            <a:r>
              <a:rPr lang="en-US" sz="28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800" b="1">
                <a:solidFill>
                  <a:srgbClr val="CC0000"/>
                </a:solidFill>
                <a:latin typeface="Times New Roman" pitchFamily="18" charset="0"/>
              </a:rPr>
              <a:t>површинске</a:t>
            </a:r>
            <a:r>
              <a:rPr lang="en-US" sz="28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800" b="1">
                <a:solidFill>
                  <a:srgbClr val="CC0000"/>
                </a:solidFill>
                <a:latin typeface="Times New Roman" pitchFamily="18" charset="0"/>
              </a:rPr>
              <a:t>воде</a:t>
            </a:r>
            <a:endParaRPr lang="it-IT" sz="2400" b="1">
              <a:solidFill>
                <a:srgbClr val="CC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advTm="38898"/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Text Box 2"/>
          <p:cNvSpPr txBox="1">
            <a:spLocks noChangeArrowheads="1"/>
          </p:cNvSpPr>
          <p:nvPr/>
        </p:nvSpPr>
        <p:spPr bwMode="auto">
          <a:xfrm>
            <a:off x="762000" y="381000"/>
            <a:ext cx="8001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sr-Cyrl-CS" sz="3200" b="1">
                <a:latin typeface="Times New Roman" pitchFamily="18" charset="0"/>
              </a:rPr>
              <a:t>ТЕЧНЕ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r-Cyrl-CS" sz="3200" b="1">
                <a:latin typeface="Times New Roman" pitchFamily="18" charset="0"/>
              </a:rPr>
              <a:t>ОТПАДНЕ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r-Cyrl-CS" sz="3200" b="1">
                <a:latin typeface="Times New Roman" pitchFamily="18" charset="0"/>
              </a:rPr>
              <a:t>МАТЕРИЈЕ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l-SI" sz="3200" b="1">
                <a:latin typeface="Times New Roman" pitchFamily="18" charset="0"/>
              </a:rPr>
              <a:t>-</a:t>
            </a:r>
            <a:r>
              <a:rPr lang="en-US" sz="3200" b="1">
                <a:latin typeface="Times New Roman" pitchFamily="18" charset="0"/>
              </a:rPr>
              <a:t> </a:t>
            </a:r>
          </a:p>
          <a:p>
            <a:pPr algn="just"/>
            <a:r>
              <a:rPr lang="sr-Cyrl-CS" sz="2800" b="1">
                <a:latin typeface="Times New Roman" pitchFamily="18" charset="0"/>
              </a:rPr>
              <a:t>УКЛАЊАЊЕ</a:t>
            </a:r>
            <a:r>
              <a:rPr lang="nl-NL" sz="2800" b="1">
                <a:latin typeface="HelveticaPlain" pitchFamily="2" charset="0"/>
              </a:rPr>
              <a:t> </a:t>
            </a:r>
            <a:endParaRPr lang="it-IT" sz="2800" b="1">
              <a:latin typeface="HelveticaPlain" pitchFamily="2" charset="0"/>
            </a:endParaRPr>
          </a:p>
        </p:txBody>
      </p:sp>
      <p:sp>
        <p:nvSpPr>
          <p:cNvPr id="231427" name="Text Box 3"/>
          <p:cNvSpPr txBox="1">
            <a:spLocks noChangeArrowheads="1"/>
          </p:cNvSpPr>
          <p:nvPr/>
        </p:nvSpPr>
        <p:spPr bwMode="auto">
          <a:xfrm>
            <a:off x="179388" y="1752600"/>
            <a:ext cx="8507412" cy="4900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III</a:t>
            </a:r>
            <a:r>
              <a:rPr lang="it-IT" sz="2400" b="1">
                <a:solidFill>
                  <a:srgbClr val="CC0000"/>
                </a:solidFill>
                <a:latin typeface="Times New Roman" pitchFamily="18" charset="0"/>
              </a:rPr>
              <a:t>.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КОНАЧНО</a:t>
            </a:r>
            <a:r>
              <a:rPr lang="it-IT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УКЛАЊАЊЕ</a:t>
            </a:r>
            <a:r>
              <a:rPr lang="it-IT" sz="2400" b="1">
                <a:solidFill>
                  <a:srgbClr val="CC0000"/>
                </a:solidFill>
                <a:latin typeface="Times New Roman" pitchFamily="18" charset="0"/>
              </a:rPr>
              <a:t>-</a:t>
            </a:r>
            <a:r>
              <a:rPr lang="sr-Latn-CS" sz="2400" b="1">
                <a:solidFill>
                  <a:srgbClr val="CC0000"/>
                </a:solidFill>
                <a:latin typeface="Times New Roman" pitchFamily="18" charset="0"/>
              </a:rPr>
              <a:t>1.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без</a:t>
            </a:r>
            <a:r>
              <a:rPr lang="it-IT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пречишћавања</a:t>
            </a:r>
            <a:endParaRPr lang="it-IT" sz="2400" b="1">
              <a:solidFill>
                <a:srgbClr val="CC0000"/>
              </a:solidFill>
              <a:latin typeface="Times New Roman" pitchFamily="18" charset="0"/>
            </a:endParaRPr>
          </a:p>
          <a:p>
            <a:pPr lvl="2" algn="just"/>
            <a:endParaRPr lang="en-US" sz="2400" b="1">
              <a:solidFill>
                <a:srgbClr val="CC0000"/>
              </a:solidFill>
              <a:latin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sr-Latn-CS" sz="2800" b="1">
                <a:solidFill>
                  <a:srgbClr val="CC0000"/>
                </a:solidFill>
                <a:latin typeface="Times New Roman" pitchFamily="18" charset="0"/>
              </a:rPr>
              <a:t>И</a:t>
            </a:r>
            <a:r>
              <a:rPr lang="sr-Cyrl-CS" sz="2800" b="1">
                <a:solidFill>
                  <a:srgbClr val="CC0000"/>
                </a:solidFill>
                <a:latin typeface="Times New Roman" pitchFamily="18" charset="0"/>
              </a:rPr>
              <a:t>ригација</a:t>
            </a:r>
            <a:r>
              <a:rPr lang="en-US" sz="2800" b="1">
                <a:solidFill>
                  <a:srgbClr val="008000"/>
                </a:solidFill>
                <a:latin typeface="Times New Roman" pitchFamily="18" charset="0"/>
              </a:rPr>
              <a:t> </a:t>
            </a:r>
            <a:endParaRPr lang="sr-Latn-CS" sz="2800" b="1">
              <a:solidFill>
                <a:srgbClr val="008000"/>
              </a:solidFill>
              <a:latin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разливање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отпадних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вода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по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површини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земљишта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коришћењем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иригационих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канала</a:t>
            </a:r>
            <a:r>
              <a:rPr lang="en-US" sz="2400" b="1">
                <a:latin typeface="Times New Roman" pitchFamily="18" charset="0"/>
              </a:rPr>
              <a:t>. </a:t>
            </a:r>
            <a:endParaRPr lang="sr-Latn-CS" sz="2400" b="1">
              <a:latin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sr-Cyrl-CS" sz="2400" b="1">
                <a:latin typeface="Times New Roman" pitchFamily="18" charset="0"/>
              </a:rPr>
              <a:t>користи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Latn-CS" sz="2400" b="1">
                <a:latin typeface="Times New Roman" pitchFamily="18" charset="0"/>
              </a:rPr>
              <a:t>се </a:t>
            </a:r>
            <a:r>
              <a:rPr lang="sr-Cyrl-CS" sz="2400" b="1">
                <a:latin typeface="Times New Roman" pitchFamily="18" charset="0"/>
              </a:rPr>
              <a:t>суво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и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неплодно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земљиште</a:t>
            </a:r>
            <a:r>
              <a:rPr lang="en-US" sz="2400" b="1">
                <a:latin typeface="Times New Roman" pitchFamily="18" charset="0"/>
              </a:rPr>
              <a:t>, </a:t>
            </a:r>
            <a:r>
              <a:rPr lang="sr-Cyrl-CS" sz="2400" b="1">
                <a:latin typeface="Times New Roman" pitchFamily="18" charset="0"/>
              </a:rPr>
              <a:t>које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се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не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сме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користити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за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узгој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биљака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које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се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користе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за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исхрану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људи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и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животиња</a:t>
            </a:r>
            <a:r>
              <a:rPr lang="en-US" sz="2400" b="1">
                <a:latin typeface="Times New Roman" pitchFamily="18" charset="0"/>
              </a:rPr>
              <a:t>. </a:t>
            </a:r>
            <a:endParaRPr lang="sr-Latn-CS" sz="2400" b="1">
              <a:latin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sr-Cyrl-CS" sz="2400" b="1">
                <a:latin typeface="Times New Roman" pitchFamily="18" charset="0"/>
              </a:rPr>
              <a:t>Дозвољена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је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само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за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насеља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са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малим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бројем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становника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и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довољном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површином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земљишта</a:t>
            </a:r>
            <a:r>
              <a:rPr lang="en-US" sz="2400" b="1">
                <a:latin typeface="Times New Roman" pitchFamily="18" charset="0"/>
              </a:rPr>
              <a:t>. </a:t>
            </a:r>
            <a:endParaRPr lang="sr-Latn-CS" sz="2400" b="1">
              <a:latin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sr-Cyrl-CS" sz="2400" b="1">
                <a:latin typeface="Times New Roman" pitchFamily="18" charset="0"/>
              </a:rPr>
              <a:t>Забрањена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је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за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отклањање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индустријских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отпадних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вода</a:t>
            </a:r>
            <a:r>
              <a:rPr lang="sr-Latn-CS" sz="2400" b="1">
                <a:latin typeface="Times New Roman" pitchFamily="18" charset="0"/>
              </a:rPr>
              <a:t>!</a:t>
            </a:r>
            <a:endParaRPr lang="en-US" sz="2400" b="1">
              <a:latin typeface="Times New Roman" pitchFamily="18" charset="0"/>
            </a:endParaRPr>
          </a:p>
          <a:p>
            <a:pPr lvl="2" algn="just">
              <a:buFont typeface="Wingdings" pitchFamily="2" charset="2"/>
              <a:buNone/>
            </a:pPr>
            <a:endParaRPr lang="en-U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21954"/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Text Box 2"/>
          <p:cNvSpPr txBox="1">
            <a:spLocks noChangeArrowheads="1"/>
          </p:cNvSpPr>
          <p:nvPr/>
        </p:nvSpPr>
        <p:spPr bwMode="auto">
          <a:xfrm>
            <a:off x="762000" y="381000"/>
            <a:ext cx="8001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sr-Cyrl-CS" sz="3200" b="1">
                <a:latin typeface="Times New Roman" pitchFamily="18" charset="0"/>
              </a:rPr>
              <a:t>ТЕЧНЕ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r-Cyrl-CS" sz="3200" b="1">
                <a:latin typeface="Times New Roman" pitchFamily="18" charset="0"/>
              </a:rPr>
              <a:t>ОТПАДНЕ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r-Cyrl-CS" sz="3200" b="1">
                <a:latin typeface="Times New Roman" pitchFamily="18" charset="0"/>
              </a:rPr>
              <a:t>МАТЕРИЈЕ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l-SI" sz="3200" b="1">
                <a:latin typeface="Times New Roman" pitchFamily="18" charset="0"/>
              </a:rPr>
              <a:t>-</a:t>
            </a:r>
            <a:r>
              <a:rPr lang="en-US" sz="3200" b="1">
                <a:latin typeface="Times New Roman" pitchFamily="18" charset="0"/>
              </a:rPr>
              <a:t> </a:t>
            </a:r>
          </a:p>
          <a:p>
            <a:pPr algn="just"/>
            <a:r>
              <a:rPr lang="sr-Cyrl-CS" sz="2800" b="1">
                <a:latin typeface="Times New Roman" pitchFamily="18" charset="0"/>
              </a:rPr>
              <a:t>УКЛАЊАЊЕ</a:t>
            </a:r>
            <a:r>
              <a:rPr lang="nl-NL" sz="2800" b="1">
                <a:latin typeface="HelveticaPlain" pitchFamily="2" charset="0"/>
              </a:rPr>
              <a:t> </a:t>
            </a:r>
            <a:endParaRPr lang="it-IT" sz="2800" b="1">
              <a:latin typeface="HelveticaPlain" pitchFamily="2" charset="0"/>
            </a:endParaRPr>
          </a:p>
        </p:txBody>
      </p:sp>
      <p:sp>
        <p:nvSpPr>
          <p:cNvPr id="232451" name="Text Box 3"/>
          <p:cNvSpPr txBox="1">
            <a:spLocks noChangeArrowheads="1"/>
          </p:cNvSpPr>
          <p:nvPr/>
        </p:nvSpPr>
        <p:spPr bwMode="auto">
          <a:xfrm>
            <a:off x="838200" y="1752600"/>
            <a:ext cx="7848600" cy="502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800" b="1">
                <a:solidFill>
                  <a:srgbClr val="E71735"/>
                </a:solidFill>
                <a:latin typeface="Times New Roman" pitchFamily="18" charset="0"/>
              </a:rPr>
              <a:t>III</a:t>
            </a:r>
            <a:r>
              <a:rPr lang="it-IT" sz="2800" b="1">
                <a:solidFill>
                  <a:srgbClr val="E71735"/>
                </a:solidFill>
                <a:latin typeface="Times New Roman" pitchFamily="18" charset="0"/>
              </a:rPr>
              <a:t>. </a:t>
            </a:r>
            <a:r>
              <a:rPr lang="sr-Cyrl-CS" sz="2800" b="1">
                <a:solidFill>
                  <a:srgbClr val="E71735"/>
                </a:solidFill>
                <a:latin typeface="Times New Roman" pitchFamily="18" charset="0"/>
              </a:rPr>
              <a:t>КОНАЧНО</a:t>
            </a:r>
            <a:r>
              <a:rPr lang="it-IT" sz="2800" b="1">
                <a:solidFill>
                  <a:srgbClr val="E71735"/>
                </a:solidFill>
                <a:latin typeface="Times New Roman" pitchFamily="18" charset="0"/>
              </a:rPr>
              <a:t> </a:t>
            </a:r>
            <a:r>
              <a:rPr lang="sr-Cyrl-CS" sz="2800" b="1">
                <a:solidFill>
                  <a:srgbClr val="E71735"/>
                </a:solidFill>
                <a:latin typeface="Times New Roman" pitchFamily="18" charset="0"/>
              </a:rPr>
              <a:t>УКЛАЊАЊЕ</a:t>
            </a:r>
            <a:endParaRPr lang="sr-Latn-CS" sz="2800" b="1">
              <a:solidFill>
                <a:srgbClr val="E71735"/>
              </a:solidFill>
              <a:latin typeface="Times New Roman" pitchFamily="18" charset="0"/>
            </a:endParaRPr>
          </a:p>
          <a:p>
            <a:pPr algn="just"/>
            <a:r>
              <a:rPr lang="sr-Latn-CS" sz="2800" b="1">
                <a:solidFill>
                  <a:srgbClr val="E71735"/>
                </a:solidFill>
                <a:latin typeface="Times New Roman" pitchFamily="18" charset="0"/>
              </a:rPr>
              <a:t>1. </a:t>
            </a:r>
            <a:r>
              <a:rPr lang="sr-Cyrl-CS" sz="2800" b="1">
                <a:solidFill>
                  <a:srgbClr val="E71735"/>
                </a:solidFill>
                <a:latin typeface="Times New Roman" pitchFamily="18" charset="0"/>
              </a:rPr>
              <a:t>без</a:t>
            </a:r>
            <a:r>
              <a:rPr lang="it-IT" sz="2800" b="1">
                <a:solidFill>
                  <a:srgbClr val="E71735"/>
                </a:solidFill>
                <a:latin typeface="Times New Roman" pitchFamily="18" charset="0"/>
              </a:rPr>
              <a:t> </a:t>
            </a:r>
            <a:r>
              <a:rPr lang="sr-Cyrl-CS" sz="2800" b="1">
                <a:solidFill>
                  <a:srgbClr val="E71735"/>
                </a:solidFill>
                <a:latin typeface="Times New Roman" pitchFamily="18" charset="0"/>
              </a:rPr>
              <a:t>пречишћавања</a:t>
            </a:r>
            <a:endParaRPr lang="it-IT" sz="2800" b="1">
              <a:solidFill>
                <a:srgbClr val="E71735"/>
              </a:solidFill>
              <a:latin typeface="Times New Roman" pitchFamily="18" charset="0"/>
            </a:endParaRPr>
          </a:p>
          <a:p>
            <a:pPr lvl="2" algn="just"/>
            <a:endParaRPr lang="en-US" sz="2800" b="1">
              <a:solidFill>
                <a:srgbClr val="E71735"/>
              </a:solidFill>
              <a:latin typeface="Times New Roman" pitchFamily="18" charset="0"/>
            </a:endParaRPr>
          </a:p>
          <a:p>
            <a:pPr lvl="2" algn="just">
              <a:buFont typeface="Wingdings" pitchFamily="2" charset="2"/>
              <a:buNone/>
            </a:pPr>
            <a:endParaRPr lang="en-US" sz="2000" b="1">
              <a:solidFill>
                <a:srgbClr val="E71735"/>
              </a:solidFill>
              <a:latin typeface="Times New Roman" pitchFamily="18" charset="0"/>
            </a:endParaRPr>
          </a:p>
          <a:p>
            <a:pPr lvl="2" algn="just">
              <a:buFont typeface="Wingdings" pitchFamily="2" charset="2"/>
              <a:buChar char="v"/>
            </a:pPr>
            <a:r>
              <a:rPr lang="sr-Latn-CS" sz="2800" b="1">
                <a:solidFill>
                  <a:srgbClr val="E71735"/>
                </a:solidFill>
                <a:latin typeface="Times New Roman" pitchFamily="18" charset="0"/>
              </a:rPr>
              <a:t>И</a:t>
            </a:r>
            <a:r>
              <a:rPr lang="sr-Cyrl-CS" sz="2800" b="1">
                <a:solidFill>
                  <a:srgbClr val="E71735"/>
                </a:solidFill>
                <a:latin typeface="Times New Roman" pitchFamily="18" charset="0"/>
              </a:rPr>
              <a:t>спуштање</a:t>
            </a:r>
            <a:r>
              <a:rPr lang="en-US" sz="2800" b="1">
                <a:solidFill>
                  <a:srgbClr val="E71735"/>
                </a:solidFill>
                <a:latin typeface="Times New Roman" pitchFamily="18" charset="0"/>
              </a:rPr>
              <a:t> </a:t>
            </a:r>
            <a:r>
              <a:rPr lang="sr-Cyrl-CS" sz="2800" b="1">
                <a:solidFill>
                  <a:srgbClr val="E71735"/>
                </a:solidFill>
                <a:latin typeface="Times New Roman" pitchFamily="18" charset="0"/>
              </a:rPr>
              <a:t>у</a:t>
            </a:r>
            <a:r>
              <a:rPr lang="en-US" sz="2800" b="1">
                <a:solidFill>
                  <a:srgbClr val="E71735"/>
                </a:solidFill>
                <a:latin typeface="Times New Roman" pitchFamily="18" charset="0"/>
              </a:rPr>
              <a:t> </a:t>
            </a:r>
            <a:r>
              <a:rPr lang="sr-Cyrl-CS" sz="2800" b="1">
                <a:solidFill>
                  <a:srgbClr val="E71735"/>
                </a:solidFill>
                <a:latin typeface="Times New Roman" pitchFamily="18" charset="0"/>
              </a:rPr>
              <a:t>подземље</a:t>
            </a:r>
            <a:endParaRPr lang="en-US" sz="2800" b="1">
              <a:solidFill>
                <a:srgbClr val="E71735"/>
              </a:solidFill>
              <a:latin typeface="Times New Roman" pitchFamily="18" charset="0"/>
            </a:endParaRPr>
          </a:p>
          <a:p>
            <a:pPr lvl="2" algn="just"/>
            <a:endParaRPr lang="en-US" sz="2800" b="1">
              <a:solidFill>
                <a:srgbClr val="E92541"/>
              </a:solidFill>
              <a:latin typeface="Times New Roman" pitchFamily="18" charset="0"/>
            </a:endParaRPr>
          </a:p>
          <a:p>
            <a:pPr lvl="2" algn="just"/>
            <a:r>
              <a:rPr lang="sr-Cyrl-CS" sz="2400" b="1">
                <a:latin typeface="Times New Roman" pitchFamily="18" charset="0"/>
              </a:rPr>
              <a:t>Обавља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се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испуштањем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отпадних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вода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преко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понора</a:t>
            </a:r>
            <a:r>
              <a:rPr lang="en-US" sz="2400" b="1">
                <a:latin typeface="Times New Roman" pitchFamily="18" charset="0"/>
              </a:rPr>
              <a:t>, </a:t>
            </a:r>
            <a:r>
              <a:rPr lang="sr-Cyrl-CS" sz="2400" b="1">
                <a:latin typeface="Times New Roman" pitchFamily="18" charset="0"/>
              </a:rPr>
              <a:t>напуштених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рударских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јама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или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природних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и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вештачких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удубљења</a:t>
            </a:r>
            <a:r>
              <a:rPr lang="en-US" sz="2400" b="1">
                <a:latin typeface="Times New Roman" pitchFamily="18" charset="0"/>
              </a:rPr>
              <a:t>. </a:t>
            </a:r>
            <a:endParaRPr lang="sr-Latn-CS" sz="2400" b="1">
              <a:latin typeface="Times New Roman" pitchFamily="18" charset="0"/>
            </a:endParaRPr>
          </a:p>
          <a:p>
            <a:pPr lvl="2" algn="just"/>
            <a:endParaRPr lang="sr-Latn-CS" sz="2400" b="1">
              <a:latin typeface="Times New Roman" pitchFamily="18" charset="0"/>
            </a:endParaRPr>
          </a:p>
          <a:p>
            <a:pPr lvl="2" algn="just"/>
            <a:r>
              <a:rPr lang="sr-Cyrl-CS" sz="2400" b="1">
                <a:latin typeface="Times New Roman" pitchFamily="18" charset="0"/>
              </a:rPr>
              <a:t>Може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се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користити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само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за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ограничену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количину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фекалних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отпадних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вода</a:t>
            </a:r>
            <a:r>
              <a:rPr lang="sr-Latn-CS" sz="2400" b="1">
                <a:latin typeface="Times New Roman" pitchFamily="18" charset="0"/>
              </a:rPr>
              <a:t>!</a:t>
            </a:r>
            <a:endParaRPr lang="en-US" sz="2400" b="1">
              <a:latin typeface="Times New Roman" pitchFamily="18" charset="0"/>
            </a:endParaRPr>
          </a:p>
          <a:p>
            <a:pPr lvl="3" algn="just"/>
            <a:endParaRPr lang="it-IT" sz="20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2112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762000" y="2209800"/>
            <a:ext cx="6096000" cy="222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n-US" sz="2400" b="1">
              <a:latin typeface="Times New Roman" pitchFamily="18" charset="0"/>
            </a:endParaRPr>
          </a:p>
          <a:p>
            <a:pPr algn="just">
              <a:buFontTx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>
              <a:buFontTx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/>
            <a:endParaRPr lang="en-US" sz="2400" b="1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457200" y="44450"/>
            <a:ext cx="7848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/>
              <a:t>ЗНАЧАЈ ВОДЕ- ЕКОЛО</a:t>
            </a:r>
            <a:r>
              <a:rPr lang="sl-SI" sz="3200" b="1"/>
              <a:t>ШКИ И ЕПИДЕМИОЛОШКИ</a:t>
            </a:r>
            <a:endParaRPr lang="en-US" sz="3200"/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539750" y="1628775"/>
            <a:ext cx="7162800" cy="53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400" b="1"/>
              <a:t>Микроорганизми краће опстају у:</a:t>
            </a:r>
          </a:p>
          <a:p>
            <a:pPr algn="just"/>
            <a:endParaRPr lang="en-US" sz="2400" b="1"/>
          </a:p>
          <a:p>
            <a:pPr lvl="2" algn="just">
              <a:buFontTx/>
              <a:buChar char="•"/>
            </a:pPr>
            <a:r>
              <a:rPr lang="en-US" sz="2400" b="1"/>
              <a:t>загађеној води </a:t>
            </a:r>
          </a:p>
          <a:p>
            <a:pPr lvl="2" algn="just">
              <a:buFontTx/>
              <a:buChar char="•"/>
            </a:pPr>
            <a:endParaRPr lang="en-US" sz="2400" b="1"/>
          </a:p>
          <a:p>
            <a:pPr lvl="2" algn="just">
              <a:buFontTx/>
              <a:buChar char="•"/>
            </a:pPr>
            <a:r>
              <a:rPr lang="en-US" sz="2400" b="1"/>
              <a:t>на вишој температури </a:t>
            </a:r>
          </a:p>
          <a:p>
            <a:pPr lvl="2" algn="just">
              <a:buFontTx/>
              <a:buChar char="•"/>
            </a:pPr>
            <a:endParaRPr lang="en-US" sz="2400" b="1"/>
          </a:p>
          <a:p>
            <a:pPr lvl="2" algn="just">
              <a:buFontTx/>
              <a:buChar char="•"/>
            </a:pPr>
            <a:r>
              <a:rPr lang="en-US" sz="2400" b="1"/>
              <a:t>при јачем и дужем </a:t>
            </a:r>
            <a:r>
              <a:rPr lang="sr-Latn-CS" sz="2400" b="1"/>
              <a:t>с</a:t>
            </a:r>
            <a:r>
              <a:rPr lang="en-US" sz="2400" b="1"/>
              <a:t>унчевом зрачењу</a:t>
            </a:r>
          </a:p>
          <a:p>
            <a:pPr lvl="2" algn="just"/>
            <a:endParaRPr lang="en-US" sz="2400" b="1"/>
          </a:p>
          <a:p>
            <a:pPr lvl="2" algn="just">
              <a:buFontTx/>
              <a:buChar char="•"/>
            </a:pPr>
            <a:r>
              <a:rPr lang="en-US" sz="2400" b="1"/>
              <a:t>при мањој количини органских материја</a:t>
            </a:r>
          </a:p>
          <a:p>
            <a:pPr lvl="2" algn="just">
              <a:buFontTx/>
              <a:buChar char="•"/>
            </a:pPr>
            <a:endParaRPr lang="en-US" sz="2400" b="1"/>
          </a:p>
          <a:p>
            <a:pPr lvl="2" algn="just">
              <a:buFontTx/>
              <a:buChar char="•"/>
            </a:pPr>
            <a:r>
              <a:rPr lang="en-US" sz="2400" b="1"/>
              <a:t>чешћој промени физичких и хемијских својстава воде</a:t>
            </a:r>
          </a:p>
          <a:p>
            <a:pPr>
              <a:spcBef>
                <a:spcPct val="50000"/>
              </a:spcBef>
            </a:pPr>
            <a:endParaRPr lang="en-US" sz="2400"/>
          </a:p>
        </p:txBody>
      </p:sp>
    </p:spTree>
  </p:cSld>
  <p:clrMapOvr>
    <a:masterClrMapping/>
  </p:clrMapOvr>
  <p:transition advTm="33463"/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Text Box 2"/>
          <p:cNvSpPr txBox="1">
            <a:spLocks noChangeArrowheads="1"/>
          </p:cNvSpPr>
          <p:nvPr/>
        </p:nvSpPr>
        <p:spPr bwMode="auto">
          <a:xfrm>
            <a:off x="762000" y="381000"/>
            <a:ext cx="8001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sr-Cyrl-CS" sz="3200" b="1">
                <a:latin typeface="Times New Roman" pitchFamily="18" charset="0"/>
              </a:rPr>
              <a:t>ТЕЧНЕ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r-Cyrl-CS" sz="3200" b="1">
                <a:latin typeface="Times New Roman" pitchFamily="18" charset="0"/>
              </a:rPr>
              <a:t>ОТПАДНЕ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r-Cyrl-CS" sz="3200" b="1">
                <a:latin typeface="Times New Roman" pitchFamily="18" charset="0"/>
              </a:rPr>
              <a:t>МАТЕРИЈЕ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l-SI" sz="3200" b="1">
                <a:latin typeface="Times New Roman" pitchFamily="18" charset="0"/>
              </a:rPr>
              <a:t>-</a:t>
            </a:r>
            <a:r>
              <a:rPr lang="en-US" sz="3200" b="1">
                <a:latin typeface="Times New Roman" pitchFamily="18" charset="0"/>
              </a:rPr>
              <a:t> </a:t>
            </a:r>
          </a:p>
          <a:p>
            <a:pPr algn="just"/>
            <a:r>
              <a:rPr lang="sr-Cyrl-CS" sz="2800" b="1">
                <a:latin typeface="Times New Roman" pitchFamily="18" charset="0"/>
              </a:rPr>
              <a:t>УКЛАЊАЊЕ</a:t>
            </a:r>
            <a:r>
              <a:rPr lang="nl-NL" sz="2800" b="1">
                <a:latin typeface="HelveticaPlain" pitchFamily="2" charset="0"/>
              </a:rPr>
              <a:t> </a:t>
            </a:r>
            <a:endParaRPr lang="it-IT" sz="2800" b="1">
              <a:latin typeface="HelveticaPlain" pitchFamily="2" charset="0"/>
            </a:endParaRPr>
          </a:p>
        </p:txBody>
      </p:sp>
      <p:sp>
        <p:nvSpPr>
          <p:cNvPr id="233475" name="Text Box 3"/>
          <p:cNvSpPr txBox="1">
            <a:spLocks noChangeArrowheads="1"/>
          </p:cNvSpPr>
          <p:nvPr/>
        </p:nvSpPr>
        <p:spPr bwMode="auto">
          <a:xfrm>
            <a:off x="838200" y="1752600"/>
            <a:ext cx="7848600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800" b="1">
                <a:solidFill>
                  <a:srgbClr val="E71735"/>
                </a:solidFill>
                <a:latin typeface="Times New Roman" pitchFamily="18" charset="0"/>
              </a:rPr>
              <a:t>III</a:t>
            </a:r>
            <a:r>
              <a:rPr lang="it-IT" sz="2800" b="1">
                <a:solidFill>
                  <a:srgbClr val="E71735"/>
                </a:solidFill>
                <a:latin typeface="Times New Roman" pitchFamily="18" charset="0"/>
              </a:rPr>
              <a:t>. </a:t>
            </a:r>
            <a:r>
              <a:rPr lang="sr-Cyrl-CS" sz="2800" b="1">
                <a:solidFill>
                  <a:srgbClr val="E71735"/>
                </a:solidFill>
                <a:latin typeface="Times New Roman" pitchFamily="18" charset="0"/>
              </a:rPr>
              <a:t>КОНАЧНО</a:t>
            </a:r>
            <a:r>
              <a:rPr lang="it-IT" sz="2800" b="1">
                <a:solidFill>
                  <a:srgbClr val="E71735"/>
                </a:solidFill>
                <a:latin typeface="Times New Roman" pitchFamily="18" charset="0"/>
              </a:rPr>
              <a:t> </a:t>
            </a:r>
            <a:r>
              <a:rPr lang="sr-Cyrl-CS" sz="2800" b="1">
                <a:solidFill>
                  <a:srgbClr val="E71735"/>
                </a:solidFill>
                <a:latin typeface="Times New Roman" pitchFamily="18" charset="0"/>
              </a:rPr>
              <a:t>УКЛАЊАЊЕ</a:t>
            </a:r>
            <a:r>
              <a:rPr lang="it-IT" sz="2800" b="1">
                <a:solidFill>
                  <a:srgbClr val="E71735"/>
                </a:solidFill>
                <a:latin typeface="Times New Roman" pitchFamily="18" charset="0"/>
              </a:rPr>
              <a:t>-</a:t>
            </a:r>
            <a:endParaRPr lang="sr-Latn-CS" sz="2800" b="1">
              <a:solidFill>
                <a:srgbClr val="E71735"/>
              </a:solidFill>
              <a:latin typeface="Times New Roman" pitchFamily="18" charset="0"/>
            </a:endParaRPr>
          </a:p>
          <a:p>
            <a:pPr algn="just"/>
            <a:r>
              <a:rPr lang="sr-Latn-CS" sz="2800" b="1">
                <a:solidFill>
                  <a:srgbClr val="E71735"/>
                </a:solidFill>
                <a:latin typeface="Times New Roman" pitchFamily="18" charset="0"/>
              </a:rPr>
              <a:t>1. </a:t>
            </a:r>
            <a:r>
              <a:rPr lang="sr-Cyrl-CS" sz="2800" b="1">
                <a:solidFill>
                  <a:srgbClr val="E71735"/>
                </a:solidFill>
                <a:latin typeface="Times New Roman" pitchFamily="18" charset="0"/>
              </a:rPr>
              <a:t>без</a:t>
            </a:r>
            <a:r>
              <a:rPr lang="it-IT" sz="2800" b="1">
                <a:solidFill>
                  <a:srgbClr val="E71735"/>
                </a:solidFill>
                <a:latin typeface="Times New Roman" pitchFamily="18" charset="0"/>
              </a:rPr>
              <a:t> </a:t>
            </a:r>
            <a:r>
              <a:rPr lang="sr-Cyrl-CS" sz="2800" b="1">
                <a:solidFill>
                  <a:srgbClr val="E71735"/>
                </a:solidFill>
                <a:latin typeface="Times New Roman" pitchFamily="18" charset="0"/>
              </a:rPr>
              <a:t>пречишћавања</a:t>
            </a:r>
            <a:endParaRPr lang="it-IT" sz="2800" b="1">
              <a:solidFill>
                <a:srgbClr val="E71735"/>
              </a:solidFill>
              <a:latin typeface="Times New Roman" pitchFamily="18" charset="0"/>
            </a:endParaRPr>
          </a:p>
          <a:p>
            <a:pPr lvl="2" algn="just"/>
            <a:endParaRPr lang="en-US" sz="2800" b="1">
              <a:solidFill>
                <a:srgbClr val="E71735"/>
              </a:solidFill>
              <a:latin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sr-Latn-CS" sz="2800" b="1">
                <a:solidFill>
                  <a:srgbClr val="E71735"/>
                </a:solidFill>
                <a:latin typeface="Times New Roman" pitchFamily="18" charset="0"/>
              </a:rPr>
              <a:t>И</a:t>
            </a:r>
            <a:r>
              <a:rPr lang="sr-Cyrl-CS" sz="2800" b="1">
                <a:solidFill>
                  <a:srgbClr val="E71735"/>
                </a:solidFill>
                <a:latin typeface="Times New Roman" pitchFamily="18" charset="0"/>
              </a:rPr>
              <a:t>спуштање</a:t>
            </a:r>
            <a:r>
              <a:rPr lang="en-US" sz="2800" b="1">
                <a:solidFill>
                  <a:srgbClr val="E71735"/>
                </a:solidFill>
                <a:latin typeface="Times New Roman" pitchFamily="18" charset="0"/>
              </a:rPr>
              <a:t> </a:t>
            </a:r>
            <a:r>
              <a:rPr lang="sr-Cyrl-CS" sz="2800" b="1">
                <a:solidFill>
                  <a:srgbClr val="E71735"/>
                </a:solidFill>
                <a:latin typeface="Times New Roman" pitchFamily="18" charset="0"/>
              </a:rPr>
              <a:t>у</a:t>
            </a:r>
            <a:r>
              <a:rPr lang="en-US" sz="2800" b="1">
                <a:solidFill>
                  <a:srgbClr val="E71735"/>
                </a:solidFill>
                <a:latin typeface="Times New Roman" pitchFamily="18" charset="0"/>
              </a:rPr>
              <a:t> </a:t>
            </a:r>
            <a:r>
              <a:rPr lang="sr-Cyrl-CS" sz="2800" b="1">
                <a:solidFill>
                  <a:srgbClr val="E71735"/>
                </a:solidFill>
                <a:latin typeface="Times New Roman" pitchFamily="18" charset="0"/>
              </a:rPr>
              <a:t>површинске</a:t>
            </a:r>
            <a:r>
              <a:rPr lang="en-US" sz="2800" b="1">
                <a:solidFill>
                  <a:srgbClr val="E71735"/>
                </a:solidFill>
                <a:latin typeface="Times New Roman" pitchFamily="18" charset="0"/>
              </a:rPr>
              <a:t> </a:t>
            </a:r>
            <a:r>
              <a:rPr lang="sr-Cyrl-CS" sz="2800" b="1">
                <a:solidFill>
                  <a:srgbClr val="E71735"/>
                </a:solidFill>
                <a:latin typeface="Times New Roman" pitchFamily="18" charset="0"/>
              </a:rPr>
              <a:t>воде</a:t>
            </a:r>
            <a:r>
              <a:rPr lang="sr-Latn-CS" sz="2800" b="1">
                <a:solidFill>
                  <a:srgbClr val="E71735"/>
                </a:solidFill>
                <a:latin typeface="Times New Roman" pitchFamily="18" charset="0"/>
              </a:rPr>
              <a:t> </a:t>
            </a:r>
          </a:p>
          <a:p>
            <a:pPr algn="just">
              <a:buFont typeface="Wingdings" pitchFamily="2" charset="2"/>
              <a:buChar char="v"/>
            </a:pPr>
            <a:r>
              <a:rPr lang="sr-Latn-CS" sz="2400" b="1">
                <a:latin typeface="Times New Roman" pitchFamily="18" charset="0"/>
              </a:rPr>
              <a:t>О</a:t>
            </a:r>
            <a:r>
              <a:rPr lang="sr-Cyrl-CS" sz="2400" b="1">
                <a:latin typeface="Times New Roman" pitchFamily="18" charset="0"/>
              </a:rPr>
              <a:t>тклањања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отпадних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вода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у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реке</a:t>
            </a:r>
            <a:r>
              <a:rPr lang="en-US" sz="2400" b="1">
                <a:latin typeface="Times New Roman" pitchFamily="18" charset="0"/>
              </a:rPr>
              <a:t>, </a:t>
            </a:r>
            <a:r>
              <a:rPr lang="sr-Cyrl-CS" sz="2400" b="1">
                <a:latin typeface="Times New Roman" pitchFamily="18" charset="0"/>
              </a:rPr>
              <a:t>језера</a:t>
            </a:r>
            <a:r>
              <a:rPr lang="en-US" sz="2400" b="1">
                <a:latin typeface="Times New Roman" pitchFamily="18" charset="0"/>
              </a:rPr>
              <a:t>, </a:t>
            </a:r>
            <a:r>
              <a:rPr lang="sr-Cyrl-CS" sz="2400" b="1">
                <a:latin typeface="Times New Roman" pitchFamily="18" charset="0"/>
              </a:rPr>
              <a:t>мора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и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канале</a:t>
            </a:r>
            <a:r>
              <a:rPr lang="en-US" sz="2400" b="1">
                <a:latin typeface="Times New Roman" pitchFamily="18" charset="0"/>
              </a:rPr>
              <a:t>. </a:t>
            </a:r>
            <a:endParaRPr lang="sr-Latn-CS" sz="2400" b="1">
              <a:latin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sr-Cyrl-CS" sz="2400" b="1">
                <a:latin typeface="Times New Roman" pitchFamily="18" charset="0"/>
              </a:rPr>
              <a:t>Неопходно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је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стално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водити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рачуна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о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количини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и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саставу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отпадних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вода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које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се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упуштају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и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количини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и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саставу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пријемника</a:t>
            </a:r>
            <a:r>
              <a:rPr lang="en-US" sz="2400" b="1">
                <a:latin typeface="Times New Roman" pitchFamily="18" charset="0"/>
              </a:rPr>
              <a:t>. </a:t>
            </a:r>
            <a:endParaRPr lang="sr-Latn-CS" sz="2400" b="1">
              <a:latin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sr-Cyrl-CS" sz="2400" b="1">
                <a:latin typeface="Times New Roman" pitchFamily="18" charset="0"/>
              </a:rPr>
              <a:t>Правило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је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да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отпадна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вода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која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се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Latn-CS" sz="2400" b="1">
                <a:latin typeface="Times New Roman" pitchFamily="18" charset="0"/>
              </a:rPr>
              <a:t>упушта у неки реципијент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Latn-CS" sz="2400" b="1">
                <a:latin typeface="Times New Roman" pitchFamily="18" charset="0"/>
              </a:rPr>
              <a:t>по квалитету </a:t>
            </a:r>
            <a:r>
              <a:rPr lang="sr-Cyrl-CS" sz="2400" b="1">
                <a:latin typeface="Times New Roman" pitchFamily="18" charset="0"/>
              </a:rPr>
              <a:t>мора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одговарати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Latn-CS" sz="2400" b="1">
                <a:latin typeface="Times New Roman" pitchFamily="18" charset="0"/>
              </a:rPr>
              <a:t>класи </a:t>
            </a:r>
            <a:r>
              <a:rPr lang="sr-Cyrl-CS" sz="2400" b="1">
                <a:latin typeface="Times New Roman" pitchFamily="18" charset="0"/>
              </a:rPr>
              <a:t>води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у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коју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се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Latn-CS" sz="2400" b="1">
                <a:latin typeface="Times New Roman" pitchFamily="18" charset="0"/>
              </a:rPr>
              <a:t>упушта!</a:t>
            </a:r>
            <a:endParaRPr lang="en-US" sz="2400" b="1">
              <a:latin typeface="Times New Roman" pitchFamily="18" charset="0"/>
            </a:endParaRPr>
          </a:p>
          <a:p>
            <a:pPr lvl="2" algn="just">
              <a:buFont typeface="Wingdings" pitchFamily="2" charset="2"/>
              <a:buNone/>
            </a:pPr>
            <a:endParaRPr lang="en-U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35515"/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7" name="Text Box 3"/>
          <p:cNvSpPr txBox="1">
            <a:spLocks noChangeArrowheads="1"/>
          </p:cNvSpPr>
          <p:nvPr/>
        </p:nvSpPr>
        <p:spPr bwMode="auto">
          <a:xfrm>
            <a:off x="250825" y="188913"/>
            <a:ext cx="8893175" cy="667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400" b="1">
                <a:solidFill>
                  <a:srgbClr val="E71735"/>
                </a:solidFill>
                <a:latin typeface="Times New Roman" pitchFamily="18" charset="0"/>
              </a:rPr>
              <a:t>III</a:t>
            </a:r>
            <a:r>
              <a:rPr lang="it-IT" sz="2400" b="1">
                <a:solidFill>
                  <a:srgbClr val="E71735"/>
                </a:solidFill>
                <a:latin typeface="Times New Roman" pitchFamily="18" charset="0"/>
              </a:rPr>
              <a:t>. </a:t>
            </a:r>
            <a:r>
              <a:rPr lang="sr-Cyrl-CS" sz="2400" b="1">
                <a:solidFill>
                  <a:srgbClr val="E71735"/>
                </a:solidFill>
                <a:latin typeface="Times New Roman" pitchFamily="18" charset="0"/>
              </a:rPr>
              <a:t>КОНАЧНО</a:t>
            </a:r>
            <a:r>
              <a:rPr lang="it-IT" sz="2400" b="1">
                <a:solidFill>
                  <a:srgbClr val="E71735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E71735"/>
                </a:solidFill>
                <a:latin typeface="Times New Roman" pitchFamily="18" charset="0"/>
              </a:rPr>
              <a:t>УКЛАЊАЊЕ</a:t>
            </a:r>
            <a:r>
              <a:rPr lang="it-IT" sz="2400" b="1">
                <a:solidFill>
                  <a:srgbClr val="E71735"/>
                </a:solidFill>
                <a:latin typeface="Times New Roman" pitchFamily="18" charset="0"/>
              </a:rPr>
              <a:t>-</a:t>
            </a:r>
            <a:endParaRPr lang="sr-Latn-CS" sz="2400" b="1">
              <a:solidFill>
                <a:srgbClr val="E71735"/>
              </a:solidFill>
              <a:latin typeface="Times New Roman" pitchFamily="18" charset="0"/>
            </a:endParaRPr>
          </a:p>
          <a:p>
            <a:pPr algn="just"/>
            <a:r>
              <a:rPr lang="sr-Latn-CS" sz="2400" b="1">
                <a:solidFill>
                  <a:schemeClr val="hlink"/>
                </a:solidFill>
                <a:latin typeface="Times New Roman" pitchFamily="18" charset="0"/>
              </a:rPr>
              <a:t>2. </a:t>
            </a:r>
            <a:r>
              <a:rPr lang="sr-Cyrl-CS" sz="2400" b="1" i="1">
                <a:solidFill>
                  <a:schemeClr val="hlink"/>
                </a:solidFill>
                <a:latin typeface="Times New Roman" pitchFamily="18" charset="0"/>
              </a:rPr>
              <a:t>са</a:t>
            </a:r>
            <a:r>
              <a:rPr lang="it-IT" sz="2400" b="1" i="1">
                <a:solidFill>
                  <a:schemeClr val="hlink"/>
                </a:solidFill>
                <a:latin typeface="Times New Roman" pitchFamily="18" charset="0"/>
              </a:rPr>
              <a:t> </a:t>
            </a:r>
            <a:r>
              <a:rPr lang="sr-Cyrl-CS" sz="2400" b="1" i="1">
                <a:solidFill>
                  <a:schemeClr val="hlink"/>
                </a:solidFill>
                <a:latin typeface="Times New Roman" pitchFamily="18" charset="0"/>
              </a:rPr>
              <a:t>пречишћавањем</a:t>
            </a:r>
            <a:endParaRPr lang="sr-Latn-CS" b="1" i="1">
              <a:solidFill>
                <a:schemeClr val="hlink"/>
              </a:solidFill>
              <a:latin typeface="Times New Roman" pitchFamily="18" charset="0"/>
            </a:endParaRPr>
          </a:p>
          <a:p>
            <a:pPr algn="just"/>
            <a:r>
              <a:rPr lang="sr-Cyrl-CS" sz="2400" b="1">
                <a:latin typeface="Times New Roman" pitchFamily="18" charset="0"/>
              </a:rPr>
              <a:t>Фазе</a:t>
            </a:r>
            <a:r>
              <a:rPr lang="en-US" sz="2400" b="1">
                <a:latin typeface="Times New Roman" pitchFamily="18" charset="0"/>
              </a:rPr>
              <a:t>:</a:t>
            </a:r>
          </a:p>
          <a:p>
            <a:pPr algn="just"/>
            <a:r>
              <a:rPr lang="sr-Latn-CS" sz="2000" b="1">
                <a:solidFill>
                  <a:schemeClr val="hlink"/>
                </a:solidFill>
                <a:latin typeface="Times New Roman" pitchFamily="18" charset="0"/>
              </a:rPr>
              <a:t>А) </a:t>
            </a:r>
            <a:r>
              <a:rPr lang="sr-Cyrl-CS" sz="2000" b="1">
                <a:solidFill>
                  <a:schemeClr val="hlink"/>
                </a:solidFill>
                <a:latin typeface="Times New Roman" pitchFamily="18" charset="0"/>
              </a:rPr>
              <a:t>Прелиминарно</a:t>
            </a:r>
            <a:r>
              <a:rPr lang="en-US" sz="2000" b="1">
                <a:solidFill>
                  <a:schemeClr val="hlink"/>
                </a:solidFill>
                <a:latin typeface="Times New Roman" pitchFamily="18" charset="0"/>
              </a:rPr>
              <a:t> </a:t>
            </a:r>
            <a:r>
              <a:rPr lang="sr-Cyrl-CS" sz="2000" b="1">
                <a:solidFill>
                  <a:schemeClr val="hlink"/>
                </a:solidFill>
                <a:latin typeface="Times New Roman" pitchFamily="18" charset="0"/>
              </a:rPr>
              <a:t>пречишћавање</a:t>
            </a:r>
            <a:endParaRPr lang="en-US" sz="2000" b="1">
              <a:solidFill>
                <a:schemeClr val="hlink"/>
              </a:solidFill>
              <a:latin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CS" sz="2000" b="1">
                <a:latin typeface="Times New Roman" pitchFamily="18" charset="0"/>
              </a:rPr>
              <a:t>уклањају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се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крупне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 u="sng">
                <a:latin typeface="Times New Roman" pitchFamily="18" charset="0"/>
              </a:rPr>
              <a:t>суспендоване</a:t>
            </a:r>
            <a:r>
              <a:rPr lang="en-US" sz="2000" b="1" u="sng">
                <a:latin typeface="Times New Roman" pitchFamily="18" charset="0"/>
              </a:rPr>
              <a:t> </a:t>
            </a:r>
            <a:r>
              <a:rPr lang="sr-Cyrl-CS" sz="2000" b="1" u="sng">
                <a:latin typeface="Times New Roman" pitchFamily="18" charset="0"/>
              </a:rPr>
              <a:t>и</a:t>
            </a:r>
            <a:r>
              <a:rPr lang="en-US" sz="2000" b="1" u="sng">
                <a:latin typeface="Times New Roman" pitchFamily="18" charset="0"/>
              </a:rPr>
              <a:t> </a:t>
            </a:r>
            <a:r>
              <a:rPr lang="sr-Cyrl-CS" sz="2000" b="1" u="sng">
                <a:latin typeface="Times New Roman" pitchFamily="18" charset="0"/>
              </a:rPr>
              <a:t>пливајуће</a:t>
            </a:r>
            <a:r>
              <a:rPr lang="en-US" sz="2000" b="1" u="sng">
                <a:latin typeface="Times New Roman" pitchFamily="18" charset="0"/>
              </a:rPr>
              <a:t> </a:t>
            </a:r>
            <a:r>
              <a:rPr lang="sr-Cyrl-CS" sz="2000" b="1" u="sng">
                <a:latin typeface="Times New Roman" pitchFamily="18" charset="0"/>
              </a:rPr>
              <a:t>честице</a:t>
            </a:r>
            <a:r>
              <a:rPr lang="en-US" sz="2000" b="1">
                <a:latin typeface="Times New Roman" pitchFamily="18" charset="0"/>
              </a:rPr>
              <a:t>, </a:t>
            </a:r>
            <a:r>
              <a:rPr lang="sr-Cyrl-CS" sz="2000" b="1">
                <a:latin typeface="Times New Roman" pitchFamily="18" charset="0"/>
              </a:rPr>
              <a:t>тежи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неоргански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материјал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и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веће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количине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масти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и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уља</a:t>
            </a:r>
            <a:endParaRPr lang="en-US" sz="2000" b="1">
              <a:latin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CS" sz="2000" b="1">
                <a:latin typeface="Times New Roman" pitchFamily="18" charset="0"/>
              </a:rPr>
              <a:t>користе</a:t>
            </a:r>
            <a:r>
              <a:rPr lang="it-IT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се</a:t>
            </a:r>
            <a:r>
              <a:rPr lang="it-IT" sz="2000" b="1">
                <a:latin typeface="Times New Roman" pitchFamily="18" charset="0"/>
              </a:rPr>
              <a:t>: </a:t>
            </a:r>
            <a:r>
              <a:rPr lang="sr-Cyrl-CS" sz="2000" b="1">
                <a:latin typeface="Times New Roman" pitchFamily="18" charset="0"/>
              </a:rPr>
              <a:t>грубе</a:t>
            </a:r>
            <a:r>
              <a:rPr lang="it-IT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и</a:t>
            </a:r>
            <a:r>
              <a:rPr lang="it-IT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фине</a:t>
            </a:r>
            <a:r>
              <a:rPr lang="it-IT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решетке</a:t>
            </a:r>
            <a:r>
              <a:rPr lang="it-IT" sz="2000" b="1">
                <a:latin typeface="Times New Roman" pitchFamily="18" charset="0"/>
              </a:rPr>
              <a:t>, </a:t>
            </a:r>
            <a:r>
              <a:rPr lang="sr-Cyrl-CS" sz="2000" b="1">
                <a:latin typeface="Times New Roman" pitchFamily="18" charset="0"/>
              </a:rPr>
              <a:t>дробилице</a:t>
            </a:r>
            <a:r>
              <a:rPr lang="it-IT" sz="2000" b="1">
                <a:latin typeface="Times New Roman" pitchFamily="18" charset="0"/>
              </a:rPr>
              <a:t>, </a:t>
            </a:r>
            <a:r>
              <a:rPr lang="sr-Cyrl-CS" sz="2000" b="1">
                <a:latin typeface="Times New Roman" pitchFamily="18" charset="0"/>
              </a:rPr>
              <a:t>таложнице</a:t>
            </a:r>
            <a:r>
              <a:rPr lang="it-IT" sz="2000" b="1">
                <a:latin typeface="Times New Roman" pitchFamily="18" charset="0"/>
              </a:rPr>
              <a:t>, </a:t>
            </a:r>
            <a:r>
              <a:rPr lang="sr-Cyrl-CS" sz="2000" b="1">
                <a:latin typeface="Times New Roman" pitchFamily="18" charset="0"/>
              </a:rPr>
              <a:t>базени</a:t>
            </a:r>
            <a:r>
              <a:rPr lang="it-IT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за</a:t>
            </a:r>
            <a:r>
              <a:rPr lang="it-IT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претходну</a:t>
            </a:r>
            <a:r>
              <a:rPr lang="it-IT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аерацију</a:t>
            </a:r>
            <a:r>
              <a:rPr lang="it-IT" sz="2000" b="1">
                <a:latin typeface="Times New Roman" pitchFamily="18" charset="0"/>
              </a:rPr>
              <a:t>, </a:t>
            </a:r>
            <a:r>
              <a:rPr lang="sr-Cyrl-CS" sz="2000" b="1">
                <a:latin typeface="Times New Roman" pitchFamily="18" charset="0"/>
              </a:rPr>
              <a:t>сепаратори</a:t>
            </a:r>
            <a:r>
              <a:rPr lang="it-IT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масти</a:t>
            </a:r>
            <a:r>
              <a:rPr lang="it-IT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и</a:t>
            </a:r>
            <a:r>
              <a:rPr lang="it-IT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уља</a:t>
            </a:r>
            <a:endParaRPr lang="it-IT" sz="2000" b="1">
              <a:latin typeface="Times New Roman" pitchFamily="18" charset="0"/>
            </a:endParaRPr>
          </a:p>
          <a:p>
            <a:pPr algn="just"/>
            <a:r>
              <a:rPr lang="ru-RU" sz="2000" b="1">
                <a:solidFill>
                  <a:schemeClr val="hlink"/>
                </a:solidFill>
                <a:latin typeface="Times New Roman" pitchFamily="18" charset="0"/>
              </a:rPr>
              <a:t>Б) Примарно пречишћавање</a:t>
            </a:r>
          </a:p>
          <a:p>
            <a:pPr algn="just">
              <a:buFontTx/>
              <a:buChar char="•"/>
            </a:pPr>
            <a:r>
              <a:rPr lang="ru-RU" sz="2000" b="1">
                <a:latin typeface="Times New Roman" pitchFamily="18" charset="0"/>
              </a:rPr>
              <a:t>уклањају се </a:t>
            </a:r>
            <a:r>
              <a:rPr lang="ru-RU" sz="2000" b="1" u="sng">
                <a:latin typeface="Times New Roman" pitchFamily="18" charset="0"/>
              </a:rPr>
              <a:t>суспендоване чврсте таложне и колоидне материје</a:t>
            </a:r>
          </a:p>
          <a:p>
            <a:pPr algn="just">
              <a:buFontTx/>
              <a:buChar char="•"/>
            </a:pPr>
            <a:r>
              <a:rPr lang="ru-RU" sz="2000" b="1">
                <a:latin typeface="Times New Roman" pitchFamily="18" charset="0"/>
              </a:rPr>
              <a:t>користе се: септичке јаме, двоспратни танкови, хоризонталне таложнице, вертикалне таложнице, флокулатори, процедне јаме, подземни дренови</a:t>
            </a:r>
            <a:r>
              <a:rPr lang="sr-Latn-CS" sz="2000" b="1">
                <a:latin typeface="Times New Roman" pitchFamily="18" charset="0"/>
              </a:rPr>
              <a:t>.</a:t>
            </a:r>
          </a:p>
          <a:p>
            <a:pPr algn="just"/>
            <a:r>
              <a:rPr lang="sr-Latn-CS" sz="2000" b="1">
                <a:solidFill>
                  <a:schemeClr val="hlink"/>
                </a:solidFill>
                <a:latin typeface="Times New Roman" pitchFamily="18" charset="0"/>
              </a:rPr>
              <a:t>В) </a:t>
            </a:r>
            <a:r>
              <a:rPr lang="ru-RU" sz="2000" b="1">
                <a:solidFill>
                  <a:schemeClr val="hlink"/>
                </a:solidFill>
                <a:latin typeface="Times New Roman" pitchFamily="18" charset="0"/>
              </a:rPr>
              <a:t>Секундарно пречишћавање</a:t>
            </a:r>
          </a:p>
          <a:p>
            <a:pPr algn="just">
              <a:buFontTx/>
              <a:buChar char="•"/>
            </a:pPr>
            <a:r>
              <a:rPr lang="ru-RU" sz="2000" b="1">
                <a:latin typeface="Times New Roman" pitchFamily="18" charset="0"/>
              </a:rPr>
              <a:t>уклањају се </a:t>
            </a:r>
            <a:r>
              <a:rPr lang="ru-RU" sz="2000" b="1" u="sng">
                <a:latin typeface="Times New Roman" pitchFamily="18" charset="0"/>
              </a:rPr>
              <a:t>колоидне суспендоване</a:t>
            </a:r>
            <a:r>
              <a:rPr lang="ru-RU" sz="2000" b="1">
                <a:latin typeface="Times New Roman" pitchFamily="18" charset="0"/>
              </a:rPr>
              <a:t> чврсте материје</a:t>
            </a:r>
          </a:p>
          <a:p>
            <a:pPr algn="just">
              <a:buFontTx/>
              <a:buChar char="•"/>
            </a:pPr>
            <a:r>
              <a:rPr lang="ru-RU" sz="2000" b="1">
                <a:latin typeface="Times New Roman" pitchFamily="18" charset="0"/>
              </a:rPr>
              <a:t>користе се филтери прокапници</a:t>
            </a:r>
          </a:p>
          <a:p>
            <a:pPr algn="just"/>
            <a:r>
              <a:rPr lang="sr-Latn-CS" sz="2000" b="1">
                <a:solidFill>
                  <a:schemeClr val="hlink"/>
                </a:solidFill>
                <a:latin typeface="Times New Roman" pitchFamily="18" charset="0"/>
              </a:rPr>
              <a:t>Г) </a:t>
            </a:r>
            <a:r>
              <a:rPr lang="ru-RU" sz="2000" b="1">
                <a:solidFill>
                  <a:schemeClr val="hlink"/>
                </a:solidFill>
                <a:latin typeface="Times New Roman" pitchFamily="18" charset="0"/>
              </a:rPr>
              <a:t>Хлорисање</a:t>
            </a:r>
          </a:p>
          <a:p>
            <a:pPr algn="just"/>
            <a:r>
              <a:rPr lang="ru-RU" sz="2000" b="1">
                <a:latin typeface="Times New Roman" pitchFamily="18" charset="0"/>
              </a:rPr>
              <a:t>ова фаза данас се све чешће изоставља (при хлорисању фекалних отпадних вода стварају се полихлоровани бифенили који су изразито токсични и канцерогени)</a:t>
            </a:r>
          </a:p>
          <a:p>
            <a:pPr algn="just"/>
            <a:r>
              <a:rPr lang="sr-Latn-CS" sz="2000" b="1">
                <a:solidFill>
                  <a:schemeClr val="hlink"/>
                </a:solidFill>
                <a:latin typeface="Times New Roman" pitchFamily="18" charset="0"/>
              </a:rPr>
              <a:t>Д) </a:t>
            </a:r>
            <a:r>
              <a:rPr lang="ru-RU" sz="2000" b="1">
                <a:solidFill>
                  <a:schemeClr val="hlink"/>
                </a:solidFill>
                <a:latin typeface="Times New Roman" pitchFamily="18" charset="0"/>
              </a:rPr>
              <a:t>Прикупљање, обрада и уклањање отпадног муља</a:t>
            </a:r>
          </a:p>
          <a:p>
            <a:pPr algn="just"/>
            <a:endParaRPr lang="it-IT" sz="2000" b="1">
              <a:solidFill>
                <a:schemeClr val="hlink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advTm="18235"/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Text Box 2"/>
          <p:cNvSpPr txBox="1">
            <a:spLocks noChangeArrowheads="1"/>
          </p:cNvSpPr>
          <p:nvPr/>
        </p:nvSpPr>
        <p:spPr bwMode="auto">
          <a:xfrm>
            <a:off x="762000" y="381000"/>
            <a:ext cx="8001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sr-Cyrl-CS" sz="3200" b="1" dirty="0">
                <a:latin typeface="Times New Roman" pitchFamily="18" charset="0"/>
              </a:rPr>
              <a:t>ТЕЧНЕ</a:t>
            </a:r>
            <a:r>
              <a:rPr lang="da-DK" sz="3200" b="1" dirty="0">
                <a:latin typeface="Times New Roman" pitchFamily="18" charset="0"/>
              </a:rPr>
              <a:t> </a:t>
            </a:r>
            <a:r>
              <a:rPr lang="sr-Cyrl-CS" sz="3200" b="1" dirty="0">
                <a:latin typeface="Times New Roman" pitchFamily="18" charset="0"/>
              </a:rPr>
              <a:t>ОТПАДНЕ</a:t>
            </a:r>
            <a:r>
              <a:rPr lang="da-DK" sz="3200" b="1" dirty="0">
                <a:latin typeface="Times New Roman" pitchFamily="18" charset="0"/>
              </a:rPr>
              <a:t> </a:t>
            </a:r>
            <a:r>
              <a:rPr lang="sr-Cyrl-CS" sz="3200" b="1" dirty="0">
                <a:latin typeface="Times New Roman" pitchFamily="18" charset="0"/>
              </a:rPr>
              <a:t>МАТЕРИЈЕ</a:t>
            </a:r>
            <a:r>
              <a:rPr lang="da-DK" sz="3200" b="1" dirty="0">
                <a:latin typeface="Times New Roman" pitchFamily="18" charset="0"/>
              </a:rPr>
              <a:t> </a:t>
            </a:r>
            <a:r>
              <a:rPr lang="sl-SI" sz="3200" b="1" dirty="0">
                <a:latin typeface="Times New Roman" pitchFamily="18" charset="0"/>
              </a:rPr>
              <a:t>-</a:t>
            </a:r>
            <a:r>
              <a:rPr lang="en-US" sz="3200" b="1" dirty="0">
                <a:latin typeface="Times New Roman" pitchFamily="18" charset="0"/>
              </a:rPr>
              <a:t> </a:t>
            </a:r>
          </a:p>
          <a:p>
            <a:pPr algn="just"/>
            <a:r>
              <a:rPr lang="sr-Cyrl-CS" sz="2800" b="1" dirty="0">
                <a:latin typeface="Times New Roman" pitchFamily="18" charset="0"/>
              </a:rPr>
              <a:t>МЕТОДЕ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sr-Cyrl-CS" sz="2800" b="1" dirty="0">
                <a:latin typeface="Times New Roman" pitchFamily="18" charset="0"/>
              </a:rPr>
              <a:t>ПРЕЧИШЋАВАЊА</a:t>
            </a:r>
            <a:r>
              <a:rPr lang="en-US" sz="2400" b="1" dirty="0">
                <a:latin typeface="HelveticaPlain" pitchFamily="2" charset="0"/>
              </a:rPr>
              <a:t> </a:t>
            </a:r>
            <a:r>
              <a:rPr lang="nl-NL" sz="2800" b="1" dirty="0">
                <a:latin typeface="HelveticaPlain" pitchFamily="2" charset="0"/>
              </a:rPr>
              <a:t> </a:t>
            </a:r>
            <a:endParaRPr lang="it-IT" sz="2800" b="1" dirty="0">
              <a:latin typeface="HelveticaPlain" pitchFamily="2" charset="0"/>
            </a:endParaRPr>
          </a:p>
        </p:txBody>
      </p:sp>
      <p:sp>
        <p:nvSpPr>
          <p:cNvPr id="240643" name="Text Box 4"/>
          <p:cNvSpPr txBox="1">
            <a:spLocks noChangeArrowheads="1"/>
          </p:cNvSpPr>
          <p:nvPr/>
        </p:nvSpPr>
        <p:spPr bwMode="auto">
          <a:xfrm>
            <a:off x="762000" y="2609850"/>
            <a:ext cx="78486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I.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МЕХАНИЧКЕ</a:t>
            </a:r>
            <a:endParaRPr lang="en-US" sz="2400" b="1">
              <a:solidFill>
                <a:srgbClr val="CC0000"/>
              </a:solidFill>
              <a:latin typeface="Times New Roman" pitchFamily="18" charset="0"/>
            </a:endParaRPr>
          </a:p>
          <a:p>
            <a:pPr lvl="2" algn="just"/>
            <a:endParaRPr lang="en-US" sz="2400" b="1">
              <a:solidFill>
                <a:srgbClr val="CC0000"/>
              </a:solidFill>
              <a:latin typeface="Times New Roman" pitchFamily="18" charset="0"/>
            </a:endParaRPr>
          </a:p>
          <a:p>
            <a:pPr algn="just"/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II.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ФИЗИЧКЕ</a:t>
            </a:r>
            <a:endParaRPr lang="en-US" sz="2400" b="1">
              <a:solidFill>
                <a:srgbClr val="CC0000"/>
              </a:solidFill>
              <a:latin typeface="Times New Roman" pitchFamily="18" charset="0"/>
            </a:endParaRPr>
          </a:p>
          <a:p>
            <a:pPr lvl="2" algn="just"/>
            <a:endParaRPr lang="en-US" sz="2400" b="1">
              <a:solidFill>
                <a:srgbClr val="CC0000"/>
              </a:solidFill>
              <a:latin typeface="Times New Roman" pitchFamily="18" charset="0"/>
            </a:endParaRPr>
          </a:p>
          <a:p>
            <a:pPr algn="just"/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III.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ХЕМИЈСКЕ</a:t>
            </a:r>
            <a:endParaRPr lang="en-US" sz="2400" b="1">
              <a:solidFill>
                <a:srgbClr val="CC0000"/>
              </a:solidFill>
              <a:latin typeface="Times New Roman" pitchFamily="18" charset="0"/>
            </a:endParaRPr>
          </a:p>
          <a:p>
            <a:pPr lvl="2" algn="just"/>
            <a:endParaRPr lang="en-US" sz="2400" b="1">
              <a:solidFill>
                <a:srgbClr val="CC0000"/>
              </a:solidFill>
              <a:latin typeface="Times New Roman" pitchFamily="18" charset="0"/>
            </a:endParaRPr>
          </a:p>
          <a:p>
            <a:pPr algn="just"/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IV.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БИОЛОШКЕ</a:t>
            </a:r>
            <a:endParaRPr lang="en-US" sz="2400">
              <a:solidFill>
                <a:srgbClr val="CC0000"/>
              </a:solidFill>
              <a:latin typeface="Times New Roman" pitchFamily="18" charset="0"/>
            </a:endParaRPr>
          </a:p>
        </p:txBody>
      </p:sp>
      <p:pic>
        <p:nvPicPr>
          <p:cNvPr id="24064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08400" y="2781300"/>
            <a:ext cx="4829175" cy="2476500"/>
          </a:xfrm>
          <a:prstGeom prst="rect">
            <a:avLst/>
          </a:prstGeom>
          <a:noFill/>
        </p:spPr>
      </p:pic>
    </p:spTree>
  </p:cSld>
  <p:clrMapOvr>
    <a:masterClrMapping/>
  </p:clrMapOvr>
  <p:transition advTm="9123"/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Text Box 2"/>
          <p:cNvSpPr txBox="1">
            <a:spLocks noChangeArrowheads="1"/>
          </p:cNvSpPr>
          <p:nvPr/>
        </p:nvSpPr>
        <p:spPr bwMode="auto">
          <a:xfrm>
            <a:off x="762000" y="381000"/>
            <a:ext cx="8001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sr-Cyrl-CS" sz="3200" b="1">
                <a:latin typeface="Times New Roman" pitchFamily="18" charset="0"/>
              </a:rPr>
              <a:t>ТЕЧНЕ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r-Cyrl-CS" sz="3200" b="1">
                <a:latin typeface="Times New Roman" pitchFamily="18" charset="0"/>
              </a:rPr>
              <a:t>ОТПАДНЕ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r-Cyrl-CS" sz="3200" b="1">
                <a:latin typeface="Times New Roman" pitchFamily="18" charset="0"/>
              </a:rPr>
              <a:t>МАТЕРИЈЕ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l-SI" sz="3200" b="1">
                <a:latin typeface="Times New Roman" pitchFamily="18" charset="0"/>
              </a:rPr>
              <a:t>-</a:t>
            </a:r>
            <a:r>
              <a:rPr lang="en-US" sz="3200" b="1">
                <a:latin typeface="Times New Roman" pitchFamily="18" charset="0"/>
              </a:rPr>
              <a:t> </a:t>
            </a:r>
          </a:p>
          <a:p>
            <a:pPr algn="just"/>
            <a:r>
              <a:rPr lang="sr-Cyrl-CS" sz="2800" b="1">
                <a:latin typeface="Times New Roman" pitchFamily="18" charset="0"/>
              </a:rPr>
              <a:t>МЕТОДЕ</a:t>
            </a:r>
            <a:r>
              <a:rPr lang="en-US" sz="2800" b="1">
                <a:latin typeface="Times New Roman" pitchFamily="18" charset="0"/>
              </a:rPr>
              <a:t> </a:t>
            </a:r>
            <a:r>
              <a:rPr lang="sr-Cyrl-CS" sz="2800" b="1">
                <a:latin typeface="Times New Roman" pitchFamily="18" charset="0"/>
              </a:rPr>
              <a:t>ПРЕЧИШЋАВАЊА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nl-NL" sz="2800" b="1">
                <a:latin typeface="HelveticaPlain" pitchFamily="2" charset="0"/>
              </a:rPr>
              <a:t> </a:t>
            </a:r>
            <a:endParaRPr lang="it-IT" sz="2800" b="1">
              <a:latin typeface="HelveticaPlain" pitchFamily="2" charset="0"/>
            </a:endParaRPr>
          </a:p>
        </p:txBody>
      </p:sp>
      <p:sp>
        <p:nvSpPr>
          <p:cNvPr id="241667" name="Text Box 3"/>
          <p:cNvSpPr txBox="1">
            <a:spLocks noChangeArrowheads="1"/>
          </p:cNvSpPr>
          <p:nvPr/>
        </p:nvSpPr>
        <p:spPr bwMode="auto">
          <a:xfrm>
            <a:off x="762000" y="1752600"/>
            <a:ext cx="7848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I.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МЕХАНИЧКЕ</a:t>
            </a:r>
            <a:endParaRPr lang="en-US" sz="2400" b="1">
              <a:solidFill>
                <a:srgbClr val="CC0000"/>
              </a:solidFill>
              <a:latin typeface="Times New Roman" pitchFamily="18" charset="0"/>
            </a:endParaRPr>
          </a:p>
        </p:txBody>
      </p:sp>
      <p:sp>
        <p:nvSpPr>
          <p:cNvPr id="241668" name="Text Box 4"/>
          <p:cNvSpPr txBox="1">
            <a:spLocks noChangeArrowheads="1"/>
          </p:cNvSpPr>
          <p:nvPr/>
        </p:nvSpPr>
        <p:spPr bwMode="auto">
          <a:xfrm>
            <a:off x="4191000" y="1981200"/>
            <a:ext cx="4572000" cy="386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1400" b="1">
              <a:latin typeface="HelveticaPlain" pitchFamily="2" charset="0"/>
            </a:endParaRPr>
          </a:p>
          <a:p>
            <a:pPr>
              <a:buFont typeface="Wingdings" pitchFamily="2" charset="2"/>
              <a:buChar char="Ø"/>
            </a:pPr>
            <a:r>
              <a:rPr lang="sr-Cyrl-CS" sz="2400" b="1">
                <a:latin typeface="Times New Roman" pitchFamily="18" charset="0"/>
              </a:rPr>
              <a:t>Користе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се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за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отклањање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пливајућих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и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крупних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суспендованих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чврстих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материја</a:t>
            </a:r>
            <a:endParaRPr lang="en-US" sz="2400" b="1">
              <a:latin typeface="Times New Roman" pitchFamily="18" charset="0"/>
            </a:endParaRPr>
          </a:p>
          <a:p>
            <a:pPr algn="just"/>
            <a:endParaRPr lang="en-US" sz="1400" b="1">
              <a:latin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sr-Cyrl-CS" sz="2400" b="1">
                <a:latin typeface="Times New Roman" pitchFamily="18" charset="0"/>
              </a:rPr>
              <a:t>Уређаји</a:t>
            </a:r>
            <a:r>
              <a:rPr lang="en-US" sz="2400" b="1">
                <a:latin typeface="Times New Roman" pitchFamily="18" charset="0"/>
              </a:rPr>
              <a:t> (</a:t>
            </a:r>
            <a:r>
              <a:rPr lang="sr-Cyrl-CS" sz="2400" b="1" i="1">
                <a:latin typeface="Times New Roman" pitchFamily="18" charset="0"/>
              </a:rPr>
              <a:t>уклањају</a:t>
            </a:r>
            <a:r>
              <a:rPr lang="en-US" sz="2400" b="1" i="1">
                <a:latin typeface="Times New Roman" pitchFamily="18" charset="0"/>
              </a:rPr>
              <a:t> 10% </a:t>
            </a:r>
            <a:r>
              <a:rPr lang="sr-Cyrl-CS" sz="2400" b="1" i="1">
                <a:latin typeface="Times New Roman" pitchFamily="18" charset="0"/>
              </a:rPr>
              <a:t>суспендованог</a:t>
            </a:r>
            <a:r>
              <a:rPr lang="en-US" sz="2400" b="1" i="1">
                <a:latin typeface="Times New Roman" pitchFamily="18" charset="0"/>
              </a:rPr>
              <a:t> </a:t>
            </a:r>
            <a:r>
              <a:rPr lang="sr-Cyrl-CS" sz="2400" b="1" i="1">
                <a:latin typeface="Times New Roman" pitchFamily="18" charset="0"/>
              </a:rPr>
              <a:t>материјала</a:t>
            </a:r>
            <a:r>
              <a:rPr lang="en-US" sz="2400" b="1">
                <a:latin typeface="Times New Roman" pitchFamily="18" charset="0"/>
              </a:rPr>
              <a:t>):</a:t>
            </a:r>
          </a:p>
          <a:p>
            <a:pPr lvl="2">
              <a:buFont typeface="Wingdings" pitchFamily="2" charset="2"/>
              <a:buNone/>
            </a:pPr>
            <a:endParaRPr lang="en-US" sz="1400" b="1">
              <a:latin typeface="Times New Roman" pitchFamily="18" charset="0"/>
            </a:endParaRPr>
          </a:p>
          <a:p>
            <a:pPr lvl="2">
              <a:buFont typeface="Wingdings" pitchFamily="2" charset="2"/>
              <a:buChar char="v"/>
            </a:pPr>
            <a:r>
              <a:rPr lang="sr-Cyrl-CS" sz="2400" b="1">
                <a:latin typeface="Times New Roman" pitchFamily="18" charset="0"/>
              </a:rPr>
              <a:t>решетке</a:t>
            </a:r>
            <a:r>
              <a:rPr lang="en-US" sz="2400" b="1">
                <a:latin typeface="Times New Roman" pitchFamily="18" charset="0"/>
              </a:rPr>
              <a:t> </a:t>
            </a:r>
          </a:p>
          <a:p>
            <a:pPr lvl="2">
              <a:buFont typeface="Wingdings" pitchFamily="2" charset="2"/>
              <a:buNone/>
            </a:pPr>
            <a:endParaRPr lang="en-US" sz="1400" b="1">
              <a:latin typeface="Times New Roman" pitchFamily="18" charset="0"/>
            </a:endParaRPr>
          </a:p>
          <a:p>
            <a:pPr lvl="2">
              <a:buFont typeface="Wingdings" pitchFamily="2" charset="2"/>
              <a:buChar char="v"/>
            </a:pPr>
            <a:r>
              <a:rPr lang="sr-Cyrl-CS" sz="2400" b="1">
                <a:latin typeface="Times New Roman" pitchFamily="18" charset="0"/>
              </a:rPr>
              <a:t>сита</a:t>
            </a:r>
            <a:endParaRPr lang="en-US" sz="2400">
              <a:latin typeface="Times New Roman" pitchFamily="18" charset="0"/>
            </a:endParaRPr>
          </a:p>
        </p:txBody>
      </p:sp>
      <p:graphicFrame>
        <p:nvGraphicFramePr>
          <p:cNvPr id="241669" name="Object 2"/>
          <p:cNvGraphicFramePr>
            <a:graphicFrameLocks noChangeAspect="1"/>
          </p:cNvGraphicFramePr>
          <p:nvPr/>
        </p:nvGraphicFramePr>
        <p:xfrm>
          <a:off x="762000" y="2819400"/>
          <a:ext cx="3276600" cy="2819400"/>
        </p:xfrm>
        <a:graphic>
          <a:graphicData uri="http://schemas.openxmlformats.org/presentationml/2006/ole">
            <p:oleObj spid="_x0000_s241669" name="Document" r:id="rId3" imgW="2314575" imgH="2000250" progId="Word.Document.8">
              <p:embed/>
            </p:oleObj>
          </a:graphicData>
        </a:graphic>
      </p:graphicFrame>
    </p:spTree>
  </p:cSld>
  <p:clrMapOvr>
    <a:masterClrMapping/>
  </p:clrMapOvr>
  <p:transition advTm="4470"/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Text Box 2"/>
          <p:cNvSpPr txBox="1">
            <a:spLocks noChangeArrowheads="1"/>
          </p:cNvSpPr>
          <p:nvPr/>
        </p:nvSpPr>
        <p:spPr bwMode="auto">
          <a:xfrm>
            <a:off x="762000" y="381000"/>
            <a:ext cx="8001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sr-Cyrl-CS" sz="3200" b="1">
                <a:latin typeface="Times New Roman" pitchFamily="18" charset="0"/>
              </a:rPr>
              <a:t>ТЕЧНЕ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r-Cyrl-CS" sz="3200" b="1">
                <a:latin typeface="Times New Roman" pitchFamily="18" charset="0"/>
              </a:rPr>
              <a:t>ОТПАДНЕ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r-Cyrl-CS" sz="3200" b="1">
                <a:latin typeface="Times New Roman" pitchFamily="18" charset="0"/>
              </a:rPr>
              <a:t>МАТЕРИЈЕ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l-SI" sz="3200" b="1">
                <a:latin typeface="Times New Roman" pitchFamily="18" charset="0"/>
              </a:rPr>
              <a:t>-</a:t>
            </a:r>
            <a:r>
              <a:rPr lang="en-US" sz="3200" b="1">
                <a:latin typeface="Times New Roman" pitchFamily="18" charset="0"/>
              </a:rPr>
              <a:t> </a:t>
            </a:r>
          </a:p>
          <a:p>
            <a:pPr algn="just"/>
            <a:r>
              <a:rPr lang="sr-Cyrl-CS" sz="2800" b="1">
                <a:latin typeface="Times New Roman" pitchFamily="18" charset="0"/>
              </a:rPr>
              <a:t>МЕТОДЕ</a:t>
            </a:r>
            <a:r>
              <a:rPr lang="en-US" sz="2800" b="1">
                <a:latin typeface="Times New Roman" pitchFamily="18" charset="0"/>
              </a:rPr>
              <a:t> </a:t>
            </a:r>
            <a:r>
              <a:rPr lang="sr-Cyrl-CS" sz="2800" b="1">
                <a:latin typeface="Times New Roman" pitchFamily="18" charset="0"/>
              </a:rPr>
              <a:t>ПРЕЧИШЋАВАЊА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nl-NL" sz="2800" b="1">
                <a:latin typeface="HelveticaPlain" pitchFamily="2" charset="0"/>
              </a:rPr>
              <a:t> </a:t>
            </a:r>
            <a:endParaRPr lang="it-IT" sz="2800" b="1">
              <a:latin typeface="HelveticaPlain" pitchFamily="2" charset="0"/>
            </a:endParaRPr>
          </a:p>
        </p:txBody>
      </p:sp>
      <p:sp>
        <p:nvSpPr>
          <p:cNvPr id="242691" name="Text Box 3"/>
          <p:cNvSpPr txBox="1">
            <a:spLocks noChangeArrowheads="1"/>
          </p:cNvSpPr>
          <p:nvPr/>
        </p:nvSpPr>
        <p:spPr bwMode="auto">
          <a:xfrm>
            <a:off x="762000" y="17526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II.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ФИЗИЧКЕ</a:t>
            </a:r>
            <a:endParaRPr lang="en-US" sz="2400">
              <a:solidFill>
                <a:srgbClr val="CC0000"/>
              </a:solidFill>
              <a:latin typeface="Times New Roman" pitchFamily="18" charset="0"/>
            </a:endParaRPr>
          </a:p>
        </p:txBody>
      </p:sp>
      <p:sp>
        <p:nvSpPr>
          <p:cNvPr id="242692" name="Text Box 4"/>
          <p:cNvSpPr txBox="1">
            <a:spLocks noChangeArrowheads="1"/>
          </p:cNvSpPr>
          <p:nvPr/>
        </p:nvSpPr>
        <p:spPr bwMode="auto">
          <a:xfrm>
            <a:off x="3810000" y="1447800"/>
            <a:ext cx="4876800" cy="530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n-US" sz="2400" b="1">
              <a:latin typeface="HelveticaPlain" pitchFamily="2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CS" sz="2400" b="1">
                <a:latin typeface="Times New Roman" pitchFamily="18" charset="0"/>
              </a:rPr>
              <a:t>Користе</a:t>
            </a:r>
            <a:r>
              <a:rPr lang="it-IT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се</a:t>
            </a:r>
            <a:r>
              <a:rPr lang="it-IT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за</a:t>
            </a:r>
            <a:r>
              <a:rPr lang="it-IT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уклањање</a:t>
            </a:r>
            <a:r>
              <a:rPr lang="it-IT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материја</a:t>
            </a:r>
            <a:r>
              <a:rPr lang="it-IT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које</a:t>
            </a:r>
            <a:r>
              <a:rPr lang="it-IT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се</a:t>
            </a:r>
            <a:r>
              <a:rPr lang="it-IT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спонтано</a:t>
            </a:r>
            <a:r>
              <a:rPr lang="it-IT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таложе</a:t>
            </a:r>
            <a:r>
              <a:rPr lang="it-IT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под</a:t>
            </a:r>
            <a:r>
              <a:rPr lang="it-IT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утицајем</a:t>
            </a:r>
            <a:r>
              <a:rPr lang="it-IT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Земљине</a:t>
            </a:r>
            <a:r>
              <a:rPr lang="it-IT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теже</a:t>
            </a:r>
            <a:r>
              <a:rPr lang="it-IT" sz="2400" b="1">
                <a:latin typeface="Times New Roman" pitchFamily="18" charset="0"/>
              </a:rPr>
              <a:t>.</a:t>
            </a:r>
          </a:p>
          <a:p>
            <a:pPr algn="just"/>
            <a:endParaRPr lang="it-IT" sz="2400" b="1">
              <a:latin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CS" sz="2400" b="1">
                <a:latin typeface="Times New Roman" pitchFamily="18" charset="0"/>
              </a:rPr>
              <a:t>Уређаји</a:t>
            </a:r>
            <a:r>
              <a:rPr lang="en-US" sz="2400" b="1">
                <a:latin typeface="Times New Roman" pitchFamily="18" charset="0"/>
              </a:rPr>
              <a:t> :</a:t>
            </a:r>
          </a:p>
          <a:p>
            <a:pPr lvl="2" algn="just">
              <a:buFont typeface="Wingdings" pitchFamily="2" charset="2"/>
              <a:buChar char="v"/>
            </a:pPr>
            <a:r>
              <a:rPr lang="sr-Cyrl-CS" sz="2000" b="1">
                <a:latin typeface="Times New Roman" pitchFamily="18" charset="0"/>
              </a:rPr>
              <a:t>таложнице</a:t>
            </a:r>
            <a:r>
              <a:rPr lang="it-IT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са</a:t>
            </a:r>
            <a:r>
              <a:rPr lang="it-IT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песком</a:t>
            </a:r>
            <a:r>
              <a:rPr lang="it-IT" sz="2000" b="1">
                <a:latin typeface="Times New Roman" pitchFamily="18" charset="0"/>
              </a:rPr>
              <a:t> (</a:t>
            </a:r>
            <a:r>
              <a:rPr lang="sr-Cyrl-CS" sz="2000" b="1" i="1">
                <a:latin typeface="Times New Roman" pitchFamily="18" charset="0"/>
              </a:rPr>
              <a:t>пескалови</a:t>
            </a:r>
            <a:r>
              <a:rPr lang="it-IT" sz="2000" b="1">
                <a:latin typeface="Times New Roman" pitchFamily="18" charset="0"/>
              </a:rPr>
              <a:t>)</a:t>
            </a:r>
          </a:p>
          <a:p>
            <a:pPr lvl="2" algn="just">
              <a:buFont typeface="Wingdings" pitchFamily="2" charset="2"/>
              <a:buChar char="v"/>
            </a:pPr>
            <a:r>
              <a:rPr lang="sr-Cyrl-CS" sz="2000" b="1">
                <a:latin typeface="Times New Roman" pitchFamily="18" charset="0"/>
              </a:rPr>
              <a:t>двоспратне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таложнице</a:t>
            </a:r>
            <a:r>
              <a:rPr lang="en-US" sz="2000" b="1">
                <a:latin typeface="Times New Roman" pitchFamily="18" charset="0"/>
              </a:rPr>
              <a:t> (</a:t>
            </a:r>
            <a:r>
              <a:rPr lang="sr-Cyrl-CS" sz="2000" b="1" i="1">
                <a:latin typeface="Times New Roman" pitchFamily="18" charset="0"/>
              </a:rPr>
              <a:t>Имхофов</a:t>
            </a:r>
            <a:r>
              <a:rPr lang="en-US" sz="2000" b="1" i="1">
                <a:latin typeface="Times New Roman" pitchFamily="18" charset="0"/>
              </a:rPr>
              <a:t> </a:t>
            </a:r>
            <a:r>
              <a:rPr lang="sr-Cyrl-CS" sz="2000" b="1" i="1">
                <a:latin typeface="Times New Roman" pitchFamily="18" charset="0"/>
              </a:rPr>
              <a:t>танк</a:t>
            </a:r>
            <a:r>
              <a:rPr lang="en-US" sz="2000" b="1">
                <a:latin typeface="Times New Roman" pitchFamily="18" charset="0"/>
              </a:rPr>
              <a:t>)</a:t>
            </a:r>
          </a:p>
          <a:p>
            <a:pPr lvl="2" algn="just">
              <a:buFont typeface="Wingdings" pitchFamily="2" charset="2"/>
              <a:buChar char="v"/>
            </a:pPr>
            <a:r>
              <a:rPr lang="sr-Cyrl-CS" sz="2000" b="1">
                <a:latin typeface="Times New Roman" pitchFamily="18" charset="0"/>
              </a:rPr>
              <a:t>пешчани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филтри</a:t>
            </a:r>
            <a:endParaRPr lang="en-US" sz="2000" b="1">
              <a:latin typeface="Times New Roman" pitchFamily="18" charset="0"/>
            </a:endParaRPr>
          </a:p>
          <a:p>
            <a:pPr lvl="2" algn="just">
              <a:buFont typeface="Wingdings" pitchFamily="2" charset="2"/>
              <a:buChar char="v"/>
            </a:pPr>
            <a:r>
              <a:rPr lang="sr-Cyrl-CS" sz="2000" b="1">
                <a:latin typeface="Times New Roman" pitchFamily="18" charset="0"/>
              </a:rPr>
              <a:t>сепаратор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масти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и</a:t>
            </a:r>
            <a:r>
              <a:rPr lang="en-US" sz="2000" b="1">
                <a:latin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</a:rPr>
              <a:t>уља</a:t>
            </a:r>
            <a:endParaRPr lang="en-US" sz="2400">
              <a:latin typeface="Times New Roman" pitchFamily="18" charset="0"/>
            </a:endParaRPr>
          </a:p>
          <a:p>
            <a:pPr algn="just"/>
            <a:endParaRPr lang="en-US" b="1">
              <a:latin typeface="Times New Roman" pitchFamily="18" charset="0"/>
            </a:endParaRPr>
          </a:p>
          <a:p>
            <a:pPr algn="just"/>
            <a:r>
              <a:rPr lang="sr-Cyrl-CS" b="1">
                <a:latin typeface="Times New Roman" pitchFamily="18" charset="0"/>
              </a:rPr>
              <a:t>Уклањање</a:t>
            </a:r>
            <a:r>
              <a:rPr lang="en-US" b="1">
                <a:latin typeface="Times New Roman" pitchFamily="18" charset="0"/>
              </a:rPr>
              <a:t> </a:t>
            </a:r>
            <a:r>
              <a:rPr lang="sr-Cyrl-CS" b="1">
                <a:latin typeface="Times New Roman" pitchFamily="18" charset="0"/>
              </a:rPr>
              <a:t>задржаног</a:t>
            </a:r>
            <a:r>
              <a:rPr lang="en-US" b="1">
                <a:latin typeface="Times New Roman" pitchFamily="18" charset="0"/>
              </a:rPr>
              <a:t> </a:t>
            </a:r>
            <a:r>
              <a:rPr lang="sr-Cyrl-CS" b="1">
                <a:latin typeface="Times New Roman" pitchFamily="18" charset="0"/>
              </a:rPr>
              <a:t>материјала</a:t>
            </a:r>
            <a:r>
              <a:rPr lang="en-US" b="1">
                <a:latin typeface="Times New Roman" pitchFamily="18" charset="0"/>
              </a:rPr>
              <a:t> </a:t>
            </a:r>
            <a:r>
              <a:rPr lang="sr-Cyrl-CS" b="1">
                <a:latin typeface="Times New Roman" pitchFamily="18" charset="0"/>
              </a:rPr>
              <a:t>је</a:t>
            </a:r>
            <a:r>
              <a:rPr lang="en-US" b="1">
                <a:latin typeface="Times New Roman" pitchFamily="18" charset="0"/>
              </a:rPr>
              <a:t> </a:t>
            </a:r>
            <a:r>
              <a:rPr lang="sr-Cyrl-CS" b="1">
                <a:latin typeface="Times New Roman" pitchFamily="18" charset="0"/>
              </a:rPr>
              <a:t>механичко</a:t>
            </a:r>
            <a:r>
              <a:rPr lang="en-US" b="1">
                <a:latin typeface="Times New Roman" pitchFamily="18" charset="0"/>
              </a:rPr>
              <a:t> </a:t>
            </a:r>
            <a:r>
              <a:rPr lang="sr-Cyrl-CS" b="1">
                <a:latin typeface="Times New Roman" pitchFamily="18" charset="0"/>
              </a:rPr>
              <a:t>или</a:t>
            </a:r>
            <a:r>
              <a:rPr lang="en-US" b="1">
                <a:latin typeface="Times New Roman" pitchFamily="18" charset="0"/>
              </a:rPr>
              <a:t> </a:t>
            </a:r>
            <a:r>
              <a:rPr lang="sr-Cyrl-CS" b="1">
                <a:latin typeface="Times New Roman" pitchFamily="18" charset="0"/>
              </a:rPr>
              <a:t>променом</a:t>
            </a:r>
            <a:r>
              <a:rPr lang="en-US" b="1">
                <a:latin typeface="Times New Roman" pitchFamily="18" charset="0"/>
              </a:rPr>
              <a:t> </a:t>
            </a:r>
            <a:r>
              <a:rPr lang="sr-Cyrl-CS" b="1">
                <a:latin typeface="Times New Roman" pitchFamily="18" charset="0"/>
              </a:rPr>
              <a:t>правца</a:t>
            </a:r>
            <a:r>
              <a:rPr lang="en-US" b="1">
                <a:latin typeface="Times New Roman" pitchFamily="18" charset="0"/>
              </a:rPr>
              <a:t> </a:t>
            </a:r>
            <a:r>
              <a:rPr lang="sr-Cyrl-CS" b="1">
                <a:latin typeface="Times New Roman" pitchFamily="18" charset="0"/>
              </a:rPr>
              <a:t>кретања</a:t>
            </a:r>
            <a:r>
              <a:rPr lang="en-US" b="1">
                <a:latin typeface="Times New Roman" pitchFamily="18" charset="0"/>
              </a:rPr>
              <a:t> </a:t>
            </a:r>
            <a:r>
              <a:rPr lang="sr-Cyrl-CS" b="1">
                <a:latin typeface="Times New Roman" pitchFamily="18" charset="0"/>
              </a:rPr>
              <a:t>отпадних</a:t>
            </a:r>
            <a:r>
              <a:rPr lang="en-US" b="1">
                <a:latin typeface="Times New Roman" pitchFamily="18" charset="0"/>
              </a:rPr>
              <a:t> </a:t>
            </a:r>
            <a:r>
              <a:rPr lang="sr-Cyrl-CS" b="1">
                <a:latin typeface="Times New Roman" pitchFamily="18" charset="0"/>
              </a:rPr>
              <a:t>вода</a:t>
            </a:r>
            <a:r>
              <a:rPr lang="en-US" b="1">
                <a:latin typeface="Times New Roman" pitchFamily="18" charset="0"/>
              </a:rPr>
              <a:t>.</a:t>
            </a:r>
            <a:r>
              <a:rPr lang="en-US" sz="2400" b="1">
                <a:latin typeface="Times New Roman" pitchFamily="18" charset="0"/>
              </a:rPr>
              <a:t> </a:t>
            </a:r>
          </a:p>
        </p:txBody>
      </p:sp>
      <p:graphicFrame>
        <p:nvGraphicFramePr>
          <p:cNvPr id="242693" name="Object 2"/>
          <p:cNvGraphicFramePr>
            <a:graphicFrameLocks noChangeAspect="1"/>
          </p:cNvGraphicFramePr>
          <p:nvPr/>
        </p:nvGraphicFramePr>
        <p:xfrm>
          <a:off x="762000" y="2281238"/>
          <a:ext cx="2619375" cy="2214562"/>
        </p:xfrm>
        <a:graphic>
          <a:graphicData uri="http://schemas.openxmlformats.org/presentationml/2006/ole">
            <p:oleObj spid="_x0000_s242693" name="Document" r:id="rId3" imgW="2619375" imgH="2590800" progId="Word.Document.8">
              <p:embed/>
            </p:oleObj>
          </a:graphicData>
        </a:graphic>
      </p:graphicFrame>
      <p:graphicFrame>
        <p:nvGraphicFramePr>
          <p:cNvPr id="242694" name="Object 3"/>
          <p:cNvGraphicFramePr>
            <a:graphicFrameLocks noChangeAspect="1"/>
          </p:cNvGraphicFramePr>
          <p:nvPr/>
        </p:nvGraphicFramePr>
        <p:xfrm>
          <a:off x="762000" y="4114800"/>
          <a:ext cx="2590800" cy="2057400"/>
        </p:xfrm>
        <a:graphic>
          <a:graphicData uri="http://schemas.openxmlformats.org/presentationml/2006/ole">
            <p:oleObj spid="_x0000_s242694" name="Document" r:id="rId4" imgW="2686050" imgH="2514600" progId="Word.Document.8">
              <p:embed/>
            </p:oleObj>
          </a:graphicData>
        </a:graphic>
      </p:graphicFrame>
    </p:spTree>
  </p:cSld>
  <p:clrMapOvr>
    <a:masterClrMapping/>
  </p:clrMapOvr>
  <p:transition advTm="17250"/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Text Box 2"/>
          <p:cNvSpPr txBox="1">
            <a:spLocks noChangeArrowheads="1"/>
          </p:cNvSpPr>
          <p:nvPr/>
        </p:nvSpPr>
        <p:spPr bwMode="auto">
          <a:xfrm>
            <a:off x="762000" y="381000"/>
            <a:ext cx="8001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sr-Cyrl-CS" sz="3200" b="1">
                <a:latin typeface="Times New Roman" pitchFamily="18" charset="0"/>
              </a:rPr>
              <a:t>ТЕЧНЕ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r-Cyrl-CS" sz="3200" b="1">
                <a:latin typeface="Times New Roman" pitchFamily="18" charset="0"/>
              </a:rPr>
              <a:t>ОТПАДНЕ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r-Cyrl-CS" sz="3200" b="1">
                <a:latin typeface="Times New Roman" pitchFamily="18" charset="0"/>
              </a:rPr>
              <a:t>МАТЕРИЈЕ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l-SI" sz="3200" b="1">
                <a:latin typeface="Times New Roman" pitchFamily="18" charset="0"/>
              </a:rPr>
              <a:t>-</a:t>
            </a:r>
            <a:r>
              <a:rPr lang="en-US" sz="3200" b="1">
                <a:latin typeface="Times New Roman" pitchFamily="18" charset="0"/>
              </a:rPr>
              <a:t> </a:t>
            </a:r>
          </a:p>
          <a:p>
            <a:pPr algn="just"/>
            <a:r>
              <a:rPr lang="sr-Cyrl-CS" sz="2800" b="1">
                <a:latin typeface="Times New Roman" pitchFamily="18" charset="0"/>
              </a:rPr>
              <a:t>МЕТОДЕ</a:t>
            </a:r>
            <a:r>
              <a:rPr lang="en-US" sz="2800" b="1">
                <a:latin typeface="Times New Roman" pitchFamily="18" charset="0"/>
              </a:rPr>
              <a:t> </a:t>
            </a:r>
            <a:r>
              <a:rPr lang="sr-Cyrl-CS" sz="2800" b="1">
                <a:latin typeface="Times New Roman" pitchFamily="18" charset="0"/>
              </a:rPr>
              <a:t>ПРЕЧИШЋАВАЊА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nl-NL" sz="2800" b="1">
                <a:latin typeface="HelveticaPlain" pitchFamily="2" charset="0"/>
              </a:rPr>
              <a:t> </a:t>
            </a:r>
            <a:endParaRPr lang="it-IT" sz="2800" b="1">
              <a:latin typeface="HelveticaPlain" pitchFamily="2" charset="0"/>
            </a:endParaRPr>
          </a:p>
        </p:txBody>
      </p:sp>
      <p:sp>
        <p:nvSpPr>
          <p:cNvPr id="243715" name="Text Box 3"/>
          <p:cNvSpPr txBox="1">
            <a:spLocks noChangeArrowheads="1"/>
          </p:cNvSpPr>
          <p:nvPr/>
        </p:nvSpPr>
        <p:spPr bwMode="auto">
          <a:xfrm>
            <a:off x="762000" y="1524000"/>
            <a:ext cx="8001000" cy="389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III.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ХЕМИЈСКЕ</a:t>
            </a:r>
            <a:endParaRPr lang="en-US" sz="2400" b="1">
              <a:solidFill>
                <a:srgbClr val="CC0000"/>
              </a:solidFill>
              <a:latin typeface="Times New Roman" pitchFamily="18" charset="0"/>
            </a:endParaRPr>
          </a:p>
          <a:p>
            <a:pPr algn="just"/>
            <a:endParaRPr lang="en-US" sz="1400" b="1">
              <a:latin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CS" sz="2400" b="1">
                <a:latin typeface="Times New Roman" pitchFamily="18" charset="0"/>
              </a:rPr>
              <a:t>Користе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се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за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пречишћавање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вода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које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садрже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материје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које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реагују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са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супстанцијама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из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отпадних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вода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en-US" sz="2000" b="1">
                <a:latin typeface="Times New Roman" pitchFamily="18" charset="0"/>
              </a:rPr>
              <a:t>(</a:t>
            </a:r>
            <a:r>
              <a:rPr lang="sr-Cyrl-CS" sz="2000" b="1" i="1">
                <a:latin typeface="Times New Roman" pitchFamily="18" charset="0"/>
              </a:rPr>
              <a:t>најчешће</a:t>
            </a:r>
            <a:r>
              <a:rPr lang="en-US" sz="2000" b="1" i="1">
                <a:latin typeface="Times New Roman" pitchFamily="18" charset="0"/>
              </a:rPr>
              <a:t> </a:t>
            </a:r>
            <a:r>
              <a:rPr lang="sr-Cyrl-CS" sz="2000" b="1" i="1">
                <a:latin typeface="Times New Roman" pitchFamily="18" charset="0"/>
              </a:rPr>
              <a:t>индустријских</a:t>
            </a:r>
            <a:r>
              <a:rPr lang="en-US" sz="2000" b="1">
                <a:latin typeface="Times New Roman" pitchFamily="18" charset="0"/>
              </a:rPr>
              <a:t>)</a:t>
            </a:r>
          </a:p>
          <a:p>
            <a:pPr algn="just">
              <a:buFont typeface="Wingdings" pitchFamily="2" charset="2"/>
              <a:buNone/>
            </a:pPr>
            <a:endParaRPr lang="en-US" sz="1400" b="1">
              <a:latin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CS" sz="2400" b="1">
                <a:latin typeface="Times New Roman" pitchFamily="18" charset="0"/>
              </a:rPr>
              <a:t>Најчешће</a:t>
            </a:r>
            <a:r>
              <a:rPr lang="it-IT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примењиване</a:t>
            </a:r>
            <a:r>
              <a:rPr lang="it-IT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методе</a:t>
            </a:r>
            <a:r>
              <a:rPr lang="it-IT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су</a:t>
            </a:r>
            <a:r>
              <a:rPr lang="it-IT" sz="2400" b="1">
                <a:latin typeface="Times New Roman" pitchFamily="18" charset="0"/>
              </a:rPr>
              <a:t> :</a:t>
            </a:r>
          </a:p>
          <a:p>
            <a:pPr algn="just"/>
            <a:endParaRPr lang="it-IT" sz="1400" b="1">
              <a:latin typeface="Times New Roman" pitchFamily="18" charset="0"/>
            </a:endParaRPr>
          </a:p>
          <a:p>
            <a:pPr lvl="2" algn="just">
              <a:buFont typeface="Wingdings" pitchFamily="2" charset="2"/>
              <a:buChar char="v"/>
            </a:pPr>
            <a:r>
              <a:rPr lang="sr-Cyrl-CS" sz="2400" b="1" i="1">
                <a:solidFill>
                  <a:srgbClr val="CC0000"/>
                </a:solidFill>
                <a:latin typeface="Times New Roman" pitchFamily="18" charset="0"/>
              </a:rPr>
              <a:t>коагулација</a:t>
            </a:r>
            <a:r>
              <a:rPr lang="it-IT" sz="2400" b="1">
                <a:latin typeface="Times New Roman" pitchFamily="18" charset="0"/>
              </a:rPr>
              <a:t> </a:t>
            </a:r>
          </a:p>
          <a:p>
            <a:pPr lvl="2" algn="just">
              <a:buFont typeface="Wingdings" pitchFamily="2" charset="2"/>
              <a:buChar char="v"/>
            </a:pPr>
            <a:r>
              <a:rPr lang="sr-Cyrl-CS" sz="2400" b="1" i="1">
                <a:solidFill>
                  <a:srgbClr val="CC0000"/>
                </a:solidFill>
                <a:latin typeface="Times New Roman" pitchFamily="18" charset="0"/>
              </a:rPr>
              <a:t>дезинфекција</a:t>
            </a:r>
            <a:r>
              <a:rPr lang="it-IT" sz="2400" b="1">
                <a:latin typeface="Times New Roman" pitchFamily="18" charset="0"/>
              </a:rPr>
              <a:t> </a:t>
            </a:r>
            <a:r>
              <a:rPr lang="it-IT" sz="2000" b="1">
                <a:latin typeface="Times New Roman" pitchFamily="18" charset="0"/>
              </a:rPr>
              <a:t>(</a:t>
            </a:r>
            <a:r>
              <a:rPr lang="sr-Cyrl-CS" sz="2000" b="1" i="1">
                <a:latin typeface="Times New Roman" pitchFamily="18" charset="0"/>
              </a:rPr>
              <a:t>метода</a:t>
            </a:r>
            <a:r>
              <a:rPr lang="it-IT" sz="2000" b="1" i="1">
                <a:latin typeface="Times New Roman" pitchFamily="18" charset="0"/>
              </a:rPr>
              <a:t> </a:t>
            </a:r>
            <a:r>
              <a:rPr lang="sr-Cyrl-CS" sz="2000" b="1" i="1">
                <a:latin typeface="Times New Roman" pitchFamily="18" charset="0"/>
              </a:rPr>
              <a:t>која</a:t>
            </a:r>
            <a:r>
              <a:rPr lang="it-IT" sz="2000" b="1" i="1">
                <a:latin typeface="Times New Roman" pitchFamily="18" charset="0"/>
              </a:rPr>
              <a:t> </a:t>
            </a:r>
            <a:r>
              <a:rPr lang="sr-Cyrl-CS" sz="2000" b="1" i="1">
                <a:latin typeface="Times New Roman" pitchFamily="18" charset="0"/>
              </a:rPr>
              <a:t>се</a:t>
            </a:r>
            <a:r>
              <a:rPr lang="it-IT" sz="2000" b="1" i="1">
                <a:latin typeface="Times New Roman" pitchFamily="18" charset="0"/>
              </a:rPr>
              <a:t> </a:t>
            </a:r>
            <a:r>
              <a:rPr lang="sr-Cyrl-CS" sz="2000" b="1" i="1">
                <a:latin typeface="Times New Roman" pitchFamily="18" charset="0"/>
              </a:rPr>
              <a:t>користи</a:t>
            </a:r>
            <a:r>
              <a:rPr lang="it-IT" sz="2000" b="1" i="1">
                <a:latin typeface="Times New Roman" pitchFamily="18" charset="0"/>
              </a:rPr>
              <a:t> </a:t>
            </a:r>
            <a:r>
              <a:rPr lang="sr-Cyrl-CS" sz="2000" b="1" i="1">
                <a:latin typeface="Times New Roman" pitchFamily="18" charset="0"/>
              </a:rPr>
              <a:t>за</a:t>
            </a:r>
            <a:r>
              <a:rPr lang="it-IT" sz="2000" b="1" i="1">
                <a:latin typeface="Times New Roman" pitchFamily="18" charset="0"/>
              </a:rPr>
              <a:t> </a:t>
            </a:r>
            <a:r>
              <a:rPr lang="sr-Cyrl-CS" sz="2000" b="1" i="1">
                <a:latin typeface="Times New Roman" pitchFamily="18" charset="0"/>
              </a:rPr>
              <a:t>пречишћавање</a:t>
            </a:r>
            <a:r>
              <a:rPr lang="it-IT" sz="2000" b="1" i="1">
                <a:latin typeface="Times New Roman" pitchFamily="18" charset="0"/>
              </a:rPr>
              <a:t> </a:t>
            </a:r>
            <a:r>
              <a:rPr lang="sr-Cyrl-CS" sz="2000" b="1" i="1">
                <a:latin typeface="Times New Roman" pitchFamily="18" charset="0"/>
              </a:rPr>
              <a:t>болничних</a:t>
            </a:r>
            <a:r>
              <a:rPr lang="it-IT" sz="2000" b="1" i="1">
                <a:latin typeface="Times New Roman" pitchFamily="18" charset="0"/>
              </a:rPr>
              <a:t> </a:t>
            </a:r>
            <a:r>
              <a:rPr lang="sr-Cyrl-CS" sz="2000" b="1" i="1">
                <a:latin typeface="Times New Roman" pitchFamily="18" charset="0"/>
              </a:rPr>
              <a:t>отпадних</a:t>
            </a:r>
            <a:r>
              <a:rPr lang="it-IT" sz="2000" b="1" i="1">
                <a:latin typeface="Times New Roman" pitchFamily="18" charset="0"/>
              </a:rPr>
              <a:t> </a:t>
            </a:r>
            <a:r>
              <a:rPr lang="sr-Cyrl-CS" sz="2000" b="1" i="1">
                <a:latin typeface="Times New Roman" pitchFamily="18" charset="0"/>
              </a:rPr>
              <a:t>вода</a:t>
            </a:r>
            <a:r>
              <a:rPr lang="it-IT" sz="2000" b="1" i="1">
                <a:latin typeface="Times New Roman" pitchFamily="18" charset="0"/>
              </a:rPr>
              <a:t>; </a:t>
            </a:r>
            <a:r>
              <a:rPr lang="sr-Cyrl-CS" sz="2000" b="1" i="1">
                <a:latin typeface="Times New Roman" pitchFamily="18" charset="0"/>
              </a:rPr>
              <a:t>резидуални</a:t>
            </a:r>
            <a:r>
              <a:rPr lang="it-IT" sz="2000" b="1" i="1">
                <a:latin typeface="Times New Roman" pitchFamily="18" charset="0"/>
              </a:rPr>
              <a:t> </a:t>
            </a:r>
            <a:r>
              <a:rPr lang="sr-Cyrl-CS" sz="2000" b="1" i="1">
                <a:latin typeface="Times New Roman" pitchFamily="18" charset="0"/>
              </a:rPr>
              <a:t>хлор</a:t>
            </a:r>
            <a:r>
              <a:rPr lang="it-IT" sz="2000" b="1" i="1">
                <a:latin typeface="Times New Roman" pitchFamily="18" charset="0"/>
              </a:rPr>
              <a:t> 0,5 </a:t>
            </a:r>
            <a:r>
              <a:rPr lang="en-US" sz="2000" b="1" i="1">
                <a:latin typeface="Times New Roman" pitchFamily="18" charset="0"/>
              </a:rPr>
              <a:t>mg</a:t>
            </a:r>
            <a:r>
              <a:rPr lang="it-IT" sz="2000" b="1" i="1">
                <a:latin typeface="Times New Roman" pitchFamily="18" charset="0"/>
              </a:rPr>
              <a:t>/</a:t>
            </a:r>
            <a:r>
              <a:rPr lang="en-US" sz="2000" b="1" i="1">
                <a:latin typeface="Times New Roman" pitchFamily="18" charset="0"/>
              </a:rPr>
              <a:t>l</a:t>
            </a:r>
            <a:r>
              <a:rPr lang="it-IT" sz="2000" b="1">
                <a:latin typeface="Times New Roman" pitchFamily="18" charset="0"/>
              </a:rPr>
              <a:t>).</a:t>
            </a:r>
          </a:p>
        </p:txBody>
      </p:sp>
    </p:spTree>
  </p:cSld>
  <p:clrMapOvr>
    <a:masterClrMapping/>
  </p:clrMapOvr>
  <p:transition advTm="16041"/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Text Box 2"/>
          <p:cNvSpPr txBox="1">
            <a:spLocks noChangeArrowheads="1"/>
          </p:cNvSpPr>
          <p:nvPr/>
        </p:nvSpPr>
        <p:spPr bwMode="auto">
          <a:xfrm>
            <a:off x="762000" y="381000"/>
            <a:ext cx="8001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sr-Cyrl-CS" sz="3200" b="1">
                <a:latin typeface="Times New Roman" pitchFamily="18" charset="0"/>
              </a:rPr>
              <a:t>ТЕЧНЕ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r-Cyrl-CS" sz="3200" b="1">
                <a:latin typeface="Times New Roman" pitchFamily="18" charset="0"/>
              </a:rPr>
              <a:t>ОТПАДНЕ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r-Cyrl-CS" sz="3200" b="1">
                <a:latin typeface="Times New Roman" pitchFamily="18" charset="0"/>
              </a:rPr>
              <a:t>МАТЕРИЈЕ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l-SI" sz="3200" b="1">
                <a:latin typeface="Times New Roman" pitchFamily="18" charset="0"/>
              </a:rPr>
              <a:t>-</a:t>
            </a:r>
            <a:r>
              <a:rPr lang="en-US" sz="3200" b="1">
                <a:latin typeface="Times New Roman" pitchFamily="18" charset="0"/>
              </a:rPr>
              <a:t> </a:t>
            </a:r>
          </a:p>
          <a:p>
            <a:pPr algn="just"/>
            <a:r>
              <a:rPr lang="sr-Cyrl-CS" sz="2800" b="1">
                <a:latin typeface="Times New Roman" pitchFamily="18" charset="0"/>
              </a:rPr>
              <a:t>МЕТОДЕ</a:t>
            </a:r>
            <a:r>
              <a:rPr lang="en-US" sz="2800" b="1">
                <a:latin typeface="Times New Roman" pitchFamily="18" charset="0"/>
              </a:rPr>
              <a:t> </a:t>
            </a:r>
            <a:r>
              <a:rPr lang="sr-Cyrl-CS" sz="2800" b="1">
                <a:latin typeface="Times New Roman" pitchFamily="18" charset="0"/>
              </a:rPr>
              <a:t>ПРЕЧИШЋАВАЊА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nl-NL" sz="2800" b="1">
                <a:latin typeface="HelveticaPlain" pitchFamily="2" charset="0"/>
              </a:rPr>
              <a:t> </a:t>
            </a:r>
            <a:endParaRPr lang="it-IT" sz="2800" b="1">
              <a:latin typeface="HelveticaPlain" pitchFamily="2" charset="0"/>
            </a:endParaRPr>
          </a:p>
        </p:txBody>
      </p:sp>
      <p:sp>
        <p:nvSpPr>
          <p:cNvPr id="245763" name="Text Box 3"/>
          <p:cNvSpPr txBox="1">
            <a:spLocks noChangeArrowheads="1"/>
          </p:cNvSpPr>
          <p:nvPr/>
        </p:nvSpPr>
        <p:spPr bwMode="auto">
          <a:xfrm>
            <a:off x="762000" y="1752600"/>
            <a:ext cx="7848600" cy="477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IV.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БИОЛОШКЕ</a:t>
            </a:r>
            <a:endParaRPr lang="en-US" sz="2400" b="1">
              <a:solidFill>
                <a:srgbClr val="CC0000"/>
              </a:solidFill>
              <a:latin typeface="Times New Roman" pitchFamily="18" charset="0"/>
            </a:endParaRPr>
          </a:p>
          <a:p>
            <a:pPr algn="just"/>
            <a:endParaRPr lang="en-US" sz="2400" b="1">
              <a:solidFill>
                <a:srgbClr val="CC0000"/>
              </a:solidFill>
              <a:latin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CS" sz="2400" b="1">
                <a:latin typeface="Times New Roman" pitchFamily="18" charset="0"/>
              </a:rPr>
              <a:t>Користе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за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уклањаје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органских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колоидних</a:t>
            </a:r>
            <a:r>
              <a:rPr lang="en-US" sz="2400" b="1">
                <a:latin typeface="Times New Roman" pitchFamily="18" charset="0"/>
              </a:rPr>
              <a:t>  </a:t>
            </a:r>
            <a:r>
              <a:rPr lang="sr-Cyrl-CS" sz="2400" b="1">
                <a:latin typeface="Times New Roman" pitchFamily="18" charset="0"/>
              </a:rPr>
              <a:t>чврстих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материја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у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отпадним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водама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употребом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микроорганизама</a:t>
            </a:r>
            <a:endParaRPr lang="en-US" sz="2400" b="1">
              <a:latin typeface="Times New Roman" pitchFamily="18" charset="0"/>
            </a:endParaRPr>
          </a:p>
          <a:p>
            <a:pPr lvl="2" algn="just"/>
            <a:endParaRPr lang="en-US" sz="2400" b="1">
              <a:latin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CS" sz="2400" b="1">
                <a:latin typeface="Times New Roman" pitchFamily="18" charset="0"/>
              </a:rPr>
              <a:t>Врсте</a:t>
            </a:r>
            <a:r>
              <a:rPr lang="en-US" sz="2400" b="1">
                <a:latin typeface="Times New Roman" pitchFamily="18" charset="0"/>
              </a:rPr>
              <a:t>:</a:t>
            </a:r>
          </a:p>
          <a:p>
            <a:pPr lvl="2" algn="just">
              <a:buFont typeface="Wingdings" pitchFamily="2" charset="2"/>
              <a:buNone/>
            </a:pPr>
            <a:endParaRPr lang="en-US" sz="2400" b="1">
              <a:latin typeface="Times New Roman" pitchFamily="18" charset="0"/>
            </a:endParaRPr>
          </a:p>
          <a:p>
            <a:pPr lvl="1" algn="just">
              <a:buFont typeface="Wingdings" pitchFamily="2" charset="2"/>
              <a:buChar char="v"/>
            </a:pPr>
            <a:r>
              <a:rPr lang="sr-Cyrl-CS" sz="2400" b="1" i="1">
                <a:solidFill>
                  <a:srgbClr val="CC0000"/>
                </a:solidFill>
                <a:latin typeface="Times New Roman" pitchFamily="18" charset="0"/>
              </a:rPr>
              <a:t>природно</a:t>
            </a:r>
            <a:r>
              <a:rPr lang="en-US" sz="2400" b="1" i="1">
                <a:latin typeface="Times New Roman" pitchFamily="18" charset="0"/>
              </a:rPr>
              <a:t> </a:t>
            </a:r>
            <a:r>
              <a:rPr lang="en-US" sz="2000" b="1" i="1">
                <a:latin typeface="Times New Roman" pitchFamily="18" charset="0"/>
              </a:rPr>
              <a:t>(</a:t>
            </a:r>
            <a:r>
              <a:rPr lang="sr-Cyrl-CS" sz="2000" b="1" i="1">
                <a:latin typeface="Times New Roman" pitchFamily="18" charset="0"/>
              </a:rPr>
              <a:t>одвија</a:t>
            </a:r>
            <a:r>
              <a:rPr lang="en-US" sz="2000" b="1" i="1">
                <a:latin typeface="Times New Roman" pitchFamily="18" charset="0"/>
              </a:rPr>
              <a:t> </a:t>
            </a:r>
            <a:r>
              <a:rPr lang="sr-Cyrl-CS" sz="2000" b="1" i="1">
                <a:latin typeface="Times New Roman" pitchFamily="18" charset="0"/>
              </a:rPr>
              <a:t>у</a:t>
            </a:r>
            <a:r>
              <a:rPr lang="en-US" sz="2000" b="1" i="1">
                <a:latin typeface="Times New Roman" pitchFamily="18" charset="0"/>
              </a:rPr>
              <a:t> </a:t>
            </a:r>
            <a:r>
              <a:rPr lang="sr-Cyrl-CS" sz="2000" b="1" i="1">
                <a:latin typeface="Times New Roman" pitchFamily="18" charset="0"/>
              </a:rPr>
              <a:t>пријемнику</a:t>
            </a:r>
            <a:r>
              <a:rPr lang="en-US" sz="2000" b="1" i="1">
                <a:latin typeface="Times New Roman" pitchFamily="18" charset="0"/>
              </a:rPr>
              <a:t>-</a:t>
            </a:r>
            <a:r>
              <a:rPr lang="sr-Cyrl-CS" sz="2000" b="1" i="1">
                <a:latin typeface="Times New Roman" pitchFamily="18" charset="0"/>
              </a:rPr>
              <a:t>земљишту</a:t>
            </a:r>
            <a:r>
              <a:rPr lang="en-US" sz="2000" b="1" i="1">
                <a:latin typeface="Times New Roman" pitchFamily="18" charset="0"/>
              </a:rPr>
              <a:t>, </a:t>
            </a:r>
            <a:r>
              <a:rPr lang="sr-Cyrl-CS" sz="2000" b="1" i="1">
                <a:latin typeface="Times New Roman" pitchFamily="18" charset="0"/>
              </a:rPr>
              <a:t>води</a:t>
            </a:r>
            <a:r>
              <a:rPr lang="en-US" sz="2000" b="1" i="1">
                <a:latin typeface="Times New Roman" pitchFamily="18" charset="0"/>
              </a:rPr>
              <a:t>; </a:t>
            </a:r>
            <a:r>
              <a:rPr lang="sr-Cyrl-CS" sz="2000" b="1" i="1">
                <a:latin typeface="Times New Roman" pitchFamily="18" charset="0"/>
              </a:rPr>
              <a:t>пешчани</a:t>
            </a:r>
            <a:r>
              <a:rPr lang="en-US" sz="2000" b="1" i="1">
                <a:latin typeface="Times New Roman" pitchFamily="18" charset="0"/>
              </a:rPr>
              <a:t> </a:t>
            </a:r>
            <a:r>
              <a:rPr lang="sr-Cyrl-CS" sz="2000" b="1" i="1">
                <a:latin typeface="Times New Roman" pitchFamily="18" charset="0"/>
              </a:rPr>
              <a:t>филтри</a:t>
            </a:r>
            <a:r>
              <a:rPr lang="en-US" sz="2000" b="1" i="1">
                <a:latin typeface="Times New Roman" pitchFamily="18" charset="0"/>
              </a:rPr>
              <a:t>, </a:t>
            </a:r>
            <a:r>
              <a:rPr lang="sr-Cyrl-CS" sz="2000" b="1" i="1">
                <a:latin typeface="Times New Roman" pitchFamily="18" charset="0"/>
              </a:rPr>
              <a:t>природна</a:t>
            </a:r>
            <a:r>
              <a:rPr lang="en-US" sz="2000" b="1" i="1">
                <a:latin typeface="Times New Roman" pitchFamily="18" charset="0"/>
              </a:rPr>
              <a:t> </a:t>
            </a:r>
            <a:r>
              <a:rPr lang="sr-Cyrl-CS" sz="2000" b="1" i="1">
                <a:latin typeface="Times New Roman" pitchFamily="18" charset="0"/>
              </a:rPr>
              <a:t>поља</a:t>
            </a:r>
            <a:r>
              <a:rPr lang="en-US" sz="2000" b="1" i="1">
                <a:latin typeface="Times New Roman" pitchFamily="18" charset="0"/>
              </a:rPr>
              <a:t>, </a:t>
            </a:r>
            <a:r>
              <a:rPr lang="sr-Cyrl-CS" sz="2000" b="1" i="1">
                <a:latin typeface="Times New Roman" pitchFamily="18" charset="0"/>
              </a:rPr>
              <a:t>лагуне</a:t>
            </a:r>
            <a:r>
              <a:rPr lang="en-US" sz="2000" b="1">
                <a:latin typeface="Times New Roman" pitchFamily="18" charset="0"/>
              </a:rPr>
              <a:t>)</a:t>
            </a:r>
            <a:endParaRPr lang="en-US" sz="2400" b="1">
              <a:latin typeface="Times New Roman" pitchFamily="18" charset="0"/>
            </a:endParaRPr>
          </a:p>
          <a:p>
            <a:pPr lvl="2" algn="just">
              <a:buFont typeface="Wingdings" pitchFamily="2" charset="2"/>
              <a:buNone/>
            </a:pPr>
            <a:endParaRPr lang="en-US" sz="2400" b="1">
              <a:latin typeface="Times New Roman" pitchFamily="18" charset="0"/>
            </a:endParaRPr>
          </a:p>
          <a:p>
            <a:pPr lvl="1" algn="just">
              <a:buFont typeface="Wingdings" pitchFamily="2" charset="2"/>
              <a:buChar char="v"/>
            </a:pPr>
            <a:r>
              <a:rPr lang="sr-Cyrl-CS" sz="2400" b="1" i="1">
                <a:solidFill>
                  <a:srgbClr val="CC0000"/>
                </a:solidFill>
                <a:latin typeface="Times New Roman" pitchFamily="18" charset="0"/>
              </a:rPr>
              <a:t>вештачко</a:t>
            </a:r>
            <a:r>
              <a:rPr lang="en-US" sz="2400" b="1">
                <a:latin typeface="Times New Roman" pitchFamily="18" charset="0"/>
              </a:rPr>
              <a:t> (</a:t>
            </a:r>
            <a:r>
              <a:rPr lang="sr-Cyrl-CS" sz="2000" b="1" i="1">
                <a:latin typeface="Times New Roman" pitchFamily="18" charset="0"/>
              </a:rPr>
              <a:t>одвија</a:t>
            </a:r>
            <a:r>
              <a:rPr lang="en-US" sz="2000" b="1" i="1">
                <a:latin typeface="Times New Roman" pitchFamily="18" charset="0"/>
              </a:rPr>
              <a:t> </a:t>
            </a:r>
            <a:r>
              <a:rPr lang="sr-Cyrl-CS" sz="2000" b="1" i="1">
                <a:latin typeface="Times New Roman" pitchFamily="18" charset="0"/>
              </a:rPr>
              <a:t>у</a:t>
            </a:r>
            <a:r>
              <a:rPr lang="en-US" sz="2000" b="1" i="1">
                <a:latin typeface="Times New Roman" pitchFamily="18" charset="0"/>
              </a:rPr>
              <a:t> </a:t>
            </a:r>
            <a:r>
              <a:rPr lang="sr-Cyrl-CS" sz="2000" b="1" i="1">
                <a:latin typeface="Times New Roman" pitchFamily="18" charset="0"/>
              </a:rPr>
              <a:t>уређајима</a:t>
            </a:r>
            <a:r>
              <a:rPr lang="en-US" sz="2000" b="1" i="1">
                <a:latin typeface="Times New Roman" pitchFamily="18" charset="0"/>
              </a:rPr>
              <a:t>: </a:t>
            </a:r>
            <a:r>
              <a:rPr lang="sr-Cyrl-CS" sz="2000" b="1" i="1">
                <a:latin typeface="Times New Roman" pitchFamily="18" charset="0"/>
              </a:rPr>
              <a:t>биофилтер</a:t>
            </a:r>
            <a:r>
              <a:rPr lang="en-US" sz="2000" b="1" i="1">
                <a:latin typeface="Times New Roman" pitchFamily="18" charset="0"/>
              </a:rPr>
              <a:t>, </a:t>
            </a:r>
            <a:r>
              <a:rPr lang="sr-Cyrl-CS" sz="2000" b="1" i="1">
                <a:latin typeface="Times New Roman" pitchFamily="18" charset="0"/>
              </a:rPr>
              <a:t>аеротанк</a:t>
            </a:r>
            <a:r>
              <a:rPr lang="en-US" sz="2000" b="1" i="1">
                <a:latin typeface="Times New Roman" pitchFamily="18" charset="0"/>
              </a:rPr>
              <a:t>, </a:t>
            </a:r>
            <a:r>
              <a:rPr lang="sr-Cyrl-CS" sz="2000" b="1" i="1">
                <a:latin typeface="Times New Roman" pitchFamily="18" charset="0"/>
              </a:rPr>
              <a:t>биодиск</a:t>
            </a:r>
            <a:r>
              <a:rPr lang="en-US" sz="2400" b="1">
                <a:latin typeface="Times New Roman" pitchFamily="18" charset="0"/>
              </a:rPr>
              <a:t>) </a:t>
            </a:r>
          </a:p>
        </p:txBody>
      </p:sp>
    </p:spTree>
  </p:cSld>
  <p:clrMapOvr>
    <a:masterClrMapping/>
  </p:clrMapOvr>
  <p:transition advTm="14192"/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sr-Cyrl-CS" b="1" u="sng" smtClean="0"/>
              <a:t>КАТЕГОРИЗАЦИЈА ОТПАДА</a:t>
            </a:r>
            <a:endParaRPr lang="en-US" b="1" u="sng" smtClean="0"/>
          </a:p>
        </p:txBody>
      </p:sp>
      <p:sp>
        <p:nvSpPr>
          <p:cNvPr id="248835" name="Rectangle 3"/>
          <p:cNvSpPr>
            <a:spLocks noGrp="1" noChangeArrowheads="1"/>
          </p:cNvSpPr>
          <p:nvPr>
            <p:ph idx="4294967295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Char char="•"/>
            </a:pPr>
            <a:r>
              <a:rPr lang="ru-RU" sz="2400" b="1" u="sng" smtClean="0"/>
              <a:t>ОТПАД је супстанца или предмет који власник одлаже, намерава да одложи или се захтева да одложи у складу са законом.</a:t>
            </a:r>
          </a:p>
          <a:p>
            <a:pPr>
              <a:lnSpc>
                <a:spcPct val="80000"/>
              </a:lnSpc>
              <a:buFontTx/>
              <a:buChar char="•"/>
            </a:pPr>
            <a:r>
              <a:rPr lang="ru-RU" sz="2400" b="1" u="sng" smtClean="0"/>
              <a:t>Није сав отпад смеће, већ само онај који се не</a:t>
            </a:r>
            <a:r>
              <a:rPr lang="sr-Latn-CS" sz="2400" b="1" u="sng" smtClean="0"/>
              <a:t> </a:t>
            </a:r>
            <a:r>
              <a:rPr lang="ru-RU" sz="2400" b="1" u="sng" smtClean="0"/>
              <a:t>може поново употребити.</a:t>
            </a:r>
          </a:p>
          <a:p>
            <a:pPr>
              <a:lnSpc>
                <a:spcPct val="80000"/>
              </a:lnSpc>
              <a:buFontTx/>
              <a:buChar char="•"/>
            </a:pPr>
            <a:r>
              <a:rPr lang="sr-Latn-CS" sz="2400" b="1" u="sng" smtClean="0"/>
              <a:t>Врсте отпада:</a:t>
            </a:r>
            <a:endParaRPr lang="sr-Cyrl-CS" sz="2400" b="1" smtClean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sr-Latn-CS" sz="2400" b="1" smtClean="0"/>
              <a:t>    -</a:t>
            </a:r>
            <a:r>
              <a:rPr lang="sr-Cyrl-CS" sz="2400" b="1" smtClean="0"/>
              <a:t>КОМУНАЛНИ ОТПАД (настаје у домаћинствима, уредима и др. местима)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sr-Latn-CS" sz="2400" b="1" smtClean="0"/>
              <a:t>   -</a:t>
            </a:r>
            <a:r>
              <a:rPr lang="sr-Cyrl-CS" sz="2400" b="1" smtClean="0"/>
              <a:t>ТЕХНОЛОШКИ ОТПАД (настаје у индустријским и разним услужним делатностима)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sr-Latn-CS" sz="2400" b="1" smtClean="0"/>
              <a:t>   </a:t>
            </a:r>
            <a:r>
              <a:rPr lang="sr-Cyrl-CS" sz="2400" b="1" smtClean="0"/>
              <a:t>- </a:t>
            </a:r>
            <a:r>
              <a:rPr lang="sr-Latn-CS" sz="2400" b="1" smtClean="0"/>
              <a:t>ОПАСАН ОТПАД</a:t>
            </a:r>
            <a:r>
              <a:rPr lang="sr-Cyrl-CS" sz="2400" b="1" smtClean="0"/>
              <a:t> настаје у индустрији и услужним делатностима а малим делом и у домаћинствима</a:t>
            </a:r>
            <a:endParaRPr lang="en-US" sz="2400" b="1" smtClean="0"/>
          </a:p>
        </p:txBody>
      </p:sp>
    </p:spTree>
  </p:cSld>
  <p:clrMapOvr>
    <a:masterClrMapping/>
  </p:clrMapOvr>
  <p:transition advTm="24737"/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sr-Cyrl-CS" sz="3200" b="1" smtClean="0"/>
              <a:t>РЕЦИКЛИРАЊЕ</a:t>
            </a:r>
            <a:endParaRPr lang="en-US" sz="3200" b="1" smtClean="0"/>
          </a:p>
        </p:txBody>
      </p:sp>
      <p:sp>
        <p:nvSpPr>
          <p:cNvPr id="26624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Cyrl-CS" sz="2400" b="1" smtClean="0">
                <a:latin typeface="Arial" charset="0"/>
              </a:rPr>
              <a:t>Рециклирањем</a:t>
            </a:r>
            <a:r>
              <a:rPr lang="sl-SI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се</a:t>
            </a:r>
            <a:r>
              <a:rPr lang="sl-SI" sz="2400" b="1" smtClean="0">
                <a:latin typeface="Arial" charset="0"/>
              </a:rPr>
              <a:t>: </a:t>
            </a:r>
          </a:p>
          <a:p>
            <a:pPr>
              <a:lnSpc>
                <a:spcPct val="80000"/>
              </a:lnSpc>
            </a:pPr>
            <a:r>
              <a:rPr lang="sr-Cyrl-CS" sz="2400" b="1" smtClean="0">
                <a:latin typeface="Arial" charset="0"/>
              </a:rPr>
              <a:t>Смањује</a:t>
            </a:r>
            <a:r>
              <a:rPr lang="sl-SI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количина</a:t>
            </a:r>
            <a:r>
              <a:rPr lang="sl-SI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отпада</a:t>
            </a:r>
            <a:r>
              <a:rPr lang="sl-SI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за</a:t>
            </a:r>
            <a:r>
              <a:rPr lang="sl-SI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одлагање</a:t>
            </a:r>
            <a:r>
              <a:rPr lang="sl-SI" sz="2400" b="1" smtClean="0">
                <a:latin typeface="Arial" charset="0"/>
              </a:rPr>
              <a:t>,</a:t>
            </a:r>
          </a:p>
          <a:p>
            <a:pPr>
              <a:lnSpc>
                <a:spcPct val="80000"/>
              </a:lnSpc>
            </a:pPr>
            <a:r>
              <a:rPr lang="sr-Cyrl-CS" sz="2400" b="1" smtClean="0">
                <a:latin typeface="Arial" charset="0"/>
              </a:rPr>
              <a:t>Штеде</a:t>
            </a:r>
            <a:r>
              <a:rPr lang="sl-SI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природни</a:t>
            </a:r>
            <a:r>
              <a:rPr lang="sl-SI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ресурси</a:t>
            </a:r>
            <a:endParaRPr lang="sl-SI" sz="2400" b="1" smtClean="0"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sr-Cyrl-CS" sz="2400" b="1" smtClean="0">
                <a:latin typeface="Arial" charset="0"/>
              </a:rPr>
              <a:t>Штеди</a:t>
            </a:r>
            <a:r>
              <a:rPr lang="sl-SI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се</a:t>
            </a:r>
            <a:r>
              <a:rPr lang="sl-SI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</a:t>
            </a:r>
            <a:r>
              <a:rPr lang="sl-SI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енергија</a:t>
            </a:r>
            <a:r>
              <a:rPr lang="sl-SI" sz="2400" b="1" smtClean="0">
                <a:latin typeface="Arial" charset="0"/>
              </a:rPr>
              <a:t>, </a:t>
            </a:r>
          </a:p>
          <a:p>
            <a:pPr>
              <a:lnSpc>
                <a:spcPct val="80000"/>
              </a:lnSpc>
            </a:pPr>
            <a:r>
              <a:rPr lang="sr-Cyrl-CS" sz="2400" b="1" smtClean="0">
                <a:latin typeface="Arial" charset="0"/>
              </a:rPr>
              <a:t>Запошљава</a:t>
            </a:r>
            <a:r>
              <a:rPr lang="sl-SI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велики</a:t>
            </a:r>
            <a:r>
              <a:rPr lang="sl-SI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број</a:t>
            </a:r>
            <a:r>
              <a:rPr lang="sl-SI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људи</a:t>
            </a:r>
            <a:endParaRPr lang="sl-SI" sz="2400" b="1" smtClean="0"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sr-Cyrl-CS" sz="2400" b="1" smtClean="0">
                <a:latin typeface="Arial" charset="0"/>
              </a:rPr>
              <a:t>Смањује</a:t>
            </a:r>
            <a:r>
              <a:rPr lang="sl-SI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загађење</a:t>
            </a:r>
            <a:r>
              <a:rPr lang="sl-SI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</a:t>
            </a:r>
            <a:r>
              <a:rPr lang="sl-SI" sz="2400" b="1" smtClean="0">
                <a:latin typeface="Arial" charset="0"/>
              </a:rPr>
              <a:t> </a:t>
            </a:r>
          </a:p>
          <a:p>
            <a:pPr>
              <a:lnSpc>
                <a:spcPct val="80000"/>
              </a:lnSpc>
            </a:pPr>
            <a:r>
              <a:rPr lang="sr-Cyrl-CS" sz="2400" b="1" smtClean="0">
                <a:latin typeface="Arial" charset="0"/>
              </a:rPr>
              <a:t>Повећава</a:t>
            </a:r>
            <a:r>
              <a:rPr lang="sl-SI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профит</a:t>
            </a:r>
            <a:r>
              <a:rPr lang="sl-SI" sz="2400" b="1" smtClean="0">
                <a:latin typeface="Arial" charset="0"/>
              </a:rPr>
              <a:t>.</a:t>
            </a:r>
            <a:r>
              <a:rPr lang="sl-SI" sz="2400" smtClean="0">
                <a:solidFill>
                  <a:srgbClr val="FF0066"/>
                </a:solidFill>
                <a:latin typeface="Arial" charset="0"/>
              </a:rPr>
              <a:t> </a:t>
            </a:r>
            <a:endParaRPr lang="en-US" sz="2400" smtClean="0">
              <a:solidFill>
                <a:srgbClr val="FF0066"/>
              </a:solidFill>
              <a:latin typeface="Arial" charset="0"/>
            </a:endParaRPr>
          </a:p>
        </p:txBody>
      </p:sp>
    </p:spTree>
  </p:cSld>
  <p:clrMapOvr>
    <a:masterClrMapping/>
  </p:clrMapOvr>
  <p:transition advTm="20582"/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CS" sz="40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Медицински</a:t>
            </a:r>
            <a:r>
              <a:rPr lang="sr-Latn-CS" sz="40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sr-Cyrl-CS" sz="40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отпад</a:t>
            </a:r>
            <a:r>
              <a:rPr lang="sr-Latn-CS" sz="40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(МО) </a:t>
            </a:r>
            <a:r>
              <a:rPr lang="sr-Latn-CS" sz="4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sr-Latn-CS" sz="400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sr-Latn-CS" sz="40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Tx/>
              <a:buChar char="•"/>
            </a:pPr>
            <a:r>
              <a:rPr lang="sr-Cyrl-CS" sz="2400" b="1" smtClean="0">
                <a:latin typeface="Arial" charset="0"/>
              </a:rPr>
              <a:t>Отпад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из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објеката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где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се</a:t>
            </a:r>
            <a:r>
              <a:rPr lang="sr-Latn-CS" sz="2400" b="1" smtClean="0">
                <a:latin typeface="Arial" charset="0"/>
              </a:rPr>
              <a:t> обавља </a:t>
            </a:r>
            <a:r>
              <a:rPr lang="sr-Cyrl-CS" sz="2400" b="1" smtClean="0">
                <a:latin typeface="Arial" charset="0"/>
              </a:rPr>
              <a:t>здравствена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заштита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људи</a:t>
            </a:r>
            <a:r>
              <a:rPr lang="sr-Latn-CS" sz="2400" b="1" smtClean="0">
                <a:latin typeface="Arial" charset="0"/>
              </a:rPr>
              <a:t> (</a:t>
            </a:r>
            <a:r>
              <a:rPr lang="sr-Cyrl-CS" sz="2400" b="1" smtClean="0">
                <a:latin typeface="Arial" charset="0"/>
              </a:rPr>
              <a:t>инфективни</a:t>
            </a:r>
            <a:r>
              <a:rPr lang="sr-Latn-CS" sz="2400" b="1" smtClean="0">
                <a:latin typeface="Arial" charset="0"/>
              </a:rPr>
              <a:t>, </a:t>
            </a:r>
            <a:r>
              <a:rPr lang="sr-Cyrl-CS" sz="2400" b="1" smtClean="0">
                <a:latin typeface="Arial" charset="0"/>
              </a:rPr>
              <a:t>хемијски</a:t>
            </a:r>
            <a:r>
              <a:rPr lang="sr-Latn-CS" sz="2400" b="1" smtClean="0">
                <a:latin typeface="Arial" charset="0"/>
              </a:rPr>
              <a:t>, </a:t>
            </a:r>
            <a:r>
              <a:rPr lang="sr-Cyrl-CS" sz="2400" b="1" smtClean="0">
                <a:latin typeface="Arial" charset="0"/>
              </a:rPr>
              <a:t>токсични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фармацеутски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отпад</a:t>
            </a:r>
            <a:r>
              <a:rPr lang="sr-Latn-CS" sz="2400" b="1" smtClean="0">
                <a:latin typeface="Arial" charset="0"/>
              </a:rPr>
              <a:t>, </a:t>
            </a:r>
            <a:r>
              <a:rPr lang="sr-Cyrl-CS" sz="2400" b="1" smtClean="0">
                <a:latin typeface="Arial" charset="0"/>
              </a:rPr>
              <a:t>цитотоксични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лекови</a:t>
            </a:r>
            <a:r>
              <a:rPr lang="sr-Latn-CS" sz="2400" b="1" smtClean="0">
                <a:latin typeface="Arial" charset="0"/>
              </a:rPr>
              <a:t>, </a:t>
            </a:r>
            <a:r>
              <a:rPr lang="sr-Cyrl-CS" sz="2400" b="1" smtClean="0">
                <a:latin typeface="Arial" charset="0"/>
              </a:rPr>
              <a:t>оштри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инстурменти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др</a:t>
            </a:r>
            <a:r>
              <a:rPr lang="sr-Latn-CS" sz="2400" b="1" smtClean="0">
                <a:latin typeface="Arial" charset="0"/>
              </a:rPr>
              <a:t>.). </a:t>
            </a:r>
            <a:endParaRPr lang="en-US" sz="2400" b="1" smtClean="0">
              <a:latin typeface="Arial" charset="0"/>
            </a:endParaRPr>
          </a:p>
          <a:p>
            <a:pPr>
              <a:lnSpc>
                <a:spcPct val="90000"/>
              </a:lnSpc>
              <a:buFontTx/>
              <a:buChar char="•"/>
            </a:pPr>
            <a:r>
              <a:rPr lang="ru-RU" sz="2400" b="1" smtClean="0">
                <a:latin typeface="Arial" charset="0"/>
              </a:rPr>
              <a:t>Отпад који садржи довољан број вирулентних патогених микроорганизама да се након контакта са њим може јавити инфективно обољење. 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ru-RU" sz="2400" b="1" smtClean="0">
                <a:latin typeface="Arial" charset="0"/>
              </a:rPr>
              <a:t>Инфективност је главна особина овог отпада.</a:t>
            </a:r>
          </a:p>
          <a:p>
            <a:pPr>
              <a:lnSpc>
                <a:spcPct val="90000"/>
              </a:lnSpc>
              <a:buFontTx/>
              <a:buChar char="•"/>
            </a:pPr>
            <a:endParaRPr lang="sr-Latn-CS" sz="2400" b="1" smtClean="0">
              <a:latin typeface="Arial" charset="0"/>
            </a:endParaRPr>
          </a:p>
        </p:txBody>
      </p:sp>
    </p:spTree>
  </p:cSld>
  <p:clrMapOvr>
    <a:masterClrMapping/>
  </p:clrMapOvr>
  <p:transition advTm="34378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762000" y="2209800"/>
            <a:ext cx="6096000" cy="222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n-US" sz="2400" b="1">
              <a:latin typeface="Times New Roman" pitchFamily="18" charset="0"/>
            </a:endParaRPr>
          </a:p>
          <a:p>
            <a:pPr algn="just">
              <a:buFontTx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>
              <a:buFontTx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/>
            <a:endParaRPr lang="en-US" sz="2400" b="1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457200" y="609600"/>
            <a:ext cx="7848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/>
              <a:t>ЗНАЧАЈ ВОДЕ- ЕКОЛО</a:t>
            </a:r>
            <a:r>
              <a:rPr lang="sl-SI" sz="3200" b="1"/>
              <a:t>ШКИ И ЕПИДЕМИОЛОШКИ</a:t>
            </a:r>
            <a:endParaRPr lang="en-US" sz="2400"/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533400" y="2543175"/>
            <a:ext cx="8153400" cy="356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400" b="1"/>
              <a:t>Према подацима СЗО од болести  пренетих водом оболи око 500 милиона људи, а умре око 10 милиона.</a:t>
            </a:r>
          </a:p>
          <a:p>
            <a:pPr algn="just"/>
            <a:endParaRPr lang="en-US" sz="2400" b="1"/>
          </a:p>
          <a:p>
            <a:pPr lvl="2" algn="just"/>
            <a:endParaRPr lang="en-US" sz="2400" b="1"/>
          </a:p>
          <a:p>
            <a:pPr algn="just"/>
            <a:r>
              <a:rPr lang="en-US" sz="2400" b="1"/>
              <a:t>Процењује се да око 10% болничких кревета користе болесници оболели од болести пренети микробиолошки неисправном водом.</a:t>
            </a:r>
          </a:p>
          <a:p>
            <a:pPr>
              <a:spcBef>
                <a:spcPct val="50000"/>
              </a:spcBef>
            </a:pPr>
            <a:endParaRPr lang="en-US" sz="2400"/>
          </a:p>
        </p:txBody>
      </p:sp>
    </p:spTree>
  </p:cSld>
  <p:clrMapOvr>
    <a:masterClrMapping/>
  </p:clrMapOvr>
  <p:transition advTm="23894"/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611188" y="1341438"/>
            <a:ext cx="8310562" cy="4975225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z="28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T</a:t>
            </a:r>
            <a:r>
              <a:rPr lang="sr-Cyrl-CS" sz="28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ипови</a:t>
            </a:r>
            <a:r>
              <a:rPr lang="sr-Latn-CS" sz="28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sr-Cyrl-CS" sz="28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МО</a:t>
            </a:r>
            <a:r>
              <a:rPr lang="sr-Latn-CS" sz="28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:</a:t>
            </a:r>
            <a:endParaRPr lang="sr-Latn-CS" sz="2800" smtClean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r>
              <a:rPr lang="sr-Cyrl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Хумани</a:t>
            </a:r>
            <a:r>
              <a:rPr lang="sr-Latn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sr-Cyrl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анатомски</a:t>
            </a:r>
            <a:r>
              <a:rPr lang="sr-Latn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sr-Cyrl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отпад</a:t>
            </a:r>
            <a:r>
              <a:rPr lang="sr-Latn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(</a:t>
            </a:r>
            <a:r>
              <a:rPr lang="sr-Cyrl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делови</a:t>
            </a:r>
            <a:r>
              <a:rPr lang="sr-Latn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sr-Cyrl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органа</a:t>
            </a:r>
            <a:r>
              <a:rPr lang="sr-Latn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sr-Cyrl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и</a:t>
            </a:r>
            <a:r>
              <a:rPr lang="sr-Latn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sr-Cyrl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ткива</a:t>
            </a:r>
            <a:r>
              <a:rPr lang="sr-Latn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)</a:t>
            </a:r>
          </a:p>
          <a:p>
            <a:r>
              <a:rPr lang="sr-Cyrl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Анатомски</a:t>
            </a:r>
            <a:r>
              <a:rPr lang="sr-Latn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sr-Cyrl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отпад</a:t>
            </a:r>
            <a:r>
              <a:rPr lang="sr-Latn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sr-Cyrl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животиња</a:t>
            </a:r>
            <a:r>
              <a:rPr lang="sr-Latn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(</a:t>
            </a:r>
            <a:r>
              <a:rPr lang="sr-Cyrl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делови</a:t>
            </a:r>
            <a:r>
              <a:rPr lang="sr-Latn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sr-Cyrl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органа</a:t>
            </a:r>
            <a:r>
              <a:rPr lang="sr-Latn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, </a:t>
            </a:r>
            <a:r>
              <a:rPr lang="sr-Cyrl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ткива</a:t>
            </a:r>
            <a:r>
              <a:rPr lang="sr-Latn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sr-Cyrl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и</a:t>
            </a:r>
            <a:r>
              <a:rPr lang="sr-Latn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sr-Cyrl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ткивне</a:t>
            </a:r>
            <a:r>
              <a:rPr lang="sr-Latn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sr-Cyrl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течности</a:t>
            </a:r>
            <a:r>
              <a:rPr lang="sr-Latn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)</a:t>
            </a:r>
          </a:p>
          <a:p>
            <a:r>
              <a:rPr lang="sr-Cyrl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Отпад</a:t>
            </a:r>
            <a:r>
              <a:rPr lang="sr-Latn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sr-Cyrl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из</a:t>
            </a:r>
            <a:r>
              <a:rPr lang="sr-Latn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sr-Cyrl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микробиолошких</a:t>
            </a:r>
            <a:r>
              <a:rPr lang="sr-Latn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sr-Cyrl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лабораторија</a:t>
            </a:r>
            <a:r>
              <a:rPr lang="sr-Latn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(</a:t>
            </a:r>
            <a:r>
              <a:rPr lang="sr-Cyrl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културе</a:t>
            </a:r>
            <a:r>
              <a:rPr lang="sr-Latn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sr-Cyrl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ћелија</a:t>
            </a:r>
            <a:r>
              <a:rPr lang="sr-Latn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)</a:t>
            </a:r>
          </a:p>
          <a:p>
            <a:r>
              <a:rPr lang="sr-Cyrl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Крв</a:t>
            </a:r>
            <a:r>
              <a:rPr lang="sr-Latn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, </a:t>
            </a:r>
            <a:r>
              <a:rPr lang="sr-Cyrl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телесне</a:t>
            </a:r>
            <a:r>
              <a:rPr lang="sr-Latn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и ткивне </a:t>
            </a:r>
            <a:r>
              <a:rPr lang="sr-Cyrl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те</a:t>
            </a:r>
            <a:r>
              <a:rPr lang="sr-Latn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ч</a:t>
            </a:r>
            <a:r>
              <a:rPr lang="sr-Cyrl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ности</a:t>
            </a:r>
            <a:endParaRPr lang="sr-Latn-CS" sz="2400" b="1" smtClean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r>
              <a:rPr lang="sr-Cyrl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Клинички</a:t>
            </a:r>
            <a:r>
              <a:rPr lang="sr-Latn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sr-Cyrl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и</a:t>
            </a:r>
            <a:r>
              <a:rPr lang="sr-Latn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sr-Cyrl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лабор</a:t>
            </a:r>
            <a:r>
              <a:rPr lang="en-U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a</a:t>
            </a:r>
            <a:r>
              <a:rPr lang="sr-Cyrl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т</a:t>
            </a:r>
            <a:r>
              <a:rPr lang="en-U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o</a:t>
            </a:r>
            <a:r>
              <a:rPr lang="sr-Cyrl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ријски</a:t>
            </a:r>
            <a:r>
              <a:rPr lang="sr-Latn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sr-Cyrl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материјал</a:t>
            </a:r>
            <a:endParaRPr lang="sr-Latn-CS" sz="2400" b="1" smtClean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endParaRPr lang="sr-Latn-CS" sz="2400" b="1" smtClean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 advTm="13166"/>
  <p:timing>
    <p:tnLst>
      <p:par>
        <p:cTn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-306388"/>
            <a:ext cx="8229600" cy="1143001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Cyrl-CS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МО</a:t>
            </a:r>
            <a:endParaRPr lang="sr-Latn-CS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549275"/>
            <a:ext cx="9144000" cy="5805488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ru-RU" sz="2400" b="1" smtClean="0"/>
              <a:t>У већини здр</a:t>
            </a:r>
            <a:r>
              <a:rPr lang="sr-Latn-CS" sz="2400" b="1" smtClean="0"/>
              <a:t>а</a:t>
            </a:r>
            <a:r>
              <a:rPr lang="ru-RU" sz="2400" b="1" smtClean="0"/>
              <a:t>ваствених установа</a:t>
            </a:r>
            <a:r>
              <a:rPr lang="sr-Latn-CS" sz="2400" b="1" smtClean="0"/>
              <a:t> раније</a:t>
            </a:r>
            <a:r>
              <a:rPr lang="ru-RU" sz="2400" b="1" smtClean="0"/>
              <a:t> се није </a:t>
            </a:r>
            <a:r>
              <a:rPr lang="sr-Latn-CS" sz="2400" b="1" smtClean="0"/>
              <a:t>обављало</a:t>
            </a:r>
            <a:r>
              <a:rPr lang="ru-RU" sz="2400" b="1" smtClean="0"/>
              <a:t> раздвајање инфективног од другог МО. </a:t>
            </a:r>
          </a:p>
          <a:p>
            <a:pPr>
              <a:lnSpc>
                <a:spcPct val="80000"/>
              </a:lnSpc>
            </a:pPr>
            <a:r>
              <a:rPr lang="ru-RU" sz="2400" b="1" smtClean="0"/>
              <a:t>У истуреним сеоским амбулантама домова здравља се спаљује на отвореном или се баца не сeоско сметлишете</a:t>
            </a:r>
            <a:r>
              <a:rPr lang="sr-Latn-CS" sz="2400" b="1" smtClean="0"/>
              <a:t>.</a:t>
            </a:r>
            <a:endParaRPr lang="ru-RU" sz="2400" b="1" smtClean="0"/>
          </a:p>
          <a:p>
            <a:pPr>
              <a:lnSpc>
                <a:spcPct val="80000"/>
              </a:lnSpc>
            </a:pPr>
            <a:r>
              <a:rPr lang="ru-RU" sz="2400" b="1" smtClean="0"/>
              <a:t>Овај отпад се пакује у пластичне вреће, затвара лепљивом траком и одлаже у  наменски хладњак. Одатле га  перузима надлежно јавно комунално пр</a:t>
            </a:r>
            <a:r>
              <a:rPr lang="sr-Latn-CS" sz="2400" b="1" smtClean="0"/>
              <a:t>е</a:t>
            </a:r>
            <a:r>
              <a:rPr lang="ru-RU" sz="2400" b="1" smtClean="0"/>
              <a:t>дузеће које врши  спаљивање или сахрањивање.</a:t>
            </a:r>
          </a:p>
          <a:p>
            <a:pPr>
              <a:lnSpc>
                <a:spcPct val="80000"/>
              </a:lnSpc>
            </a:pPr>
            <a:r>
              <a:rPr lang="ru-RU" sz="2400" b="1" smtClean="0"/>
              <a:t>Здравствене установе које поседујеу ИНСИНЕРАТОР, саме врше спаљивање.</a:t>
            </a:r>
          </a:p>
          <a:p>
            <a:pPr>
              <a:lnSpc>
                <a:spcPct val="80000"/>
              </a:lnSpc>
            </a:pPr>
            <a:r>
              <a:rPr lang="ru-RU" sz="2400" b="1" smtClean="0"/>
              <a:t>Радиоактивни отпад се прикупља у посебне наменске судове и код нас, одлаже од стране Института за нуклеарне науке «Винча» који је овлашћен и има посебна спремишта за одлагање ниско, средње и високо радиоактивног отпада.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smtClean="0"/>
              <a:t>ДАНАС</a:t>
            </a:r>
          </a:p>
          <a:p>
            <a:pPr>
              <a:lnSpc>
                <a:spcPct val="80000"/>
              </a:lnSpc>
            </a:pPr>
            <a:r>
              <a:rPr lang="ru-RU" sz="2400" b="1" smtClean="0"/>
              <a:t>Нови прописи</a:t>
            </a:r>
          </a:p>
          <a:p>
            <a:pPr>
              <a:lnSpc>
                <a:spcPct val="80000"/>
              </a:lnSpc>
            </a:pPr>
            <a:r>
              <a:rPr lang="ru-RU" sz="2400" b="1" smtClean="0"/>
              <a:t>Потпуно раздвајање</a:t>
            </a:r>
            <a:r>
              <a:rPr lang="sr-Latn-CS" sz="2400" b="1" smtClean="0"/>
              <a:t> </a:t>
            </a:r>
            <a:r>
              <a:rPr lang="sr-Latn-CS" sz="2400" smtClean="0"/>
              <a:t>(инфективни у кесе и судове жуте боје, прописно обележене)</a:t>
            </a:r>
            <a:endParaRPr lang="ru-RU" sz="2400" smtClean="0"/>
          </a:p>
          <a:p>
            <a:pPr>
              <a:lnSpc>
                <a:spcPct val="80000"/>
              </a:lnSpc>
            </a:pPr>
            <a:r>
              <a:rPr lang="ru-RU" sz="2400" b="1" smtClean="0"/>
              <a:t>Опрема за третман медицинског инфективног отпада</a:t>
            </a:r>
            <a:endParaRPr lang="sr-Latn-CS" sz="2400" b="1" smtClean="0"/>
          </a:p>
        </p:txBody>
      </p:sp>
    </p:spTree>
  </p:cSld>
  <p:clrMapOvr>
    <a:masterClrMapping/>
  </p:clrMapOvr>
  <p:transition advTm="102807"/>
  <p:timing>
    <p:tnLst>
      <p:par>
        <p:cTn id="1" dur="indefinite" restart="never" nodeType="tmRoot"/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Cyrl-CS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Фармацеутски</a:t>
            </a:r>
            <a:r>
              <a:rPr lang="sr-Latn-CS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sr-Cyrl-CS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отпад</a:t>
            </a:r>
            <a:r>
              <a:rPr lang="sr-Latn-CS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(</a:t>
            </a:r>
            <a:r>
              <a:rPr lang="sr-Cyrl-CS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ФО</a:t>
            </a:r>
            <a:r>
              <a:rPr lang="sr-Latn-CS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  <a:r>
              <a:rPr lang="sr-Latn-CS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sr-Latn-CS" smtClean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endParaRPr lang="sr-Latn-CS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908050"/>
            <a:ext cx="8893175" cy="564673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400" b="1" smtClean="0"/>
              <a:t>    </a:t>
            </a:r>
            <a:r>
              <a:rPr lang="sr-Cyrl-CS" sz="2400" b="1" smtClean="0"/>
              <a:t>Отпад</a:t>
            </a:r>
            <a:r>
              <a:rPr lang="sr-Latn-CS" sz="2400" b="1" smtClean="0"/>
              <a:t> </a:t>
            </a:r>
            <a:r>
              <a:rPr lang="sr-Cyrl-CS" sz="2400" b="1" smtClean="0"/>
              <a:t>који</a:t>
            </a:r>
            <a:r>
              <a:rPr lang="sr-Latn-CS" sz="2400" b="1" smtClean="0"/>
              <a:t> </a:t>
            </a:r>
            <a:r>
              <a:rPr lang="sr-Cyrl-CS" sz="2400" b="1" smtClean="0"/>
              <a:t>настаје</a:t>
            </a:r>
            <a:r>
              <a:rPr lang="sr-Latn-CS" sz="2400" b="1" smtClean="0"/>
              <a:t> </a:t>
            </a:r>
            <a:r>
              <a:rPr lang="sr-Cyrl-CS" sz="2400" b="1" smtClean="0"/>
              <a:t>приликом</a:t>
            </a:r>
            <a:r>
              <a:rPr lang="sr-Latn-CS" sz="2400" b="1" smtClean="0"/>
              <a:t> </a:t>
            </a:r>
            <a:r>
              <a:rPr lang="sr-Cyrl-CS" sz="2400" b="1" smtClean="0"/>
              <a:t>прозводње</a:t>
            </a:r>
            <a:r>
              <a:rPr lang="sr-Latn-CS" sz="2400" b="1" smtClean="0"/>
              <a:t> </a:t>
            </a:r>
            <a:r>
              <a:rPr lang="sr-Cyrl-CS" sz="2400" b="1" smtClean="0"/>
              <a:t>и</a:t>
            </a:r>
            <a:r>
              <a:rPr lang="sr-Latn-CS" sz="2400" b="1" smtClean="0"/>
              <a:t> </a:t>
            </a:r>
            <a:r>
              <a:rPr lang="sr-Cyrl-CS" sz="2400" b="1" smtClean="0"/>
              <a:t>промета</a:t>
            </a:r>
            <a:r>
              <a:rPr lang="sr-Latn-CS" sz="2400" b="1" smtClean="0"/>
              <a:t> </a:t>
            </a:r>
            <a:r>
              <a:rPr lang="sr-Cyrl-CS" sz="2400" b="1" smtClean="0"/>
              <a:t>лекова</a:t>
            </a:r>
            <a:r>
              <a:rPr lang="sr-Latn-CS" sz="2400" b="1" smtClean="0"/>
              <a:t>, </a:t>
            </a:r>
            <a:r>
              <a:rPr lang="sr-Cyrl-CS" sz="2400" b="1" smtClean="0"/>
              <a:t>помоћних</a:t>
            </a:r>
            <a:r>
              <a:rPr lang="sr-Latn-CS" sz="2400" b="1" smtClean="0"/>
              <a:t> </a:t>
            </a:r>
            <a:r>
              <a:rPr lang="sr-Cyrl-CS" sz="2400" b="1" smtClean="0"/>
              <a:t>лековитих</a:t>
            </a:r>
            <a:r>
              <a:rPr lang="sr-Latn-CS" sz="2400" b="1" smtClean="0"/>
              <a:t> </a:t>
            </a:r>
            <a:r>
              <a:rPr lang="sr-Cyrl-CS" sz="2400" b="1" smtClean="0"/>
              <a:t>и</a:t>
            </a:r>
            <a:r>
              <a:rPr lang="sr-Latn-CS" sz="2400" b="1" smtClean="0"/>
              <a:t> </a:t>
            </a:r>
            <a:r>
              <a:rPr lang="sr-Cyrl-CS" sz="2400" b="1" smtClean="0"/>
              <a:t>медицинских</a:t>
            </a:r>
            <a:r>
              <a:rPr lang="sr-Latn-CS" sz="2400" b="1" smtClean="0"/>
              <a:t> </a:t>
            </a:r>
            <a:r>
              <a:rPr lang="sr-Cyrl-CS" sz="2400" b="1" smtClean="0"/>
              <a:t>средстава</a:t>
            </a:r>
            <a:r>
              <a:rPr lang="sr-Latn-CS" sz="2400" b="1" smtClean="0"/>
              <a:t>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sr-Latn-CS" sz="2400" b="1" smtClean="0"/>
              <a:t>   </a:t>
            </a:r>
            <a:r>
              <a:rPr lang="sr-Cyrl-CS" sz="2400" b="1" smtClean="0"/>
              <a:t>По</a:t>
            </a:r>
            <a:r>
              <a:rPr lang="sr-Latn-CS" sz="2400" b="1" smtClean="0"/>
              <a:t> </a:t>
            </a:r>
            <a:r>
              <a:rPr lang="sr-Cyrl-CS" sz="2400" b="1" smtClean="0"/>
              <a:t>месту</a:t>
            </a:r>
            <a:r>
              <a:rPr lang="sr-Latn-CS" sz="2400" b="1" smtClean="0"/>
              <a:t> </a:t>
            </a:r>
            <a:r>
              <a:rPr lang="sr-Cyrl-CS" sz="2400" b="1" smtClean="0"/>
              <a:t>настанка</a:t>
            </a:r>
            <a:r>
              <a:rPr lang="sr-Latn-CS" sz="2400" b="1" smtClean="0"/>
              <a:t> </a:t>
            </a:r>
            <a:r>
              <a:rPr lang="sr-Cyrl-CS" sz="2400" b="1" smtClean="0"/>
              <a:t>овај</a:t>
            </a:r>
            <a:r>
              <a:rPr lang="sr-Latn-CS" sz="2400" b="1" smtClean="0"/>
              <a:t> </a:t>
            </a:r>
            <a:r>
              <a:rPr lang="sr-Cyrl-CS" sz="2400" b="1" smtClean="0"/>
              <a:t>отпад</a:t>
            </a:r>
            <a:r>
              <a:rPr lang="sr-Latn-CS" sz="2400" b="1" smtClean="0"/>
              <a:t> </a:t>
            </a:r>
            <a:r>
              <a:rPr lang="sr-Cyrl-CS" sz="2400" b="1" smtClean="0"/>
              <a:t>се</a:t>
            </a:r>
            <a:r>
              <a:rPr lang="sr-Latn-CS" sz="2400" b="1" smtClean="0"/>
              <a:t> </a:t>
            </a:r>
            <a:r>
              <a:rPr lang="sr-Cyrl-CS" sz="2400" b="1" smtClean="0"/>
              <a:t>може</a:t>
            </a:r>
            <a:r>
              <a:rPr lang="sr-Latn-CS" sz="2400" b="1" smtClean="0"/>
              <a:t> </a:t>
            </a:r>
            <a:r>
              <a:rPr lang="sr-Cyrl-CS" sz="2400" b="1" smtClean="0"/>
              <a:t>категорисати</a:t>
            </a:r>
            <a:r>
              <a:rPr lang="sr-Latn-CS" sz="2400" b="1" smtClean="0"/>
              <a:t> </a:t>
            </a:r>
            <a:r>
              <a:rPr lang="sr-Cyrl-CS" sz="2400" b="1" smtClean="0"/>
              <a:t>на</a:t>
            </a:r>
            <a:r>
              <a:rPr lang="sr-Latn-CS" sz="2400" b="1" smtClean="0"/>
              <a:t>:</a:t>
            </a:r>
          </a:p>
          <a:p>
            <a:pPr>
              <a:lnSpc>
                <a:spcPct val="90000"/>
              </a:lnSpc>
            </a:pPr>
            <a:r>
              <a:rPr lang="sr-Cyrl-CS" sz="2400" b="1" smtClean="0"/>
              <a:t>Комунални</a:t>
            </a:r>
            <a:r>
              <a:rPr lang="sr-Latn-CS" sz="2400" b="1" smtClean="0"/>
              <a:t> (</a:t>
            </a:r>
            <a:r>
              <a:rPr lang="sr-Cyrl-CS" sz="2400" b="1" smtClean="0"/>
              <a:t>ФО</a:t>
            </a:r>
            <a:r>
              <a:rPr lang="sr-Latn-CS" sz="2400" b="1" smtClean="0"/>
              <a:t> </a:t>
            </a:r>
            <a:r>
              <a:rPr lang="sr-Cyrl-CS" sz="2400" b="1" smtClean="0"/>
              <a:t>из</a:t>
            </a:r>
            <a:r>
              <a:rPr lang="sr-Latn-CS" sz="2400" b="1" smtClean="0"/>
              <a:t> </a:t>
            </a:r>
            <a:r>
              <a:rPr lang="sr-Cyrl-CS" sz="2400" b="1" smtClean="0"/>
              <a:t>домаћинстава</a:t>
            </a:r>
            <a:r>
              <a:rPr lang="sr-Latn-CS" sz="2400" b="1" smtClean="0"/>
              <a:t>)</a:t>
            </a:r>
          </a:p>
          <a:p>
            <a:pPr>
              <a:lnSpc>
                <a:spcPct val="90000"/>
              </a:lnSpc>
            </a:pPr>
            <a:r>
              <a:rPr lang="sr-Cyrl-CS" sz="2400" b="1" smtClean="0"/>
              <a:t>Специјални</a:t>
            </a:r>
            <a:r>
              <a:rPr lang="sr-Latn-CS" sz="2400" b="1" smtClean="0"/>
              <a:t> (</a:t>
            </a:r>
            <a:r>
              <a:rPr lang="sr-Cyrl-CS" sz="2400" b="1" smtClean="0"/>
              <a:t>ФО</a:t>
            </a:r>
            <a:r>
              <a:rPr lang="sr-Latn-CS" sz="2400" b="1" smtClean="0"/>
              <a:t> </a:t>
            </a:r>
            <a:r>
              <a:rPr lang="sr-Cyrl-CS" sz="2400" b="1" smtClean="0"/>
              <a:t>из</a:t>
            </a:r>
            <a:r>
              <a:rPr lang="sr-Latn-CS" sz="2400" b="1" smtClean="0"/>
              <a:t> </a:t>
            </a:r>
            <a:r>
              <a:rPr lang="sr-Cyrl-CS" sz="2400" b="1" smtClean="0"/>
              <a:t>болница</a:t>
            </a:r>
            <a:r>
              <a:rPr lang="sr-Latn-CS" sz="2400" b="1" smtClean="0"/>
              <a:t>)</a:t>
            </a:r>
          </a:p>
          <a:p>
            <a:pPr>
              <a:lnSpc>
                <a:spcPct val="90000"/>
              </a:lnSpc>
            </a:pPr>
            <a:r>
              <a:rPr lang="sr-Cyrl-CS" sz="2400" b="1" smtClean="0"/>
              <a:t>Опасан</a:t>
            </a:r>
            <a:r>
              <a:rPr lang="sr-Latn-CS" sz="2400" b="1" smtClean="0"/>
              <a:t> </a:t>
            </a:r>
            <a:r>
              <a:rPr lang="sr-Cyrl-CS" sz="2400" b="1" smtClean="0"/>
              <a:t>отпад</a:t>
            </a:r>
            <a:r>
              <a:rPr lang="sr-Latn-CS" sz="2400" b="1" smtClean="0"/>
              <a:t> (</a:t>
            </a:r>
            <a:r>
              <a:rPr lang="sr-Cyrl-CS" sz="2400" b="1" smtClean="0"/>
              <a:t>ФО</a:t>
            </a:r>
            <a:r>
              <a:rPr lang="sr-Latn-CS" sz="2400" b="1" smtClean="0"/>
              <a:t> </a:t>
            </a:r>
            <a:r>
              <a:rPr lang="sr-Cyrl-CS" sz="2400" b="1" smtClean="0"/>
              <a:t>из</a:t>
            </a:r>
            <a:r>
              <a:rPr lang="sr-Latn-CS" sz="2400" b="1" smtClean="0"/>
              <a:t> </a:t>
            </a:r>
            <a:r>
              <a:rPr lang="sr-Cyrl-CS" sz="2400" b="1" smtClean="0"/>
              <a:t>болница</a:t>
            </a:r>
            <a:r>
              <a:rPr lang="sr-Latn-CS" sz="2400" b="1" smtClean="0"/>
              <a:t> </a:t>
            </a:r>
            <a:r>
              <a:rPr lang="sr-Cyrl-CS" sz="2400" b="1" smtClean="0"/>
              <a:t>и</a:t>
            </a:r>
            <a:r>
              <a:rPr lang="sr-Latn-CS" sz="2400" b="1" smtClean="0"/>
              <a:t> </a:t>
            </a:r>
            <a:r>
              <a:rPr lang="sr-Cyrl-CS" sz="2400" b="1" smtClean="0"/>
              <a:t>индустријски</a:t>
            </a:r>
            <a:r>
              <a:rPr lang="sr-Latn-CS" sz="2400" b="1" smtClean="0"/>
              <a:t>)</a:t>
            </a:r>
          </a:p>
          <a:p>
            <a:pPr>
              <a:lnSpc>
                <a:spcPct val="90000"/>
              </a:lnSpc>
            </a:pPr>
            <a:r>
              <a:rPr lang="sr-Cyrl-CS" sz="2400" b="1" smtClean="0"/>
              <a:t>Лекови</a:t>
            </a:r>
            <a:r>
              <a:rPr lang="sr-Latn-CS" sz="2400" b="1" smtClean="0"/>
              <a:t> </a:t>
            </a:r>
            <a:r>
              <a:rPr lang="sr-Cyrl-CS" sz="2400" b="1" smtClean="0"/>
              <a:t>са</a:t>
            </a:r>
            <a:r>
              <a:rPr lang="sr-Latn-CS" sz="2400" b="1" smtClean="0"/>
              <a:t> </a:t>
            </a:r>
            <a:r>
              <a:rPr lang="sr-Cyrl-CS" sz="2400" b="1" smtClean="0"/>
              <a:t>истеклим</a:t>
            </a:r>
            <a:r>
              <a:rPr lang="sr-Latn-CS" sz="2400" b="1" smtClean="0"/>
              <a:t> </a:t>
            </a:r>
            <a:r>
              <a:rPr lang="sr-Cyrl-CS" sz="2400" b="1" smtClean="0"/>
              <a:t>роком</a:t>
            </a:r>
            <a:r>
              <a:rPr lang="sr-Latn-CS" sz="2400" b="1" smtClean="0"/>
              <a:t> </a:t>
            </a:r>
            <a:r>
              <a:rPr lang="sr-Cyrl-CS" sz="2400" b="1" smtClean="0"/>
              <a:t>употребе</a:t>
            </a:r>
            <a:r>
              <a:rPr lang="sr-Latn-CS" sz="2400" b="1" smtClean="0"/>
              <a:t> (</a:t>
            </a:r>
            <a:r>
              <a:rPr lang="sr-Cyrl-CS" sz="2400" b="1" smtClean="0"/>
              <a:t>мање</a:t>
            </a:r>
            <a:r>
              <a:rPr lang="sr-Latn-CS" sz="2400" b="1" smtClean="0"/>
              <a:t> </a:t>
            </a:r>
            <a:r>
              <a:rPr lang="sr-Cyrl-CS" sz="2400" b="1" smtClean="0"/>
              <a:t>ефикасни</a:t>
            </a:r>
            <a:r>
              <a:rPr lang="sr-Latn-CS" sz="2400" b="1" smtClean="0"/>
              <a:t>, </a:t>
            </a:r>
            <a:r>
              <a:rPr lang="sr-Cyrl-CS" sz="2400" b="1" smtClean="0"/>
              <a:t>или</a:t>
            </a:r>
            <a:r>
              <a:rPr lang="sr-Latn-CS" sz="2400" b="1" smtClean="0"/>
              <a:t> </a:t>
            </a:r>
            <a:r>
              <a:rPr lang="sr-Cyrl-CS" sz="2400" b="1" smtClean="0"/>
              <a:t>услед</a:t>
            </a:r>
            <a:r>
              <a:rPr lang="sr-Latn-CS" sz="2400" b="1" smtClean="0"/>
              <a:t> </a:t>
            </a:r>
            <a:r>
              <a:rPr lang="sr-Cyrl-CS" sz="2400" b="1" smtClean="0"/>
              <a:t>распада</a:t>
            </a:r>
            <a:r>
              <a:rPr lang="sr-Latn-CS" sz="2400" b="1" smtClean="0"/>
              <a:t> </a:t>
            </a:r>
            <a:r>
              <a:rPr lang="sr-Cyrl-CS" sz="2400" b="1" smtClean="0"/>
              <a:t>могу</a:t>
            </a:r>
            <a:r>
              <a:rPr lang="sr-Latn-CS" sz="2400" b="1" smtClean="0"/>
              <a:t> </a:t>
            </a:r>
            <a:r>
              <a:rPr lang="sr-Cyrl-CS" sz="2400" b="1" smtClean="0"/>
              <a:t>остварити</a:t>
            </a:r>
            <a:r>
              <a:rPr lang="sr-Latn-CS" sz="2400" b="1" smtClean="0"/>
              <a:t> </a:t>
            </a:r>
            <a:r>
              <a:rPr lang="sr-Cyrl-CS" sz="2400" b="1" smtClean="0"/>
              <a:t>нежељене</a:t>
            </a:r>
            <a:r>
              <a:rPr lang="sr-Latn-CS" sz="2400" b="1" smtClean="0"/>
              <a:t> </a:t>
            </a:r>
            <a:r>
              <a:rPr lang="sr-Cyrl-CS" sz="2400" b="1" smtClean="0"/>
              <a:t>и</a:t>
            </a:r>
            <a:r>
              <a:rPr lang="sr-Latn-CS" sz="2400" b="1" smtClean="0"/>
              <a:t> </a:t>
            </a:r>
            <a:r>
              <a:rPr lang="sr-Cyrl-CS" sz="2400" b="1" smtClean="0"/>
              <a:t>штетне</a:t>
            </a:r>
            <a:r>
              <a:rPr lang="sr-Latn-CS" sz="2400" b="1" smtClean="0"/>
              <a:t> </a:t>
            </a:r>
            <a:r>
              <a:rPr lang="sr-Cyrl-CS" sz="2400" b="1" smtClean="0"/>
              <a:t>ефекте</a:t>
            </a:r>
            <a:r>
              <a:rPr lang="sr-Latn-CS" sz="2400" b="1" smtClean="0"/>
              <a:t>) </a:t>
            </a:r>
            <a:r>
              <a:rPr lang="sr-Cyrl-CS" sz="2400" b="1" smtClean="0"/>
              <a:t>су</a:t>
            </a:r>
            <a:r>
              <a:rPr lang="sr-Latn-CS" sz="2400" b="1" smtClean="0"/>
              <a:t> </a:t>
            </a:r>
            <a:r>
              <a:rPr lang="sr-Cyrl-CS" sz="2400" b="1" smtClean="0"/>
              <a:t>штетни</a:t>
            </a:r>
            <a:r>
              <a:rPr lang="sr-Latn-CS" sz="2400" b="1" smtClean="0"/>
              <a:t> </a:t>
            </a:r>
            <a:r>
              <a:rPr lang="sr-Cyrl-CS" sz="2400" b="1" smtClean="0"/>
              <a:t>по</a:t>
            </a:r>
            <a:r>
              <a:rPr lang="sr-Latn-CS" sz="2400" b="1" smtClean="0"/>
              <a:t> </a:t>
            </a:r>
            <a:r>
              <a:rPr lang="sr-Cyrl-CS" sz="2400" b="1" smtClean="0"/>
              <a:t>здравље</a:t>
            </a:r>
            <a:r>
              <a:rPr lang="sr-Latn-CS" sz="2400" b="1" smtClean="0"/>
              <a:t> </a:t>
            </a:r>
            <a:r>
              <a:rPr lang="sr-Cyrl-CS" sz="2400" b="1" smtClean="0"/>
              <a:t>људи</a:t>
            </a:r>
            <a:r>
              <a:rPr lang="sr-Latn-CS" sz="2400" b="1" smtClean="0"/>
              <a:t>, </a:t>
            </a:r>
            <a:r>
              <a:rPr lang="sr-Cyrl-CS" sz="2400" b="1" smtClean="0"/>
              <a:t>а</a:t>
            </a:r>
            <a:r>
              <a:rPr lang="sr-Latn-CS" sz="2400" b="1" smtClean="0"/>
              <a:t> </a:t>
            </a:r>
            <a:r>
              <a:rPr lang="sr-Cyrl-CS" sz="2400" b="1" smtClean="0"/>
              <a:t>ако</a:t>
            </a:r>
            <a:r>
              <a:rPr lang="sr-Latn-CS" sz="2400" b="1" smtClean="0"/>
              <a:t> </a:t>
            </a:r>
            <a:r>
              <a:rPr lang="sr-Cyrl-CS" sz="2400" b="1" smtClean="0"/>
              <a:t>су</a:t>
            </a:r>
            <a:r>
              <a:rPr lang="sr-Latn-CS" sz="2400" b="1" smtClean="0"/>
              <a:t> </a:t>
            </a:r>
            <a:r>
              <a:rPr lang="sr-Cyrl-CS" sz="2400" b="1" smtClean="0"/>
              <a:t>ови</a:t>
            </a:r>
            <a:r>
              <a:rPr lang="sr-Latn-CS" sz="2400" b="1" smtClean="0"/>
              <a:t> </a:t>
            </a:r>
            <a:r>
              <a:rPr lang="sr-Cyrl-CS" sz="2400" b="1" smtClean="0"/>
              <a:t>лекови</a:t>
            </a:r>
            <a:r>
              <a:rPr lang="sr-Latn-CS" sz="2400" b="1" smtClean="0"/>
              <a:t> </a:t>
            </a:r>
            <a:r>
              <a:rPr lang="sr-Cyrl-CS" sz="2400" b="1" smtClean="0"/>
              <a:t>и</a:t>
            </a:r>
            <a:r>
              <a:rPr lang="sr-Latn-CS" sz="2400" b="1" smtClean="0"/>
              <a:t> </a:t>
            </a:r>
            <a:r>
              <a:rPr lang="sr-Cyrl-CS" sz="2400" b="1" smtClean="0"/>
              <a:t>непрописно</a:t>
            </a:r>
            <a:r>
              <a:rPr lang="sr-Latn-CS" sz="2400" b="1" smtClean="0"/>
              <a:t> </a:t>
            </a:r>
            <a:r>
              <a:rPr lang="sr-Cyrl-CS" sz="2400" b="1" smtClean="0"/>
              <a:t>складиштени</a:t>
            </a:r>
            <a:r>
              <a:rPr lang="sr-Latn-CS" sz="2400" b="1" smtClean="0"/>
              <a:t> </a:t>
            </a:r>
            <a:r>
              <a:rPr lang="sr-Cyrl-CS" sz="2400" b="1" smtClean="0"/>
              <a:t>могу</a:t>
            </a:r>
            <a:r>
              <a:rPr lang="sr-Latn-CS" sz="2400" b="1" smtClean="0"/>
              <a:t> </a:t>
            </a:r>
            <a:r>
              <a:rPr lang="sr-Cyrl-CS" sz="2400" b="1" smtClean="0"/>
              <a:t>бити</a:t>
            </a:r>
            <a:r>
              <a:rPr lang="sr-Latn-CS" sz="2400" b="1" smtClean="0"/>
              <a:t> </a:t>
            </a:r>
            <a:r>
              <a:rPr lang="sr-Cyrl-CS" sz="2400" b="1" smtClean="0"/>
              <a:t>хазард</a:t>
            </a:r>
            <a:r>
              <a:rPr lang="sr-Latn-CS" sz="2400" b="1" smtClean="0"/>
              <a:t> </a:t>
            </a:r>
            <a:r>
              <a:rPr lang="sr-Cyrl-CS" sz="2400" b="1" smtClean="0"/>
              <a:t>по</a:t>
            </a:r>
            <a:r>
              <a:rPr lang="sr-Latn-CS" sz="2400" b="1" smtClean="0"/>
              <a:t> </a:t>
            </a:r>
            <a:r>
              <a:rPr lang="sr-Cyrl-CS" sz="2400" b="1" smtClean="0"/>
              <a:t>човекову</a:t>
            </a:r>
            <a:r>
              <a:rPr lang="sr-Latn-CS" sz="2400" b="1" smtClean="0"/>
              <a:t> </a:t>
            </a:r>
            <a:r>
              <a:rPr lang="sr-Cyrl-CS" sz="2400" b="1" smtClean="0"/>
              <a:t>околину</a:t>
            </a:r>
            <a:r>
              <a:rPr lang="sr-Latn-CS" sz="2400" b="1" smtClean="0"/>
              <a:t> (</a:t>
            </a:r>
            <a:r>
              <a:rPr lang="sr-Cyrl-CS" sz="2400" b="1" smtClean="0"/>
              <a:t>контминација</a:t>
            </a:r>
            <a:r>
              <a:rPr lang="sr-Latn-CS" sz="2400" b="1" smtClean="0"/>
              <a:t> </a:t>
            </a:r>
            <a:r>
              <a:rPr lang="sr-Cyrl-CS" sz="2400" b="1" smtClean="0"/>
              <a:t>изворишта</a:t>
            </a:r>
            <a:r>
              <a:rPr lang="sr-Latn-CS" sz="2400" b="1" smtClean="0"/>
              <a:t> </a:t>
            </a:r>
            <a:r>
              <a:rPr lang="sr-Cyrl-CS" sz="2400" b="1" smtClean="0"/>
              <a:t>или</a:t>
            </a:r>
            <a:r>
              <a:rPr lang="sr-Latn-CS" sz="2400" b="1" smtClean="0"/>
              <a:t> </a:t>
            </a:r>
            <a:r>
              <a:rPr lang="sr-Cyrl-CS" sz="2400" b="1" smtClean="0"/>
              <a:t>локалних</a:t>
            </a:r>
            <a:r>
              <a:rPr lang="sr-Latn-CS" sz="2400" b="1" smtClean="0"/>
              <a:t> </a:t>
            </a:r>
            <a:r>
              <a:rPr lang="sr-Cyrl-CS" sz="2400" b="1" smtClean="0"/>
              <a:t>извора</a:t>
            </a:r>
            <a:r>
              <a:rPr lang="sr-Latn-CS" sz="2400" b="1" smtClean="0"/>
              <a:t> </a:t>
            </a:r>
            <a:r>
              <a:rPr lang="sr-Cyrl-CS" sz="2400" b="1" smtClean="0"/>
              <a:t>које</a:t>
            </a:r>
            <a:r>
              <a:rPr lang="sr-Latn-CS" sz="2400" b="1" smtClean="0"/>
              <a:t> </a:t>
            </a:r>
            <a:r>
              <a:rPr lang="sr-Cyrl-CS" sz="2400" b="1" smtClean="0"/>
              <a:t>користи</a:t>
            </a:r>
            <a:r>
              <a:rPr lang="sr-Latn-CS" sz="2400" b="1" smtClean="0"/>
              <a:t> </a:t>
            </a:r>
            <a:r>
              <a:rPr lang="sr-Cyrl-CS" sz="2400" b="1" smtClean="0"/>
              <a:t>локално</a:t>
            </a:r>
            <a:r>
              <a:rPr lang="sr-Latn-CS" sz="2400" b="1" smtClean="0"/>
              <a:t> </a:t>
            </a:r>
            <a:r>
              <a:rPr lang="sr-Cyrl-CS" sz="2400" b="1" smtClean="0"/>
              <a:t>становништво</a:t>
            </a:r>
            <a:r>
              <a:rPr lang="sr-Latn-CS" sz="2400" b="1" smtClean="0"/>
              <a:t> </a:t>
            </a:r>
            <a:r>
              <a:rPr lang="sr-Cyrl-CS" sz="2400" b="1" smtClean="0"/>
              <a:t>или</a:t>
            </a:r>
            <a:r>
              <a:rPr lang="sr-Latn-CS" sz="2400" b="1" smtClean="0"/>
              <a:t> </a:t>
            </a:r>
            <a:r>
              <a:rPr lang="sr-Cyrl-CS" sz="2400" b="1" smtClean="0"/>
              <a:t>дивљач</a:t>
            </a:r>
            <a:r>
              <a:rPr lang="sr-Latn-CS" sz="2400" b="1" smtClean="0"/>
              <a:t>).</a:t>
            </a:r>
          </a:p>
          <a:p>
            <a:pPr>
              <a:lnSpc>
                <a:spcPct val="90000"/>
              </a:lnSpc>
            </a:pPr>
            <a:r>
              <a:rPr lang="sr-Cyrl-CS" sz="2400" b="1" smtClean="0"/>
              <a:t>Крађа</a:t>
            </a:r>
            <a:r>
              <a:rPr lang="sr-Latn-CS" sz="2400" b="1" smtClean="0"/>
              <a:t> неконтролисано одложених </a:t>
            </a:r>
            <a:r>
              <a:rPr lang="sr-Cyrl-CS" sz="2400" b="1" smtClean="0"/>
              <a:t>лекова</a:t>
            </a:r>
            <a:r>
              <a:rPr lang="sr-Latn-CS" sz="2400" b="1" smtClean="0"/>
              <a:t> </a:t>
            </a:r>
            <a:r>
              <a:rPr lang="sr-Cyrl-CS" sz="2400" b="1" smtClean="0"/>
              <a:t>са</a:t>
            </a:r>
            <a:r>
              <a:rPr lang="sr-Latn-CS" sz="2400" b="1" smtClean="0"/>
              <a:t> депонија, </a:t>
            </a:r>
            <a:r>
              <a:rPr lang="sr-Cyrl-CS" sz="2400" b="1" smtClean="0"/>
              <a:t>складишта</a:t>
            </a:r>
            <a:r>
              <a:rPr lang="sr-Latn-CS" sz="2400" b="1" smtClean="0"/>
              <a:t> </a:t>
            </a:r>
            <a:r>
              <a:rPr lang="sr-Cyrl-CS" sz="2400" b="1" smtClean="0"/>
              <a:t>отпадних</a:t>
            </a:r>
            <a:r>
              <a:rPr lang="sr-Latn-CS" sz="2400" b="1" smtClean="0"/>
              <a:t> </a:t>
            </a:r>
            <a:r>
              <a:rPr lang="sr-Cyrl-CS" sz="2400" b="1" smtClean="0"/>
              <a:t>лекова</a:t>
            </a:r>
            <a:r>
              <a:rPr lang="sr-Latn-CS" sz="2400" b="1" smtClean="0"/>
              <a:t> </a:t>
            </a:r>
            <a:r>
              <a:rPr lang="sr-Cyrl-CS" sz="2400" b="1" smtClean="0"/>
              <a:t>може</a:t>
            </a:r>
            <a:r>
              <a:rPr lang="sr-Latn-CS" sz="2400" b="1" smtClean="0"/>
              <a:t> </a:t>
            </a:r>
            <a:r>
              <a:rPr lang="sr-Cyrl-CS" sz="2400" b="1" smtClean="0"/>
              <a:t>довести</a:t>
            </a:r>
            <a:r>
              <a:rPr lang="sr-Latn-CS" sz="2400" b="1" smtClean="0"/>
              <a:t> </a:t>
            </a:r>
            <a:r>
              <a:rPr lang="sr-Cyrl-CS" sz="2400" b="1" smtClean="0"/>
              <a:t>до</a:t>
            </a:r>
            <a:r>
              <a:rPr lang="sr-Latn-CS" sz="2400" b="1" smtClean="0"/>
              <a:t> </a:t>
            </a:r>
            <a:r>
              <a:rPr lang="sr-Cyrl-CS" sz="2400" b="1" smtClean="0"/>
              <a:t>тога</a:t>
            </a:r>
            <a:r>
              <a:rPr lang="sr-Latn-CS" sz="2400" b="1" smtClean="0"/>
              <a:t> </a:t>
            </a:r>
            <a:r>
              <a:rPr lang="sr-Cyrl-CS" sz="2400" b="1" smtClean="0"/>
              <a:t>да</a:t>
            </a:r>
            <a:r>
              <a:rPr lang="sr-Latn-CS" sz="2400" b="1" smtClean="0"/>
              <a:t> </a:t>
            </a:r>
            <a:r>
              <a:rPr lang="sr-Cyrl-CS" sz="2400" b="1" smtClean="0"/>
              <a:t>се</a:t>
            </a:r>
            <a:r>
              <a:rPr lang="sr-Latn-CS" sz="2400" b="1" smtClean="0"/>
              <a:t> </a:t>
            </a:r>
            <a:r>
              <a:rPr lang="sr-Cyrl-CS" sz="2400" b="1" smtClean="0"/>
              <a:t>они</a:t>
            </a:r>
            <a:r>
              <a:rPr lang="sr-Latn-CS" sz="2400" b="1" smtClean="0"/>
              <a:t> </a:t>
            </a:r>
            <a:r>
              <a:rPr lang="sr-Cyrl-CS" sz="2400" b="1" smtClean="0"/>
              <a:t>поново</a:t>
            </a:r>
            <a:r>
              <a:rPr lang="sr-Latn-CS" sz="2400" b="1" smtClean="0"/>
              <a:t> </a:t>
            </a:r>
            <a:r>
              <a:rPr lang="sr-Cyrl-CS" sz="2400" b="1" smtClean="0"/>
              <a:t>нађу</a:t>
            </a:r>
            <a:r>
              <a:rPr lang="sr-Latn-CS" sz="2400" b="1" smtClean="0"/>
              <a:t> </a:t>
            </a:r>
            <a:r>
              <a:rPr lang="sr-Cyrl-CS" sz="2400" b="1" smtClean="0"/>
              <a:t>у</a:t>
            </a:r>
            <a:r>
              <a:rPr lang="sr-Latn-CS" sz="2400" b="1" smtClean="0"/>
              <a:t> </a:t>
            </a:r>
            <a:r>
              <a:rPr lang="sr-Cyrl-CS" sz="2400" b="1" smtClean="0"/>
              <a:t>продаји</a:t>
            </a:r>
            <a:r>
              <a:rPr lang="sr-Latn-CS" sz="2400" b="1" smtClean="0"/>
              <a:t>.</a:t>
            </a:r>
          </a:p>
        </p:txBody>
      </p:sp>
    </p:spTree>
  </p:cSld>
  <p:clrMapOvr>
    <a:masterClrMapping/>
  </p:clrMapOvr>
  <p:transition advTm="23630"/>
  <p:timing>
    <p:tnLst>
      <p:par>
        <p:cTn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210" name="Rectangle 2"/>
          <p:cNvSpPr>
            <a:spLocks noGrp="1"/>
          </p:cNvSpPr>
          <p:nvPr>
            <p:ph type="title"/>
          </p:nvPr>
        </p:nvSpPr>
        <p:spPr>
          <a:xfrm>
            <a:off x="457200" y="1998663"/>
            <a:ext cx="8229600" cy="1143000"/>
          </a:xfrm>
        </p:spPr>
        <p:txBody>
          <a:bodyPr/>
          <a:lstStyle/>
          <a:p>
            <a:r>
              <a:rPr lang="sr-Latn-CS" b="1" smtClean="0"/>
              <a:t>ХИГИЈЕНА ЗЕМЉИШТА</a:t>
            </a:r>
            <a:endParaRPr lang="en-US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Text Box 2"/>
          <p:cNvSpPr txBox="1">
            <a:spLocks noChangeArrowheads="1"/>
          </p:cNvSpPr>
          <p:nvPr/>
        </p:nvSpPr>
        <p:spPr bwMode="auto">
          <a:xfrm>
            <a:off x="838200" y="533400"/>
            <a:ext cx="7772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sr-Cyrl-CS" sz="3200" b="1">
                <a:latin typeface="Calibri" pitchFamily="34" charset="0"/>
              </a:rPr>
              <a:t>ХИГИЈЕНА</a:t>
            </a:r>
            <a:r>
              <a:rPr lang="en-US" sz="3200" b="1">
                <a:latin typeface="Calibri" pitchFamily="34" charset="0"/>
              </a:rPr>
              <a:t> </a:t>
            </a:r>
            <a:r>
              <a:rPr lang="sr-Cyrl-CS" sz="3200" b="1">
                <a:latin typeface="Calibri" pitchFamily="34" charset="0"/>
              </a:rPr>
              <a:t>ЗЕМЉИШТА</a:t>
            </a:r>
            <a:endParaRPr lang="sr-Latn-CS" sz="3200" b="1">
              <a:latin typeface="Calibri" pitchFamily="34" charset="0"/>
            </a:endParaRPr>
          </a:p>
        </p:txBody>
      </p:sp>
      <p:sp>
        <p:nvSpPr>
          <p:cNvPr id="275459" name="Text Box 4"/>
          <p:cNvSpPr txBox="1">
            <a:spLocks noChangeArrowheads="1"/>
          </p:cNvSpPr>
          <p:nvPr/>
        </p:nvSpPr>
        <p:spPr bwMode="auto">
          <a:xfrm>
            <a:off x="684213" y="1830388"/>
            <a:ext cx="8001000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Tx/>
              <a:buChar char="•"/>
            </a:pPr>
            <a:r>
              <a:rPr lang="sr-Cyrl-CS" sz="2400" b="1">
                <a:latin typeface="Calibri" pitchFamily="34" charset="0"/>
              </a:rPr>
              <a:t>Проучава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међу</a:t>
            </a:r>
            <a:r>
              <a:rPr lang="sr-Latn-CS" sz="2400" b="1">
                <a:latin typeface="Calibri" pitchFamily="34" charset="0"/>
              </a:rPr>
              <a:t>собну </a:t>
            </a:r>
            <a:r>
              <a:rPr lang="sr-Cyrl-CS" sz="2400" b="1">
                <a:latin typeface="Calibri" pitchFamily="34" charset="0"/>
              </a:rPr>
              <a:t>повезаност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човека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и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земљишта</a:t>
            </a:r>
            <a:r>
              <a:rPr lang="en-US" sz="2400" b="1">
                <a:latin typeface="Calibri" pitchFamily="34" charset="0"/>
              </a:rPr>
              <a:t>.</a:t>
            </a:r>
          </a:p>
          <a:p>
            <a:pPr algn="just"/>
            <a:endParaRPr lang="en-US" sz="1400" b="1">
              <a:latin typeface="Calibri" pitchFamily="34" charset="0"/>
            </a:endParaRPr>
          </a:p>
          <a:p>
            <a:pPr algn="just">
              <a:buFontTx/>
              <a:buChar char="•"/>
            </a:pPr>
            <a:r>
              <a:rPr lang="sr-Cyrl-CS" sz="2400" b="1">
                <a:latin typeface="Calibri" pitchFamily="34" charset="0"/>
              </a:rPr>
              <a:t>Земљиште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је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површински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слој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Земљине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коре</a:t>
            </a:r>
            <a:r>
              <a:rPr lang="en-US" sz="2400" b="1">
                <a:latin typeface="Calibri" pitchFamily="34" charset="0"/>
              </a:rPr>
              <a:t>.</a:t>
            </a:r>
            <a:endParaRPr lang="sr-Latn-CS" sz="2400" b="1">
              <a:latin typeface="Calibri" pitchFamily="34" charset="0"/>
            </a:endParaRPr>
          </a:p>
          <a:p>
            <a:pPr algn="just"/>
            <a:endParaRPr lang="sr-Latn-CS" sz="2400" b="1">
              <a:latin typeface="Calibri" pitchFamily="34" charset="0"/>
            </a:endParaRPr>
          </a:p>
          <a:p>
            <a:pPr algn="just">
              <a:buFontTx/>
              <a:buChar char="•"/>
            </a:pPr>
            <a:r>
              <a:rPr lang="sr-Cyrl-CS" sz="2400" b="1">
                <a:latin typeface="Calibri" pitchFamily="34" charset="0"/>
              </a:rPr>
              <a:t>Представља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сложен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биохемијски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комплекс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органских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и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неорганских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једињења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настао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деловањем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геолошких</a:t>
            </a:r>
            <a:r>
              <a:rPr lang="en-US" sz="2400" b="1">
                <a:latin typeface="Calibri" pitchFamily="34" charset="0"/>
              </a:rPr>
              <a:t>, </a:t>
            </a:r>
            <a:r>
              <a:rPr lang="sr-Cyrl-CS" sz="2400" b="1">
                <a:latin typeface="Calibri" pitchFamily="34" charset="0"/>
              </a:rPr>
              <a:t>хемијских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и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биолошких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фактора</a:t>
            </a:r>
            <a:r>
              <a:rPr lang="en-US" sz="2400" b="1">
                <a:latin typeface="Calibri" pitchFamily="34" charset="0"/>
              </a:rPr>
              <a:t>.</a:t>
            </a:r>
          </a:p>
          <a:p>
            <a:pPr algn="just"/>
            <a:endParaRPr lang="en-US" sz="1200" b="1">
              <a:latin typeface="Calibri" pitchFamily="34" charset="0"/>
            </a:endParaRPr>
          </a:p>
        </p:txBody>
      </p:sp>
    </p:spTree>
  </p:cSld>
  <p:clrMapOvr>
    <a:masterClrMapping/>
  </p:clrMapOvr>
  <p:transition advTm="20318"/>
  <p:timing>
    <p:tnLst>
      <p:par>
        <p:cTn id="1" dur="indefinite" restart="never" nodeType="tmRoot"/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2" name="Text Box 2"/>
          <p:cNvSpPr txBox="1">
            <a:spLocks noChangeArrowheads="1"/>
          </p:cNvSpPr>
          <p:nvPr/>
        </p:nvSpPr>
        <p:spPr bwMode="auto">
          <a:xfrm>
            <a:off x="838200" y="533400"/>
            <a:ext cx="7772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sr-Cyrl-CS" sz="3200" b="1">
                <a:latin typeface="Calibri" pitchFamily="34" charset="0"/>
              </a:rPr>
              <a:t>ХИГИЈЕНА</a:t>
            </a:r>
            <a:r>
              <a:rPr lang="en-US" sz="3200" b="1">
                <a:latin typeface="Calibri" pitchFamily="34" charset="0"/>
              </a:rPr>
              <a:t> </a:t>
            </a:r>
            <a:r>
              <a:rPr lang="sr-Cyrl-CS" sz="3200" b="1">
                <a:latin typeface="Calibri" pitchFamily="34" charset="0"/>
              </a:rPr>
              <a:t>ЗЕМЉИШТА</a:t>
            </a:r>
            <a:r>
              <a:rPr lang="sl-SI" sz="3200" b="1">
                <a:latin typeface="Calibri" pitchFamily="34" charset="0"/>
              </a:rPr>
              <a:t>-</a:t>
            </a:r>
            <a:r>
              <a:rPr lang="sr-Cyrl-CS" sz="3200" b="1">
                <a:latin typeface="Calibri" pitchFamily="34" charset="0"/>
              </a:rPr>
              <a:t>ДЕФИНИЦИЈА</a:t>
            </a:r>
            <a:endParaRPr lang="en-US" sz="2400">
              <a:latin typeface="Calibri" pitchFamily="34" charset="0"/>
            </a:endParaRPr>
          </a:p>
        </p:txBody>
      </p:sp>
      <p:sp>
        <p:nvSpPr>
          <p:cNvPr id="276483" name="Text Box 5"/>
          <p:cNvSpPr txBox="1">
            <a:spLocks noChangeArrowheads="1"/>
          </p:cNvSpPr>
          <p:nvPr/>
        </p:nvSpPr>
        <p:spPr bwMode="auto">
          <a:xfrm>
            <a:off x="762000" y="1752600"/>
            <a:ext cx="8153400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400" b="1">
                <a:latin typeface="Calibri" pitchFamily="34" charset="0"/>
              </a:rPr>
              <a:t>“</a:t>
            </a:r>
            <a:r>
              <a:rPr lang="sr-Cyrl-CS" sz="2400" b="1">
                <a:latin typeface="Calibri" pitchFamily="34" charset="0"/>
              </a:rPr>
              <a:t>ЗДРАВО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ЗЕМЉИШТЕ</a:t>
            </a:r>
            <a:r>
              <a:rPr lang="en-US" sz="2400" b="1">
                <a:latin typeface="Calibri" pitchFamily="34" charset="0"/>
              </a:rPr>
              <a:t>”</a:t>
            </a:r>
          </a:p>
          <a:p>
            <a:pPr algn="just"/>
            <a:endParaRPr lang="en-US" sz="2400" b="1">
              <a:latin typeface="Calibri" pitchFamily="34" charset="0"/>
            </a:endParaRPr>
          </a:p>
          <a:p>
            <a:pPr algn="just"/>
            <a:r>
              <a:rPr lang="sr-Cyrl-CS" sz="2400" b="1">
                <a:latin typeface="Calibri" pitchFamily="34" charset="0"/>
              </a:rPr>
              <a:t>је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земљиште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у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које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лако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продире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ваздух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и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вода</a:t>
            </a:r>
            <a:r>
              <a:rPr lang="en-US" sz="2400" b="1">
                <a:latin typeface="Calibri" pitchFamily="34" charset="0"/>
              </a:rPr>
              <a:t> (</a:t>
            </a:r>
            <a:r>
              <a:rPr lang="sr-Cyrl-CS" sz="2400" b="1" i="1">
                <a:latin typeface="Calibri" pitchFamily="34" charset="0"/>
              </a:rPr>
              <a:t>каменито</a:t>
            </a:r>
            <a:r>
              <a:rPr lang="en-US" sz="2400" b="1" i="1">
                <a:latin typeface="Calibri" pitchFamily="34" charset="0"/>
              </a:rPr>
              <a:t>, </a:t>
            </a:r>
            <a:r>
              <a:rPr lang="sr-Cyrl-CS" sz="2400" b="1" i="1">
                <a:latin typeface="Calibri" pitchFamily="34" charset="0"/>
              </a:rPr>
              <a:t>шљунковито</a:t>
            </a:r>
            <a:r>
              <a:rPr lang="en-US" sz="2400" b="1" i="1">
                <a:latin typeface="Calibri" pitchFamily="34" charset="0"/>
              </a:rPr>
              <a:t>, </a:t>
            </a:r>
            <a:r>
              <a:rPr lang="sr-Cyrl-CS" sz="2400" b="1" i="1">
                <a:latin typeface="Calibri" pitchFamily="34" charset="0"/>
              </a:rPr>
              <a:t>песковито</a:t>
            </a:r>
            <a:r>
              <a:rPr lang="en-US" sz="2400" b="1">
                <a:latin typeface="Calibri" pitchFamily="34" charset="0"/>
              </a:rPr>
              <a:t>), </a:t>
            </a:r>
            <a:r>
              <a:rPr lang="sr-Cyrl-CS" sz="2400" b="1">
                <a:latin typeface="Calibri" pitchFamily="34" charset="0"/>
              </a:rPr>
              <a:t>а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подземне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воде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су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испод</a:t>
            </a:r>
            <a:r>
              <a:rPr lang="en-US" sz="2400" b="1">
                <a:latin typeface="Calibri" pitchFamily="34" charset="0"/>
              </a:rPr>
              <a:t> 2 </a:t>
            </a:r>
            <a:r>
              <a:rPr lang="sr-Cyrl-CS" sz="2400" b="1">
                <a:latin typeface="Calibri" pitchFamily="34" charset="0"/>
              </a:rPr>
              <a:t>метра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од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површине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земљишта</a:t>
            </a:r>
            <a:r>
              <a:rPr lang="en-US" sz="2400" b="1">
                <a:latin typeface="Calibri" pitchFamily="34" charset="0"/>
              </a:rPr>
              <a:t>.</a:t>
            </a:r>
          </a:p>
          <a:p>
            <a:pPr algn="just"/>
            <a:endParaRPr lang="en-US" sz="2400" b="1">
              <a:latin typeface="Calibri" pitchFamily="34" charset="0"/>
            </a:endParaRPr>
          </a:p>
          <a:p>
            <a:pPr algn="just"/>
            <a:r>
              <a:rPr lang="en-US" sz="2400" b="1">
                <a:latin typeface="Calibri" pitchFamily="34" charset="0"/>
              </a:rPr>
              <a:t>“</a:t>
            </a:r>
            <a:r>
              <a:rPr lang="sr-Cyrl-CS" sz="2400" b="1">
                <a:latin typeface="Calibri" pitchFamily="34" charset="0"/>
              </a:rPr>
              <a:t>НЕЗДРАВО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ЗЕМЉИШТЕ</a:t>
            </a:r>
            <a:r>
              <a:rPr lang="en-US" sz="2400" b="1">
                <a:latin typeface="Calibri" pitchFamily="34" charset="0"/>
              </a:rPr>
              <a:t>”</a:t>
            </a:r>
          </a:p>
          <a:p>
            <a:pPr algn="just"/>
            <a:endParaRPr lang="en-US" sz="2400" b="1">
              <a:latin typeface="Calibri" pitchFamily="34" charset="0"/>
            </a:endParaRPr>
          </a:p>
          <a:p>
            <a:pPr algn="just"/>
            <a:r>
              <a:rPr lang="sr-Cyrl-CS" sz="2400" b="1">
                <a:latin typeface="Calibri" pitchFamily="34" charset="0"/>
              </a:rPr>
              <a:t>је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влажно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земљиште</a:t>
            </a:r>
            <a:r>
              <a:rPr lang="en-US" sz="2400" b="1">
                <a:latin typeface="Calibri" pitchFamily="34" charset="0"/>
              </a:rPr>
              <a:t>, </a:t>
            </a:r>
            <a:r>
              <a:rPr lang="sr-Cyrl-CS" sz="2400" b="1">
                <a:latin typeface="Calibri" pitchFamily="34" charset="0"/>
              </a:rPr>
              <a:t>у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близини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ниских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и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плавних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обала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река</a:t>
            </a:r>
            <a:r>
              <a:rPr lang="en-US" sz="2400" b="1">
                <a:latin typeface="Calibri" pitchFamily="34" charset="0"/>
              </a:rPr>
              <a:t>, </a:t>
            </a:r>
            <a:r>
              <a:rPr lang="sr-Cyrl-CS" sz="2400" b="1">
                <a:latin typeface="Calibri" pitchFamily="34" charset="0"/>
              </a:rPr>
              <a:t>оно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које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је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служило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за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укопавање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смећа</a:t>
            </a:r>
            <a:r>
              <a:rPr lang="en-US" sz="2400" b="1">
                <a:latin typeface="Calibri" pitchFamily="34" charset="0"/>
              </a:rPr>
              <a:t>, </a:t>
            </a:r>
            <a:r>
              <a:rPr lang="sr-Cyrl-CS" sz="2400" b="1">
                <a:latin typeface="Calibri" pitchFamily="34" charset="0"/>
              </a:rPr>
              <a:t>лешева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и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других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органских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материја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пре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истека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времена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потребног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за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минерализацију</a:t>
            </a:r>
            <a:r>
              <a:rPr lang="en-US" sz="2400" b="1">
                <a:latin typeface="Calibri" pitchFamily="34" charset="0"/>
              </a:rPr>
              <a:t>.</a:t>
            </a:r>
            <a:endParaRPr lang="en-US" sz="2400">
              <a:latin typeface="Calibri" pitchFamily="34" charset="0"/>
            </a:endParaRPr>
          </a:p>
        </p:txBody>
      </p:sp>
    </p:spTree>
  </p:cSld>
  <p:clrMapOvr>
    <a:masterClrMapping/>
  </p:clrMapOvr>
  <p:transition advTm="29430"/>
  <p:timing>
    <p:tnLst>
      <p:par>
        <p:cTn id="1" dur="indefinite" restart="never" nodeType="tmRoot"/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6" name="Text Box 2"/>
          <p:cNvSpPr txBox="1">
            <a:spLocks noChangeArrowheads="1"/>
          </p:cNvSpPr>
          <p:nvPr/>
        </p:nvSpPr>
        <p:spPr bwMode="auto">
          <a:xfrm>
            <a:off x="838200" y="533400"/>
            <a:ext cx="7772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sr-Cyrl-CS" sz="3200" b="1">
                <a:latin typeface="Calibri" pitchFamily="34" charset="0"/>
              </a:rPr>
              <a:t>ХИГИЈЕНА</a:t>
            </a:r>
            <a:r>
              <a:rPr lang="en-US" sz="3200" b="1">
                <a:latin typeface="Calibri" pitchFamily="34" charset="0"/>
              </a:rPr>
              <a:t> </a:t>
            </a:r>
            <a:r>
              <a:rPr lang="sr-Cyrl-CS" sz="3200" b="1">
                <a:latin typeface="Calibri" pitchFamily="34" charset="0"/>
              </a:rPr>
              <a:t>ЗЕМЉИШТА</a:t>
            </a:r>
            <a:r>
              <a:rPr lang="sl-SI" sz="3200" b="1">
                <a:latin typeface="Calibri" pitchFamily="34" charset="0"/>
              </a:rPr>
              <a:t>-</a:t>
            </a:r>
            <a:r>
              <a:rPr lang="sr-Cyrl-CS" sz="3200" b="1">
                <a:latin typeface="Calibri" pitchFamily="34" charset="0"/>
              </a:rPr>
              <a:t>ЗНАЧАЈ</a:t>
            </a:r>
            <a:endParaRPr lang="en-US" sz="2400">
              <a:latin typeface="Calibri" pitchFamily="34" charset="0"/>
            </a:endParaRPr>
          </a:p>
        </p:txBody>
      </p:sp>
      <p:sp>
        <p:nvSpPr>
          <p:cNvPr id="277507" name="Text Box 4"/>
          <p:cNvSpPr txBox="1">
            <a:spLocks noChangeArrowheads="1"/>
          </p:cNvSpPr>
          <p:nvPr/>
        </p:nvSpPr>
        <p:spPr bwMode="auto">
          <a:xfrm>
            <a:off x="838200" y="2716213"/>
            <a:ext cx="7924800" cy="277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800" b="1">
                <a:solidFill>
                  <a:srgbClr val="990033"/>
                </a:solidFill>
                <a:latin typeface="Calibri" pitchFamily="34" charset="0"/>
                <a:cs typeface="Times New Roman" pitchFamily="18" charset="0"/>
              </a:rPr>
              <a:t>I	</a:t>
            </a:r>
            <a:r>
              <a:rPr lang="sr-Cyrl-CS" sz="2800" b="1">
                <a:solidFill>
                  <a:srgbClr val="990033"/>
                </a:solidFill>
                <a:latin typeface="Calibri" pitchFamily="34" charset="0"/>
              </a:rPr>
              <a:t>КЛИМАТСКИ</a:t>
            </a:r>
            <a:endParaRPr lang="en-US" sz="2800" b="1">
              <a:solidFill>
                <a:srgbClr val="990033"/>
              </a:solidFill>
              <a:latin typeface="Calibri" pitchFamily="34" charset="0"/>
            </a:endParaRPr>
          </a:p>
          <a:p>
            <a:pPr algn="just"/>
            <a:endParaRPr lang="en-US" sz="2800" b="1">
              <a:solidFill>
                <a:srgbClr val="990033"/>
              </a:solidFill>
              <a:latin typeface="Calibri" pitchFamily="34" charset="0"/>
            </a:endParaRPr>
          </a:p>
          <a:p>
            <a:pPr algn="just"/>
            <a:r>
              <a:rPr lang="en-US" sz="2800" b="1">
                <a:solidFill>
                  <a:srgbClr val="990033"/>
                </a:solidFill>
                <a:latin typeface="Calibri" pitchFamily="34" charset="0"/>
                <a:cs typeface="Times New Roman" pitchFamily="18" charset="0"/>
              </a:rPr>
              <a:t>II	</a:t>
            </a:r>
            <a:r>
              <a:rPr lang="sr-Cyrl-CS" sz="2800" b="1">
                <a:solidFill>
                  <a:srgbClr val="990033"/>
                </a:solidFill>
                <a:latin typeface="Calibri" pitchFamily="34" charset="0"/>
              </a:rPr>
              <a:t>ХИГИЈЕНСКО</a:t>
            </a:r>
            <a:r>
              <a:rPr lang="en-US" sz="2800" b="1">
                <a:solidFill>
                  <a:srgbClr val="990033"/>
                </a:solidFill>
                <a:latin typeface="Calibri" pitchFamily="34" charset="0"/>
              </a:rPr>
              <a:t>-</a:t>
            </a:r>
            <a:r>
              <a:rPr lang="sr-Cyrl-CS" sz="2800" b="1">
                <a:solidFill>
                  <a:srgbClr val="990033"/>
                </a:solidFill>
                <a:latin typeface="Calibri" pitchFamily="34" charset="0"/>
              </a:rPr>
              <a:t>САНИТАРНИ</a:t>
            </a:r>
            <a:endParaRPr lang="en-US" sz="2800" b="1">
              <a:solidFill>
                <a:srgbClr val="990033"/>
              </a:solidFill>
              <a:latin typeface="Calibri" pitchFamily="34" charset="0"/>
            </a:endParaRPr>
          </a:p>
          <a:p>
            <a:pPr algn="just"/>
            <a:endParaRPr lang="en-US" sz="2800" b="1">
              <a:solidFill>
                <a:srgbClr val="990033"/>
              </a:solidFill>
              <a:latin typeface="Calibri" pitchFamily="34" charset="0"/>
            </a:endParaRPr>
          </a:p>
          <a:p>
            <a:pPr algn="just"/>
            <a:r>
              <a:rPr lang="en-US" sz="2800" b="1">
                <a:solidFill>
                  <a:srgbClr val="990033"/>
                </a:solidFill>
                <a:latin typeface="Calibri" pitchFamily="34" charset="0"/>
                <a:cs typeface="Times New Roman" pitchFamily="18" charset="0"/>
              </a:rPr>
              <a:t>III	</a:t>
            </a:r>
            <a:r>
              <a:rPr lang="sr-Cyrl-CS" sz="2800" b="1">
                <a:solidFill>
                  <a:srgbClr val="990033"/>
                </a:solidFill>
                <a:latin typeface="Calibri" pitchFamily="34" charset="0"/>
              </a:rPr>
              <a:t>ЕПИДЕМИОЛОШКИ</a:t>
            </a:r>
            <a:endParaRPr lang="en-US" sz="2800" b="1">
              <a:solidFill>
                <a:srgbClr val="990033"/>
              </a:solidFill>
              <a:latin typeface="Calibri" pitchFamily="34" charset="0"/>
            </a:endParaRPr>
          </a:p>
          <a:p>
            <a:pPr algn="just">
              <a:spcBef>
                <a:spcPct val="50000"/>
              </a:spcBef>
            </a:pPr>
            <a:endParaRPr lang="en-US" sz="2400">
              <a:latin typeface="Calibri" pitchFamily="34" charset="0"/>
            </a:endParaRPr>
          </a:p>
        </p:txBody>
      </p:sp>
    </p:spTree>
  </p:cSld>
  <p:clrMapOvr>
    <a:masterClrMapping/>
  </p:clrMapOvr>
  <p:transition advTm="2308"/>
  <p:timing>
    <p:tnLst>
      <p:par>
        <p:cTn id="1" dur="indefinite" restart="never" nodeType="tmRoot"/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Text Box 2"/>
          <p:cNvSpPr txBox="1">
            <a:spLocks noChangeArrowheads="1"/>
          </p:cNvSpPr>
          <p:nvPr/>
        </p:nvSpPr>
        <p:spPr bwMode="auto">
          <a:xfrm>
            <a:off x="827088" y="0"/>
            <a:ext cx="7772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sr-Cyrl-CS" sz="3200" b="1" dirty="0">
                <a:latin typeface="Calibri" pitchFamily="34" charset="0"/>
              </a:rPr>
              <a:t>ХИГИЈЕНА</a:t>
            </a:r>
            <a:r>
              <a:rPr lang="en-US" sz="3200" b="1" dirty="0">
                <a:latin typeface="Calibri" pitchFamily="34" charset="0"/>
              </a:rPr>
              <a:t> </a:t>
            </a:r>
            <a:r>
              <a:rPr lang="sr-Cyrl-CS" sz="3200" b="1" dirty="0">
                <a:latin typeface="Calibri" pitchFamily="34" charset="0"/>
              </a:rPr>
              <a:t>ЗЕМЉИШТА</a:t>
            </a:r>
            <a:r>
              <a:rPr lang="sl-SI" sz="3200" b="1" dirty="0">
                <a:latin typeface="Calibri" pitchFamily="34" charset="0"/>
              </a:rPr>
              <a:t>-</a:t>
            </a:r>
            <a:r>
              <a:rPr lang="sr-Cyrl-CS" sz="3200" b="1" dirty="0">
                <a:latin typeface="Calibri" pitchFamily="34" charset="0"/>
              </a:rPr>
              <a:t>ЗНАЧАЈ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278531" name="Text Box 3"/>
          <p:cNvSpPr txBox="1">
            <a:spLocks noChangeArrowheads="1"/>
          </p:cNvSpPr>
          <p:nvPr/>
        </p:nvSpPr>
        <p:spPr bwMode="auto">
          <a:xfrm>
            <a:off x="179388" y="836613"/>
            <a:ext cx="8964612" cy="593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400" b="1">
                <a:latin typeface="Calibri" pitchFamily="34" charset="0"/>
                <a:cs typeface="Times New Roman" pitchFamily="18" charset="0"/>
              </a:rPr>
              <a:t>I	</a:t>
            </a:r>
            <a:r>
              <a:rPr lang="sr-Cyrl-CS" sz="2400" b="1">
                <a:latin typeface="Calibri" pitchFamily="34" charset="0"/>
              </a:rPr>
              <a:t>КЛИМАТСКИ</a:t>
            </a:r>
            <a:endParaRPr lang="en-US" sz="2400" b="1">
              <a:latin typeface="Calibri" pitchFamily="34" charset="0"/>
            </a:endParaRPr>
          </a:p>
          <a:p>
            <a:pPr algn="just"/>
            <a:endParaRPr lang="en-US" sz="2400" b="1">
              <a:latin typeface="Calibri" pitchFamily="34" charset="0"/>
            </a:endParaRPr>
          </a:p>
          <a:p>
            <a:pPr algn="just">
              <a:buFontTx/>
              <a:buChar char="•"/>
            </a:pPr>
            <a:r>
              <a:rPr lang="sr-Latn-CS" sz="2400" b="1">
                <a:latin typeface="Calibri" pitchFamily="34" charset="0"/>
              </a:rPr>
              <a:t>У</a:t>
            </a:r>
            <a:r>
              <a:rPr lang="sr-Cyrl-CS" sz="2400" b="1">
                <a:latin typeface="Calibri" pitchFamily="34" charset="0"/>
              </a:rPr>
              <a:t>пијањ</a:t>
            </a:r>
            <a:r>
              <a:rPr lang="sr-Latn-CS" sz="2400" b="1">
                <a:latin typeface="Calibri" pitchFamily="34" charset="0"/>
              </a:rPr>
              <a:t>е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и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одбијањ</a:t>
            </a:r>
            <a:r>
              <a:rPr lang="sr-Latn-CS" sz="2400" b="1">
                <a:latin typeface="Calibri" pitchFamily="34" charset="0"/>
              </a:rPr>
              <a:t>е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Latn-CS" sz="2400" b="1">
                <a:latin typeface="Calibri" pitchFamily="34" charset="0"/>
              </a:rPr>
              <a:t>с</a:t>
            </a:r>
            <a:r>
              <a:rPr lang="sr-Cyrl-CS" sz="2400" b="1">
                <a:latin typeface="Calibri" pitchFamily="34" charset="0"/>
              </a:rPr>
              <a:t>унчевих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зрака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и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претварањ</a:t>
            </a:r>
            <a:r>
              <a:rPr lang="sr-Latn-CS" sz="2400" b="1">
                <a:latin typeface="Calibri" pitchFamily="34" charset="0"/>
              </a:rPr>
              <a:t>е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у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топлотну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енергију</a:t>
            </a:r>
            <a:r>
              <a:rPr lang="en-US" sz="2400" b="1">
                <a:latin typeface="Calibri" pitchFamily="34" charset="0"/>
              </a:rPr>
              <a:t>, </a:t>
            </a:r>
            <a:r>
              <a:rPr lang="sr-Cyrl-CS" sz="2400" b="1">
                <a:latin typeface="Calibri" pitchFamily="34" charset="0"/>
              </a:rPr>
              <a:t>која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загрева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или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хлади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ваздух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околине</a:t>
            </a:r>
            <a:r>
              <a:rPr lang="en-US" sz="2400" b="1">
                <a:latin typeface="Calibri" pitchFamily="34" charset="0"/>
              </a:rPr>
              <a:t>.</a:t>
            </a:r>
            <a:endParaRPr lang="sr-Latn-CS" sz="2400" b="1">
              <a:latin typeface="Calibri" pitchFamily="34" charset="0"/>
            </a:endParaRPr>
          </a:p>
          <a:p>
            <a:pPr algn="just"/>
            <a:endParaRPr lang="en-US" sz="2400" b="1">
              <a:latin typeface="Calibri" pitchFamily="34" charset="0"/>
            </a:endParaRPr>
          </a:p>
          <a:p>
            <a:pPr algn="just">
              <a:buFontTx/>
              <a:buChar char="•"/>
            </a:pPr>
            <a:r>
              <a:rPr lang="sr-Cyrl-CS" sz="2400" b="1">
                <a:latin typeface="Calibri" pitchFamily="34" charset="0"/>
              </a:rPr>
              <a:t>Каменито</a:t>
            </a:r>
            <a:r>
              <a:rPr lang="en-US" sz="2400" b="1">
                <a:latin typeface="Calibri" pitchFamily="34" charset="0"/>
              </a:rPr>
              <a:t>, </a:t>
            </a:r>
            <a:r>
              <a:rPr lang="sr-Cyrl-CS" sz="2400" b="1">
                <a:latin typeface="Calibri" pitchFamily="34" charset="0"/>
              </a:rPr>
              <a:t>порозно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и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растресито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земљиште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са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већим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садржајем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ваздуха</a:t>
            </a:r>
            <a:r>
              <a:rPr lang="en-US" sz="2400" b="1">
                <a:latin typeface="Calibri" pitchFamily="34" charset="0"/>
              </a:rPr>
              <a:t> (</a:t>
            </a:r>
            <a:r>
              <a:rPr lang="sr-Cyrl-CS" sz="2400" b="1" i="1">
                <a:latin typeface="Calibri" pitchFamily="34" charset="0"/>
              </a:rPr>
              <a:t>песак</a:t>
            </a:r>
            <a:r>
              <a:rPr lang="en-US" sz="2400" b="1">
                <a:latin typeface="Calibri" pitchFamily="34" charset="0"/>
              </a:rPr>
              <a:t>) </a:t>
            </a:r>
            <a:r>
              <a:rPr lang="sr-Cyrl-CS" sz="2400" b="1">
                <a:latin typeface="Calibri" pitchFamily="34" charset="0"/>
              </a:rPr>
              <a:t>се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брзо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загрева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дању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и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зрачењем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примљену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топлотну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енергију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брзо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враћа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у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околину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ноћу</a:t>
            </a:r>
            <a:r>
              <a:rPr lang="en-US" sz="2400" b="1">
                <a:latin typeface="Calibri" pitchFamily="34" charset="0"/>
              </a:rPr>
              <a:t>.</a:t>
            </a:r>
            <a:endParaRPr lang="sr-Latn-CS" sz="2400" b="1">
              <a:latin typeface="Calibri" pitchFamily="34" charset="0"/>
            </a:endParaRPr>
          </a:p>
          <a:p>
            <a:pPr algn="just"/>
            <a:endParaRPr lang="sr-Latn-CS" sz="2400" b="1">
              <a:latin typeface="Calibri" pitchFamily="34" charset="0"/>
            </a:endParaRPr>
          </a:p>
          <a:p>
            <a:pPr algn="just">
              <a:buFontTx/>
              <a:buChar char="•"/>
            </a:pPr>
            <a:r>
              <a:rPr lang="ru-RU" sz="2400" b="1">
                <a:latin typeface="Calibri" pitchFamily="34" charset="0"/>
              </a:rPr>
              <a:t>Земљиште са великим садржајем воде (тресет) се споро и мало загрева, а много топлоте губи на испаравање те снижава температуру ваздуха околине.</a:t>
            </a:r>
            <a:endParaRPr lang="sr-Latn-CS" sz="2400" b="1">
              <a:latin typeface="Calibri" pitchFamily="34" charset="0"/>
            </a:endParaRPr>
          </a:p>
          <a:p>
            <a:pPr algn="just"/>
            <a:endParaRPr lang="ru-RU" sz="2400" b="1">
              <a:latin typeface="Calibri" pitchFamily="34" charset="0"/>
            </a:endParaRPr>
          </a:p>
          <a:p>
            <a:pPr algn="just">
              <a:buFontTx/>
              <a:buChar char="•"/>
            </a:pPr>
            <a:r>
              <a:rPr lang="ru-RU" sz="2400" b="1">
                <a:latin typeface="Calibri" pitchFamily="34" charset="0"/>
              </a:rPr>
              <a:t>Оголело земљиште је топлије лети и хладније зими од земљишта прекривеног вегетацијом.</a:t>
            </a:r>
          </a:p>
          <a:p>
            <a:pPr algn="just"/>
            <a:endParaRPr lang="en-US" sz="2400" b="1">
              <a:latin typeface="Calibri" pitchFamily="34" charset="0"/>
            </a:endParaRPr>
          </a:p>
        </p:txBody>
      </p:sp>
    </p:spTree>
  </p:cSld>
  <p:clrMapOvr>
    <a:masterClrMapping/>
  </p:clrMapOvr>
  <p:transition advTm="20938"/>
  <p:timing>
    <p:tnLst>
      <p:par>
        <p:cTn id="1" dur="indefinite" restart="never" nodeType="tmRoot"/>
      </p:par>
    </p:tn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Text Box 2"/>
          <p:cNvSpPr txBox="1">
            <a:spLocks noChangeArrowheads="1"/>
          </p:cNvSpPr>
          <p:nvPr/>
        </p:nvSpPr>
        <p:spPr bwMode="auto">
          <a:xfrm>
            <a:off x="838200" y="533400"/>
            <a:ext cx="7772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sr-Cyrl-CS" sz="3200" b="1">
                <a:latin typeface="Calibri" pitchFamily="34" charset="0"/>
              </a:rPr>
              <a:t>ХИГИЈЕНА</a:t>
            </a:r>
            <a:r>
              <a:rPr lang="en-US" sz="3200" b="1">
                <a:latin typeface="Calibri" pitchFamily="34" charset="0"/>
              </a:rPr>
              <a:t> </a:t>
            </a:r>
            <a:r>
              <a:rPr lang="sr-Cyrl-CS" sz="3200" b="1">
                <a:latin typeface="Calibri" pitchFamily="34" charset="0"/>
              </a:rPr>
              <a:t>ЗЕМЉИШТА</a:t>
            </a:r>
            <a:r>
              <a:rPr lang="sl-SI" sz="3200" b="1">
                <a:latin typeface="Calibri" pitchFamily="34" charset="0"/>
              </a:rPr>
              <a:t>-</a:t>
            </a:r>
            <a:r>
              <a:rPr lang="sr-Cyrl-CS" sz="3200" b="1">
                <a:latin typeface="Calibri" pitchFamily="34" charset="0"/>
              </a:rPr>
              <a:t>ЗНАЧАЈ</a:t>
            </a:r>
            <a:endParaRPr lang="en-US" sz="2400">
              <a:latin typeface="Calibri" pitchFamily="34" charset="0"/>
            </a:endParaRPr>
          </a:p>
        </p:txBody>
      </p:sp>
      <p:sp>
        <p:nvSpPr>
          <p:cNvPr id="280579" name="Text Box 3"/>
          <p:cNvSpPr txBox="1">
            <a:spLocks noChangeArrowheads="1"/>
          </p:cNvSpPr>
          <p:nvPr/>
        </p:nvSpPr>
        <p:spPr bwMode="auto">
          <a:xfrm>
            <a:off x="395288" y="1341438"/>
            <a:ext cx="8367712" cy="593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400" b="1">
                <a:latin typeface="Calibri" pitchFamily="34" charset="0"/>
                <a:cs typeface="Times New Roman" pitchFamily="18" charset="0"/>
              </a:rPr>
              <a:t>II	</a:t>
            </a:r>
            <a:r>
              <a:rPr lang="sr-Cyrl-CS" sz="2400" b="1">
                <a:latin typeface="Calibri" pitchFamily="34" charset="0"/>
              </a:rPr>
              <a:t>ХИГИЈЕНСКО</a:t>
            </a:r>
            <a:r>
              <a:rPr lang="en-US" sz="2400" b="1">
                <a:latin typeface="Calibri" pitchFamily="34" charset="0"/>
              </a:rPr>
              <a:t>-</a:t>
            </a:r>
            <a:r>
              <a:rPr lang="sr-Cyrl-CS" sz="2400" b="1">
                <a:latin typeface="Calibri" pitchFamily="34" charset="0"/>
              </a:rPr>
              <a:t>САНИТАРНИ</a:t>
            </a:r>
            <a:endParaRPr lang="en-US" sz="2400" b="1">
              <a:latin typeface="Calibri" pitchFamily="34" charset="0"/>
            </a:endParaRPr>
          </a:p>
          <a:p>
            <a:pPr algn="just"/>
            <a:endParaRPr lang="en-US" sz="2400" b="1">
              <a:latin typeface="Calibri" pitchFamily="34" charset="0"/>
            </a:endParaRPr>
          </a:p>
          <a:p>
            <a:pPr algn="just"/>
            <a:endParaRPr lang="en-US" sz="2400" b="1">
              <a:latin typeface="Calibri" pitchFamily="34" charset="0"/>
            </a:endParaRPr>
          </a:p>
          <a:p>
            <a:pPr algn="just"/>
            <a:r>
              <a:rPr lang="sr-Cyrl-CS" sz="2400" b="1">
                <a:latin typeface="Calibri" pitchFamily="34" charset="0"/>
              </a:rPr>
              <a:t>Хигијенско</a:t>
            </a:r>
            <a:r>
              <a:rPr lang="en-US" sz="2400" b="1">
                <a:latin typeface="Calibri" pitchFamily="34" charset="0"/>
              </a:rPr>
              <a:t>-</a:t>
            </a:r>
            <a:r>
              <a:rPr lang="sr-Cyrl-CS" sz="2400" b="1">
                <a:latin typeface="Calibri" pitchFamily="34" charset="0"/>
              </a:rPr>
              <a:t>санитарни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значај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земљишта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су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топографски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услови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земљишта</a:t>
            </a:r>
            <a:r>
              <a:rPr lang="en-US" sz="2400" b="1">
                <a:latin typeface="Calibri" pitchFamily="34" charset="0"/>
              </a:rPr>
              <a:t>, </a:t>
            </a:r>
            <a:r>
              <a:rPr lang="sr-Cyrl-CS" sz="2400" b="1">
                <a:latin typeface="Calibri" pitchFamily="34" charset="0"/>
              </a:rPr>
              <a:t>склоп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терена</a:t>
            </a:r>
            <a:r>
              <a:rPr lang="en-US" sz="2400" b="1">
                <a:latin typeface="Calibri" pitchFamily="34" charset="0"/>
              </a:rPr>
              <a:t>, </a:t>
            </a:r>
            <a:r>
              <a:rPr lang="sr-Cyrl-CS" sz="2400" b="1">
                <a:latin typeface="Calibri" pitchFamily="34" charset="0"/>
              </a:rPr>
              <a:t>механичка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структура</a:t>
            </a:r>
            <a:r>
              <a:rPr lang="en-US" sz="2400" b="1">
                <a:latin typeface="Calibri" pitchFamily="34" charset="0"/>
              </a:rPr>
              <a:t>, </a:t>
            </a:r>
            <a:r>
              <a:rPr lang="sr-Cyrl-CS" sz="2400" b="1">
                <a:latin typeface="Calibri" pitchFamily="34" charset="0"/>
              </a:rPr>
              <a:t>физичка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својства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и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хемијски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састав</a:t>
            </a:r>
            <a:r>
              <a:rPr lang="en-US" sz="2400" b="1">
                <a:latin typeface="Calibri" pitchFamily="34" charset="0"/>
              </a:rPr>
              <a:t>.</a:t>
            </a:r>
            <a:endParaRPr lang="sr-Latn-CS" sz="2400" b="1">
              <a:latin typeface="Calibri" pitchFamily="34" charset="0"/>
            </a:endParaRPr>
          </a:p>
          <a:p>
            <a:pPr algn="just"/>
            <a:endParaRPr lang="sr-Latn-CS" sz="2400" b="1">
              <a:latin typeface="Calibri" pitchFamily="34" charset="0"/>
            </a:endParaRPr>
          </a:p>
          <a:p>
            <a:r>
              <a:rPr lang="en-US" sz="2400" b="1">
                <a:latin typeface="Calibri" pitchFamily="34" charset="0"/>
              </a:rPr>
              <a:t>III	</a:t>
            </a:r>
            <a:r>
              <a:rPr lang="sr-Cyrl-CS" sz="2400" b="1">
                <a:latin typeface="Calibri" pitchFamily="34" charset="0"/>
              </a:rPr>
              <a:t>ЕПИДЕМИОЛОШКИ</a:t>
            </a:r>
            <a:endParaRPr lang="en-US" sz="2400" b="1">
              <a:latin typeface="Calibri" pitchFamily="34" charset="0"/>
            </a:endParaRPr>
          </a:p>
          <a:p>
            <a:endParaRPr lang="en-US" sz="2400" b="1">
              <a:latin typeface="Calibri" pitchFamily="34" charset="0"/>
            </a:endParaRPr>
          </a:p>
          <a:p>
            <a:r>
              <a:rPr lang="sr-Cyrl-CS" sz="2400" b="1">
                <a:latin typeface="Calibri" pitchFamily="34" charset="0"/>
              </a:rPr>
              <a:t>Епидемиолошки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значај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Latn-CS" sz="2400" b="1">
                <a:latin typeface="Calibri" pitchFamily="34" charset="0"/>
              </a:rPr>
              <a:t>з</a:t>
            </a:r>
            <a:r>
              <a:rPr lang="sr-Cyrl-CS" sz="2400" b="1">
                <a:latin typeface="Calibri" pitchFamily="34" charset="0"/>
              </a:rPr>
              <a:t>емљишта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је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у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присуству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загађујућих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супстанција</a:t>
            </a:r>
            <a:r>
              <a:rPr lang="en-US" sz="2400" b="1">
                <a:latin typeface="Calibri" pitchFamily="34" charset="0"/>
              </a:rPr>
              <a:t> (</a:t>
            </a:r>
            <a:r>
              <a:rPr lang="sr-Cyrl-CS" sz="2400" b="1" i="1">
                <a:latin typeface="Calibri" pitchFamily="34" charset="0"/>
              </a:rPr>
              <a:t>пестицида</a:t>
            </a:r>
            <a:r>
              <a:rPr lang="en-US" sz="2400" b="1" i="1">
                <a:latin typeface="Calibri" pitchFamily="34" charset="0"/>
              </a:rPr>
              <a:t>, </a:t>
            </a:r>
            <a:r>
              <a:rPr lang="sr-Cyrl-CS" sz="2400" b="1" i="1">
                <a:latin typeface="Calibri" pitchFamily="34" charset="0"/>
              </a:rPr>
              <a:t>токсичних</a:t>
            </a:r>
            <a:r>
              <a:rPr lang="en-US" sz="2400" b="1" i="1">
                <a:latin typeface="Calibri" pitchFamily="34" charset="0"/>
              </a:rPr>
              <a:t> </a:t>
            </a:r>
            <a:r>
              <a:rPr lang="sr-Cyrl-CS" sz="2400" b="1" i="1">
                <a:latin typeface="Calibri" pitchFamily="34" charset="0"/>
              </a:rPr>
              <a:t>метала</a:t>
            </a:r>
            <a:r>
              <a:rPr lang="en-US" sz="2400" b="1" i="1">
                <a:latin typeface="Calibri" pitchFamily="34" charset="0"/>
              </a:rPr>
              <a:t> </a:t>
            </a:r>
            <a:r>
              <a:rPr lang="sr-Cyrl-CS" sz="2400" b="1" i="1">
                <a:latin typeface="Calibri" pitchFamily="34" charset="0"/>
              </a:rPr>
              <a:t>итд</a:t>
            </a:r>
            <a:r>
              <a:rPr lang="en-US" sz="2400" b="1" i="1">
                <a:latin typeface="Calibri" pitchFamily="34" charset="0"/>
              </a:rPr>
              <a:t>.</a:t>
            </a:r>
            <a:r>
              <a:rPr lang="en-US" sz="2400" b="1">
                <a:latin typeface="Calibri" pitchFamily="34" charset="0"/>
              </a:rPr>
              <a:t>), </a:t>
            </a:r>
            <a:r>
              <a:rPr lang="sr-Cyrl-CS" sz="2400" b="1">
                <a:latin typeface="Calibri" pitchFamily="34" charset="0"/>
              </a:rPr>
              <a:t>микроорганизама</a:t>
            </a:r>
            <a:r>
              <a:rPr lang="en-US" sz="2400" b="1">
                <a:latin typeface="Calibri" pitchFamily="34" charset="0"/>
              </a:rPr>
              <a:t> (</a:t>
            </a:r>
            <a:r>
              <a:rPr lang="sr-Cyrl-CS" sz="2400" b="1" i="1">
                <a:latin typeface="Calibri" pitchFamily="34" charset="0"/>
              </a:rPr>
              <a:t>бактерија</a:t>
            </a:r>
            <a:r>
              <a:rPr lang="en-US" sz="2400" b="1" i="1">
                <a:latin typeface="Calibri" pitchFamily="34" charset="0"/>
              </a:rPr>
              <a:t>, </a:t>
            </a:r>
            <a:r>
              <a:rPr lang="sr-Cyrl-CS" sz="2400" b="1" i="1">
                <a:latin typeface="Calibri" pitchFamily="34" charset="0"/>
              </a:rPr>
              <a:t>паразита</a:t>
            </a:r>
            <a:r>
              <a:rPr lang="en-US" sz="2400" b="1" i="1">
                <a:latin typeface="Calibri" pitchFamily="34" charset="0"/>
              </a:rPr>
              <a:t> </a:t>
            </a:r>
            <a:r>
              <a:rPr lang="sr-Cyrl-CS" sz="2400" b="1" i="1">
                <a:latin typeface="Calibri" pitchFamily="34" charset="0"/>
              </a:rPr>
              <a:t>итд</a:t>
            </a:r>
            <a:r>
              <a:rPr lang="en-US" sz="2400" b="1" i="1">
                <a:latin typeface="Calibri" pitchFamily="34" charset="0"/>
              </a:rPr>
              <a:t>.</a:t>
            </a:r>
            <a:r>
              <a:rPr lang="en-US" sz="2400" b="1">
                <a:latin typeface="Calibri" pitchFamily="34" charset="0"/>
              </a:rPr>
              <a:t>) </a:t>
            </a:r>
            <a:r>
              <a:rPr lang="sr-Cyrl-CS" sz="2400" b="1">
                <a:latin typeface="Calibri" pitchFamily="34" charset="0"/>
              </a:rPr>
              <a:t>и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присуству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и</a:t>
            </a:r>
            <a:r>
              <a:rPr lang="en-US" sz="2400" b="1">
                <a:latin typeface="Calibri" pitchFamily="34" charset="0"/>
              </a:rPr>
              <a:t>/</a:t>
            </a:r>
            <a:r>
              <a:rPr lang="sr-Cyrl-CS" sz="2400" b="1">
                <a:latin typeface="Calibri" pitchFamily="34" charset="0"/>
              </a:rPr>
              <a:t>или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одсуству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неопходних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хемијских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елемената</a:t>
            </a:r>
            <a:r>
              <a:rPr lang="en-US" sz="2400" b="1">
                <a:latin typeface="Calibri" pitchFamily="34" charset="0"/>
              </a:rPr>
              <a:t> (</a:t>
            </a:r>
            <a:r>
              <a:rPr lang="sr-Cyrl-CS" sz="2400" b="1" i="1">
                <a:latin typeface="Calibri" pitchFamily="34" charset="0"/>
              </a:rPr>
              <a:t>јод</a:t>
            </a:r>
            <a:r>
              <a:rPr lang="en-US" sz="2400" b="1" i="1">
                <a:latin typeface="Calibri" pitchFamily="34" charset="0"/>
              </a:rPr>
              <a:t>, </a:t>
            </a:r>
            <a:r>
              <a:rPr lang="sr-Cyrl-CS" sz="2400" b="1" i="1">
                <a:latin typeface="Calibri" pitchFamily="34" charset="0"/>
              </a:rPr>
              <a:t>флуор</a:t>
            </a:r>
            <a:r>
              <a:rPr lang="en-US" sz="2400" b="1" i="1">
                <a:latin typeface="Calibri" pitchFamily="34" charset="0"/>
              </a:rPr>
              <a:t>, </a:t>
            </a:r>
            <a:r>
              <a:rPr lang="sr-Cyrl-CS" sz="2400" b="1" i="1">
                <a:latin typeface="Calibri" pitchFamily="34" charset="0"/>
              </a:rPr>
              <a:t>селен</a:t>
            </a:r>
            <a:r>
              <a:rPr lang="en-US" sz="2400" b="1" i="1">
                <a:latin typeface="Calibri" pitchFamily="34" charset="0"/>
              </a:rPr>
              <a:t>, </a:t>
            </a:r>
            <a:r>
              <a:rPr lang="sr-Cyrl-CS" sz="2400" b="1" i="1">
                <a:latin typeface="Calibri" pitchFamily="34" charset="0"/>
              </a:rPr>
              <a:t>бакар</a:t>
            </a:r>
            <a:r>
              <a:rPr lang="en-US" sz="2400" b="1" i="1">
                <a:latin typeface="Calibri" pitchFamily="34" charset="0"/>
              </a:rPr>
              <a:t>, </a:t>
            </a:r>
            <a:r>
              <a:rPr lang="sr-Cyrl-CS" sz="2400" b="1" i="1">
                <a:latin typeface="Calibri" pitchFamily="34" charset="0"/>
              </a:rPr>
              <a:t>манган</a:t>
            </a:r>
            <a:r>
              <a:rPr lang="en-US" sz="2400" b="1" i="1">
                <a:latin typeface="Calibri" pitchFamily="34" charset="0"/>
              </a:rPr>
              <a:t>, </a:t>
            </a:r>
            <a:r>
              <a:rPr lang="sr-Cyrl-CS" sz="2400" b="1" i="1">
                <a:latin typeface="Calibri" pitchFamily="34" charset="0"/>
              </a:rPr>
              <a:t>гвожђе</a:t>
            </a:r>
            <a:r>
              <a:rPr lang="en-US" sz="2400" b="1" i="1">
                <a:latin typeface="Calibri" pitchFamily="34" charset="0"/>
              </a:rPr>
              <a:t> </a:t>
            </a:r>
            <a:r>
              <a:rPr lang="sr-Cyrl-CS" sz="2400" b="1" i="1">
                <a:latin typeface="Calibri" pitchFamily="34" charset="0"/>
              </a:rPr>
              <a:t>итд</a:t>
            </a:r>
            <a:r>
              <a:rPr lang="en-US" sz="2400" b="1" i="1">
                <a:latin typeface="Calibri" pitchFamily="34" charset="0"/>
              </a:rPr>
              <a:t>.</a:t>
            </a:r>
            <a:r>
              <a:rPr lang="en-US" sz="2400" b="1">
                <a:latin typeface="Calibri" pitchFamily="34" charset="0"/>
              </a:rPr>
              <a:t>).</a:t>
            </a:r>
            <a:endParaRPr lang="en-US" sz="2400">
              <a:latin typeface="Calibri" pitchFamily="34" charset="0"/>
            </a:endParaRPr>
          </a:p>
          <a:p>
            <a:pPr algn="just"/>
            <a:endParaRPr lang="sr-Latn-CS" sz="2400" b="1">
              <a:latin typeface="Calibri" pitchFamily="34" charset="0"/>
            </a:endParaRPr>
          </a:p>
          <a:p>
            <a:pPr algn="just"/>
            <a:endParaRPr lang="en-US" sz="2400">
              <a:latin typeface="Calibri" pitchFamily="34" charset="0"/>
            </a:endParaRPr>
          </a:p>
        </p:txBody>
      </p:sp>
    </p:spTree>
  </p:cSld>
  <p:clrMapOvr>
    <a:masterClrMapping/>
  </p:clrMapOvr>
  <p:transition advTm="25956"/>
  <p:timing>
    <p:tnLst>
      <p:par>
        <p:cTn id="1" dur="indefinite" restart="never" nodeType="tmRoot"/>
      </p:par>
    </p:tn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Text Box 2"/>
          <p:cNvSpPr txBox="1">
            <a:spLocks noChangeArrowheads="1"/>
          </p:cNvSpPr>
          <p:nvPr/>
        </p:nvSpPr>
        <p:spPr bwMode="auto">
          <a:xfrm>
            <a:off x="468313" y="0"/>
            <a:ext cx="81105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sr-Cyrl-CS" sz="3200" b="1">
                <a:latin typeface="Calibri" pitchFamily="34" charset="0"/>
              </a:rPr>
              <a:t>ФИЗИЧКА</a:t>
            </a:r>
            <a:r>
              <a:rPr lang="en-US" sz="3200" b="1">
                <a:latin typeface="Calibri" pitchFamily="34" charset="0"/>
              </a:rPr>
              <a:t> </a:t>
            </a:r>
            <a:r>
              <a:rPr lang="sr-Cyrl-CS" sz="3200" b="1">
                <a:latin typeface="Calibri" pitchFamily="34" charset="0"/>
              </a:rPr>
              <a:t>СВОЈСТВА</a:t>
            </a:r>
            <a:r>
              <a:rPr lang="en-US" sz="3200" b="1">
                <a:latin typeface="Calibri" pitchFamily="34" charset="0"/>
              </a:rPr>
              <a:t> </a:t>
            </a:r>
            <a:r>
              <a:rPr lang="sr-Cyrl-CS" sz="3200" b="1">
                <a:latin typeface="Calibri" pitchFamily="34" charset="0"/>
              </a:rPr>
              <a:t>ЗЕМЉИШТА</a:t>
            </a:r>
            <a:endParaRPr lang="en-US" sz="2400">
              <a:latin typeface="Calibri" pitchFamily="34" charset="0"/>
            </a:endParaRPr>
          </a:p>
        </p:txBody>
      </p:sp>
      <p:sp>
        <p:nvSpPr>
          <p:cNvPr id="282627" name="Text Box 3"/>
          <p:cNvSpPr txBox="1">
            <a:spLocks noChangeArrowheads="1"/>
          </p:cNvSpPr>
          <p:nvPr/>
        </p:nvSpPr>
        <p:spPr bwMode="auto">
          <a:xfrm>
            <a:off x="179388" y="620713"/>
            <a:ext cx="8785225" cy="520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400" b="1" i="1">
                <a:solidFill>
                  <a:srgbClr val="990033"/>
                </a:solidFill>
                <a:latin typeface="Calibri" pitchFamily="34" charset="0"/>
              </a:rPr>
              <a:t>1. </a:t>
            </a:r>
            <a:r>
              <a:rPr lang="sr-Cyrl-CS" sz="2400" b="1" i="1">
                <a:solidFill>
                  <a:srgbClr val="990033"/>
                </a:solidFill>
                <a:latin typeface="Calibri" pitchFamily="34" charset="0"/>
              </a:rPr>
              <a:t>Запремина</a:t>
            </a:r>
            <a:r>
              <a:rPr lang="en-US" sz="2400" b="1" i="1">
                <a:solidFill>
                  <a:srgbClr val="990033"/>
                </a:solidFill>
                <a:latin typeface="Calibri" pitchFamily="34" charset="0"/>
              </a:rPr>
              <a:t> </a:t>
            </a:r>
            <a:r>
              <a:rPr lang="sr-Cyrl-CS" sz="2400" b="1" i="1">
                <a:solidFill>
                  <a:srgbClr val="990033"/>
                </a:solidFill>
                <a:latin typeface="Calibri" pitchFamily="34" charset="0"/>
              </a:rPr>
              <a:t>земљишта</a:t>
            </a:r>
            <a:endParaRPr lang="sr-Latn-CS" sz="2400" b="1" i="1">
              <a:solidFill>
                <a:srgbClr val="990033"/>
              </a:solidFill>
              <a:latin typeface="Calibri" pitchFamily="34" charset="0"/>
            </a:endParaRPr>
          </a:p>
          <a:p>
            <a:pPr algn="just"/>
            <a:r>
              <a:rPr lang="sr-Latn-CS" sz="2400" b="1">
                <a:latin typeface="Calibri" pitchFamily="34" charset="0"/>
              </a:rPr>
              <a:t>-с</a:t>
            </a:r>
            <a:r>
              <a:rPr lang="sr-Cyrl-CS" sz="2400" b="1">
                <a:latin typeface="Calibri" pitchFamily="34" charset="0"/>
              </a:rPr>
              <a:t>адржај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суве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супставције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у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јединици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запремине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земљишта</a:t>
            </a:r>
            <a:r>
              <a:rPr lang="en-US" sz="2400" b="1">
                <a:latin typeface="Calibri" pitchFamily="34" charset="0"/>
              </a:rPr>
              <a:t>.</a:t>
            </a:r>
          </a:p>
          <a:p>
            <a:pPr algn="just"/>
            <a:r>
              <a:rPr lang="en-US" sz="2400" b="1" i="1">
                <a:solidFill>
                  <a:srgbClr val="990033"/>
                </a:solidFill>
                <a:latin typeface="Calibri" pitchFamily="34" charset="0"/>
              </a:rPr>
              <a:t>2. </a:t>
            </a:r>
            <a:r>
              <a:rPr lang="sr-Cyrl-CS" sz="2400" b="1" i="1">
                <a:solidFill>
                  <a:srgbClr val="990033"/>
                </a:solidFill>
                <a:latin typeface="Calibri" pitchFamily="34" charset="0"/>
              </a:rPr>
              <a:t>Облик</a:t>
            </a:r>
            <a:r>
              <a:rPr lang="en-US" sz="2400" b="1" i="1">
                <a:solidFill>
                  <a:srgbClr val="990033"/>
                </a:solidFill>
                <a:latin typeface="Calibri" pitchFamily="34" charset="0"/>
              </a:rPr>
              <a:t> </a:t>
            </a:r>
            <a:r>
              <a:rPr lang="sr-Cyrl-CS" sz="2400" b="1" i="1">
                <a:solidFill>
                  <a:srgbClr val="990033"/>
                </a:solidFill>
                <a:latin typeface="Calibri" pitchFamily="34" charset="0"/>
              </a:rPr>
              <a:t>и</a:t>
            </a:r>
            <a:r>
              <a:rPr lang="en-US" sz="2400" b="1" i="1">
                <a:solidFill>
                  <a:srgbClr val="990033"/>
                </a:solidFill>
                <a:latin typeface="Calibri" pitchFamily="34" charset="0"/>
              </a:rPr>
              <a:t> </a:t>
            </a:r>
            <a:r>
              <a:rPr lang="sr-Cyrl-CS" sz="2400" b="1" i="1">
                <a:solidFill>
                  <a:srgbClr val="990033"/>
                </a:solidFill>
                <a:latin typeface="Calibri" pitchFamily="34" charset="0"/>
              </a:rPr>
              <a:t>величина</a:t>
            </a:r>
            <a:r>
              <a:rPr lang="en-US" sz="2400" b="1" i="1">
                <a:solidFill>
                  <a:srgbClr val="990033"/>
                </a:solidFill>
                <a:latin typeface="Calibri" pitchFamily="34" charset="0"/>
              </a:rPr>
              <a:t> </a:t>
            </a:r>
            <a:r>
              <a:rPr lang="sr-Cyrl-CS" sz="2400" b="1" i="1">
                <a:solidFill>
                  <a:srgbClr val="990033"/>
                </a:solidFill>
                <a:latin typeface="Calibri" pitchFamily="34" charset="0"/>
              </a:rPr>
              <a:t>земљишних</a:t>
            </a:r>
            <a:r>
              <a:rPr lang="en-US" sz="2400" b="1" i="1">
                <a:solidFill>
                  <a:srgbClr val="990033"/>
                </a:solidFill>
                <a:latin typeface="Calibri" pitchFamily="34" charset="0"/>
              </a:rPr>
              <a:t> </a:t>
            </a:r>
            <a:r>
              <a:rPr lang="sr-Cyrl-CS" sz="2400" b="1" i="1">
                <a:solidFill>
                  <a:srgbClr val="990033"/>
                </a:solidFill>
                <a:latin typeface="Calibri" pitchFamily="34" charset="0"/>
              </a:rPr>
              <a:t>честица</a:t>
            </a:r>
            <a:endParaRPr lang="sr-Latn-CS" sz="2400" b="1" i="1">
              <a:solidFill>
                <a:srgbClr val="990033"/>
              </a:solidFill>
              <a:latin typeface="Calibri" pitchFamily="34" charset="0"/>
            </a:endParaRPr>
          </a:p>
          <a:p>
            <a:pPr algn="just"/>
            <a:r>
              <a:rPr lang="sr-Cyrl-CS" sz="2400" b="1">
                <a:latin typeface="Calibri" pitchFamily="34" charset="0"/>
              </a:rPr>
              <a:t>Могу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бити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најразноврснији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и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од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њих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зависи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густина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земљишта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и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пропустљивост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терена</a:t>
            </a:r>
            <a:r>
              <a:rPr lang="en-US" sz="2400" b="1">
                <a:latin typeface="Calibri" pitchFamily="34" charset="0"/>
              </a:rPr>
              <a:t>.</a:t>
            </a:r>
          </a:p>
          <a:p>
            <a:pPr algn="just"/>
            <a:r>
              <a:rPr lang="en-US" sz="2400" b="1" i="1">
                <a:solidFill>
                  <a:srgbClr val="990033"/>
                </a:solidFill>
                <a:latin typeface="Calibri" pitchFamily="34" charset="0"/>
              </a:rPr>
              <a:t>3. </a:t>
            </a:r>
            <a:r>
              <a:rPr lang="sr-Cyrl-CS" sz="2400" b="1" i="1">
                <a:solidFill>
                  <a:srgbClr val="990033"/>
                </a:solidFill>
                <a:latin typeface="Calibri" pitchFamily="34" charset="0"/>
              </a:rPr>
              <a:t>Запремина</a:t>
            </a:r>
            <a:r>
              <a:rPr lang="en-US" sz="2400" b="1" i="1">
                <a:solidFill>
                  <a:srgbClr val="990033"/>
                </a:solidFill>
                <a:latin typeface="Calibri" pitchFamily="34" charset="0"/>
              </a:rPr>
              <a:t> </a:t>
            </a:r>
            <a:r>
              <a:rPr lang="sr-Cyrl-CS" sz="2400" b="1" i="1">
                <a:solidFill>
                  <a:srgbClr val="990033"/>
                </a:solidFill>
                <a:latin typeface="Calibri" pitchFamily="34" charset="0"/>
              </a:rPr>
              <a:t>пора</a:t>
            </a:r>
            <a:endParaRPr lang="sr-Latn-CS" sz="2400" b="1" i="1">
              <a:solidFill>
                <a:srgbClr val="990033"/>
              </a:solidFill>
              <a:latin typeface="Calibri" pitchFamily="34" charset="0"/>
            </a:endParaRPr>
          </a:p>
          <a:p>
            <a:pPr algn="just"/>
            <a:r>
              <a:rPr lang="sr-Latn-CS" sz="2400" b="1">
                <a:latin typeface="Calibri" pitchFamily="34" charset="0"/>
              </a:rPr>
              <a:t>-з</a:t>
            </a:r>
            <a:r>
              <a:rPr lang="sr-Cyrl-CS" sz="2400" b="1">
                <a:latin typeface="Calibri" pitchFamily="34" charset="0"/>
              </a:rPr>
              <a:t>бир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свих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шупљина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у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јединици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запремине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земљишта</a:t>
            </a:r>
            <a:r>
              <a:rPr lang="en-US" sz="2400" b="1">
                <a:latin typeface="Calibri" pitchFamily="34" charset="0"/>
              </a:rPr>
              <a:t>.</a:t>
            </a:r>
          </a:p>
          <a:p>
            <a:r>
              <a:rPr lang="en-US" sz="2400" b="1" i="1">
                <a:solidFill>
                  <a:srgbClr val="990033"/>
                </a:solidFill>
                <a:latin typeface="Calibri" pitchFamily="34" charset="0"/>
              </a:rPr>
              <a:t>4. </a:t>
            </a:r>
            <a:r>
              <a:rPr lang="sr-Cyrl-CS" sz="2400" b="1" i="1">
                <a:solidFill>
                  <a:srgbClr val="990033"/>
                </a:solidFill>
                <a:latin typeface="Calibri" pitchFamily="34" charset="0"/>
              </a:rPr>
              <a:t>Филтрациона</a:t>
            </a:r>
            <a:r>
              <a:rPr lang="en-US" sz="2400" b="1" i="1">
                <a:solidFill>
                  <a:srgbClr val="990033"/>
                </a:solidFill>
                <a:latin typeface="Calibri" pitchFamily="34" charset="0"/>
              </a:rPr>
              <a:t> </a:t>
            </a:r>
            <a:r>
              <a:rPr lang="sr-Cyrl-CS" sz="2400" b="1" i="1">
                <a:solidFill>
                  <a:srgbClr val="990033"/>
                </a:solidFill>
                <a:latin typeface="Calibri" pitchFamily="34" charset="0"/>
              </a:rPr>
              <a:t>способност</a:t>
            </a:r>
            <a:endParaRPr lang="en-US" sz="2400" b="1" i="1">
              <a:solidFill>
                <a:srgbClr val="990033"/>
              </a:solidFill>
              <a:latin typeface="Calibri" pitchFamily="34" charset="0"/>
            </a:endParaRPr>
          </a:p>
          <a:p>
            <a:pPr lvl="2"/>
            <a:r>
              <a:rPr lang="sr-Latn-CS" sz="2400" b="1">
                <a:latin typeface="Calibri" pitchFamily="34" charset="0"/>
              </a:rPr>
              <a:t>-с</a:t>
            </a:r>
            <a:r>
              <a:rPr lang="sr-Cyrl-CS" sz="2400" b="1">
                <a:latin typeface="Calibri" pitchFamily="34" charset="0"/>
              </a:rPr>
              <a:t>пособност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земљишта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да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пропусти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воду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и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у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тесној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је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вези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са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порозношћу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земљишта</a:t>
            </a:r>
            <a:r>
              <a:rPr lang="en-US" sz="2400" b="1">
                <a:latin typeface="Calibri" pitchFamily="34" charset="0"/>
              </a:rPr>
              <a:t> (</a:t>
            </a:r>
            <a:r>
              <a:rPr lang="sr-Cyrl-CS" sz="2400" b="1" i="1">
                <a:latin typeface="Calibri" pitchFamily="34" charset="0"/>
              </a:rPr>
              <a:t>земљишта</a:t>
            </a:r>
            <a:r>
              <a:rPr lang="en-US" sz="2400" b="1" i="1">
                <a:latin typeface="Calibri" pitchFamily="34" charset="0"/>
              </a:rPr>
              <a:t> </a:t>
            </a:r>
            <a:r>
              <a:rPr lang="sr-Cyrl-CS" sz="2400" b="1" i="1">
                <a:latin typeface="Calibri" pitchFamily="34" charset="0"/>
              </a:rPr>
              <a:t>са</a:t>
            </a:r>
            <a:r>
              <a:rPr lang="en-US" sz="2400" b="1" i="1">
                <a:latin typeface="Calibri" pitchFamily="34" charset="0"/>
              </a:rPr>
              <a:t> </a:t>
            </a:r>
            <a:r>
              <a:rPr lang="sr-Cyrl-CS" sz="2400" b="1" i="1">
                <a:latin typeface="Calibri" pitchFamily="34" charset="0"/>
              </a:rPr>
              <a:t>већом</a:t>
            </a:r>
            <a:r>
              <a:rPr lang="en-US" sz="2400" b="1" i="1">
                <a:latin typeface="Calibri" pitchFamily="34" charset="0"/>
              </a:rPr>
              <a:t> </a:t>
            </a:r>
            <a:r>
              <a:rPr lang="sr-Cyrl-CS" sz="2400" b="1" i="1">
                <a:latin typeface="Calibri" pitchFamily="34" charset="0"/>
              </a:rPr>
              <a:t>филтрационом</a:t>
            </a:r>
            <a:r>
              <a:rPr lang="en-US" sz="2400" b="1" i="1">
                <a:latin typeface="Calibri" pitchFamily="34" charset="0"/>
              </a:rPr>
              <a:t> </a:t>
            </a:r>
            <a:r>
              <a:rPr lang="sr-Cyrl-CS" sz="2400" b="1" i="1">
                <a:latin typeface="Calibri" pitchFamily="34" charset="0"/>
              </a:rPr>
              <a:t>способношћу</a:t>
            </a:r>
            <a:r>
              <a:rPr lang="en-US" sz="2400" b="1" i="1">
                <a:latin typeface="Calibri" pitchFamily="34" charset="0"/>
              </a:rPr>
              <a:t> </a:t>
            </a:r>
            <a:r>
              <a:rPr lang="sr-Cyrl-CS" sz="2400" b="1" i="1">
                <a:latin typeface="Calibri" pitchFamily="34" charset="0"/>
              </a:rPr>
              <a:t>су</a:t>
            </a:r>
            <a:r>
              <a:rPr lang="en-US" sz="2400" b="1" i="1">
                <a:latin typeface="Calibri" pitchFamily="34" charset="0"/>
              </a:rPr>
              <a:t> </a:t>
            </a:r>
            <a:r>
              <a:rPr lang="sr-Cyrl-CS" sz="2400" b="1" i="1">
                <a:latin typeface="Calibri" pitchFamily="34" charset="0"/>
              </a:rPr>
              <a:t>здрава</a:t>
            </a:r>
            <a:r>
              <a:rPr lang="en-US" sz="2400" b="1">
                <a:latin typeface="Calibri" pitchFamily="34" charset="0"/>
              </a:rPr>
              <a:t>).</a:t>
            </a:r>
          </a:p>
          <a:p>
            <a:r>
              <a:rPr lang="en-US" sz="2400" b="1" i="1">
                <a:solidFill>
                  <a:srgbClr val="990033"/>
                </a:solidFill>
                <a:latin typeface="Calibri" pitchFamily="34" charset="0"/>
              </a:rPr>
              <a:t>5. </a:t>
            </a:r>
            <a:r>
              <a:rPr lang="sr-Cyrl-CS" sz="2400" b="1" i="1">
                <a:solidFill>
                  <a:srgbClr val="990033"/>
                </a:solidFill>
                <a:latin typeface="Calibri" pitchFamily="34" charset="0"/>
              </a:rPr>
              <a:t>Водени</a:t>
            </a:r>
            <a:r>
              <a:rPr lang="en-US" sz="2400" b="1" i="1">
                <a:solidFill>
                  <a:srgbClr val="990033"/>
                </a:solidFill>
                <a:latin typeface="Calibri" pitchFamily="34" charset="0"/>
              </a:rPr>
              <a:t> </a:t>
            </a:r>
            <a:r>
              <a:rPr lang="sr-Cyrl-CS" sz="2400" b="1" i="1">
                <a:solidFill>
                  <a:srgbClr val="990033"/>
                </a:solidFill>
                <a:latin typeface="Calibri" pitchFamily="34" charset="0"/>
              </a:rPr>
              <a:t>капацитет</a:t>
            </a:r>
            <a:endParaRPr lang="en-US" sz="2400" b="1" i="1">
              <a:solidFill>
                <a:srgbClr val="990033"/>
              </a:solidFill>
              <a:latin typeface="Calibri" pitchFamily="34" charset="0"/>
            </a:endParaRPr>
          </a:p>
          <a:p>
            <a:pPr lvl="2"/>
            <a:r>
              <a:rPr lang="sr-Latn-CS" sz="2400" b="1">
                <a:latin typeface="Calibri" pitchFamily="34" charset="0"/>
              </a:rPr>
              <a:t>-с</a:t>
            </a:r>
            <a:r>
              <a:rPr lang="sr-Cyrl-CS" sz="2400" b="1">
                <a:latin typeface="Calibri" pitchFamily="34" charset="0"/>
              </a:rPr>
              <a:t>пособност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земљишта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да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на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било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који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начин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задржи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воду</a:t>
            </a:r>
            <a:r>
              <a:rPr lang="en-US" sz="2400" b="1">
                <a:latin typeface="Calibri" pitchFamily="34" charset="0"/>
              </a:rPr>
              <a:t> (</a:t>
            </a:r>
            <a:r>
              <a:rPr lang="sr-Cyrl-CS" sz="2400" b="1" i="1">
                <a:latin typeface="Calibri" pitchFamily="34" charset="0"/>
              </a:rPr>
              <a:t>земљишта</a:t>
            </a:r>
            <a:r>
              <a:rPr lang="en-US" sz="2400" b="1" i="1">
                <a:latin typeface="Calibri" pitchFamily="34" charset="0"/>
              </a:rPr>
              <a:t> </a:t>
            </a:r>
            <a:r>
              <a:rPr lang="sr-Cyrl-CS" sz="2400" b="1" i="1">
                <a:latin typeface="Calibri" pitchFamily="34" charset="0"/>
              </a:rPr>
              <a:t>са</a:t>
            </a:r>
            <a:r>
              <a:rPr lang="en-US" sz="2400" b="1" i="1">
                <a:latin typeface="Calibri" pitchFamily="34" charset="0"/>
              </a:rPr>
              <a:t> </a:t>
            </a:r>
            <a:r>
              <a:rPr lang="sr-Cyrl-CS" sz="2400" b="1" i="1">
                <a:latin typeface="Calibri" pitchFamily="34" charset="0"/>
              </a:rPr>
              <a:t>малим</a:t>
            </a:r>
            <a:r>
              <a:rPr lang="en-US" sz="2400" b="1" i="1">
                <a:latin typeface="Calibri" pitchFamily="34" charset="0"/>
              </a:rPr>
              <a:t> </a:t>
            </a:r>
            <a:r>
              <a:rPr lang="sr-Cyrl-CS" sz="2400" b="1" i="1">
                <a:latin typeface="Calibri" pitchFamily="34" charset="0"/>
              </a:rPr>
              <a:t>воденим</a:t>
            </a:r>
            <a:r>
              <a:rPr lang="en-US" sz="2400" b="1" i="1">
                <a:latin typeface="Calibri" pitchFamily="34" charset="0"/>
              </a:rPr>
              <a:t> </a:t>
            </a:r>
            <a:r>
              <a:rPr lang="sr-Cyrl-CS" sz="2400" b="1" i="1">
                <a:latin typeface="Calibri" pitchFamily="34" charset="0"/>
              </a:rPr>
              <a:t>капацитетом</a:t>
            </a:r>
            <a:r>
              <a:rPr lang="en-US" sz="2400" b="1" i="1">
                <a:latin typeface="Calibri" pitchFamily="34" charset="0"/>
              </a:rPr>
              <a:t> </a:t>
            </a:r>
            <a:r>
              <a:rPr lang="sr-Cyrl-CS" sz="2400" b="1" i="1">
                <a:latin typeface="Calibri" pitchFamily="34" charset="0"/>
              </a:rPr>
              <a:t>су</a:t>
            </a:r>
            <a:r>
              <a:rPr lang="en-US" sz="2400" b="1" i="1">
                <a:latin typeface="Calibri" pitchFamily="34" charset="0"/>
              </a:rPr>
              <a:t> </a:t>
            </a:r>
            <a:r>
              <a:rPr lang="sr-Cyrl-CS" sz="2400" b="1" i="1">
                <a:latin typeface="Calibri" pitchFamily="34" charset="0"/>
              </a:rPr>
              <a:t>здрава</a:t>
            </a:r>
            <a:r>
              <a:rPr lang="en-US" sz="2400" b="1">
                <a:latin typeface="Calibri" pitchFamily="34" charset="0"/>
              </a:rPr>
              <a:t>).</a:t>
            </a:r>
          </a:p>
        </p:txBody>
      </p:sp>
    </p:spTree>
  </p:cSld>
  <p:clrMapOvr>
    <a:masterClrMapping/>
  </p:clrMapOvr>
  <p:transition advTm="29664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762000" y="2209800"/>
            <a:ext cx="6096000" cy="222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n-US" sz="2400" b="1">
              <a:latin typeface="Times New Roman" pitchFamily="18" charset="0"/>
            </a:endParaRPr>
          </a:p>
          <a:p>
            <a:pPr algn="just">
              <a:buFontTx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>
              <a:buFontTx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/>
            <a:endParaRPr lang="en-US" sz="2400" b="1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179388" y="0"/>
            <a:ext cx="7848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/>
              <a:t>ЗНАЧАЈ ВОДЕ- ЕКОЛО</a:t>
            </a:r>
            <a:r>
              <a:rPr lang="sl-SI" sz="3200" b="1"/>
              <a:t>ШКИ И ЕПИДЕМИОЛОШКИ</a:t>
            </a:r>
            <a:endParaRPr lang="en-US" sz="2400"/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250825" y="1196975"/>
            <a:ext cx="8642350" cy="520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Tx/>
              <a:buChar char="•"/>
            </a:pPr>
            <a:r>
              <a:rPr lang="en-US" sz="2400" b="1"/>
              <a:t>Вода може бити физичко-хемијски неисправна због</a:t>
            </a:r>
            <a:endParaRPr lang="sr-Latn-CS" sz="2400" b="1"/>
          </a:p>
          <a:p>
            <a:pPr algn="just"/>
            <a:endParaRPr lang="sr-Latn-CS" sz="2400" b="1"/>
          </a:p>
          <a:p>
            <a:pPr algn="just">
              <a:buFontTx/>
              <a:buChar char="•"/>
            </a:pPr>
            <a:r>
              <a:rPr lang="en-US" sz="2400" b="1" u="sng"/>
              <a:t>повећаног</a:t>
            </a:r>
            <a:r>
              <a:rPr lang="sr-Latn-CS" sz="2400" b="1" u="sng"/>
              <a:t> садржаја:</a:t>
            </a:r>
          </a:p>
          <a:p>
            <a:pPr algn="just"/>
            <a:r>
              <a:rPr lang="en-US" sz="2400" b="1"/>
              <a:t>нитр</a:t>
            </a:r>
            <a:r>
              <a:rPr lang="sr-Cyrl-CS" sz="2400" b="1"/>
              <a:t>а</a:t>
            </a:r>
            <a:r>
              <a:rPr lang="en-US" sz="2400" b="1"/>
              <a:t>т</a:t>
            </a:r>
            <a:r>
              <a:rPr lang="sr-Latn-CS" sz="2400" b="1"/>
              <a:t>а</a:t>
            </a:r>
            <a:r>
              <a:rPr lang="en-US" sz="2400" b="1"/>
              <a:t>-метхемоглобинемија, </a:t>
            </a:r>
            <a:endParaRPr lang="sr-Latn-CS" sz="2400" b="1"/>
          </a:p>
          <a:p>
            <a:pPr algn="just"/>
            <a:r>
              <a:rPr lang="en-US" sz="2400" b="1"/>
              <a:t>магнезијум</a:t>
            </a:r>
            <a:r>
              <a:rPr lang="sr-Latn-CS" sz="2400" b="1"/>
              <a:t>а</a:t>
            </a:r>
            <a:r>
              <a:rPr lang="en-US" sz="2400" b="1"/>
              <a:t>-дијареја, </a:t>
            </a:r>
            <a:endParaRPr lang="sr-Latn-CS" sz="2400" b="1"/>
          </a:p>
          <a:p>
            <a:pPr algn="just"/>
            <a:r>
              <a:rPr lang="en-US" sz="2400" b="1"/>
              <a:t>детерџен</a:t>
            </a:r>
            <a:r>
              <a:rPr lang="sr-Latn-CS" sz="2400" b="1"/>
              <a:t>ата</a:t>
            </a:r>
            <a:r>
              <a:rPr lang="en-US" sz="2400" b="1"/>
              <a:t>-алергије, </a:t>
            </a:r>
            <a:endParaRPr lang="sr-Latn-CS" sz="2400" b="1"/>
          </a:p>
          <a:p>
            <a:pPr algn="just"/>
            <a:r>
              <a:rPr lang="en-US" sz="2400" b="1"/>
              <a:t>трухалометан</a:t>
            </a:r>
            <a:r>
              <a:rPr lang="sr-Latn-CS" sz="2400" b="1"/>
              <a:t>а</a:t>
            </a:r>
            <a:r>
              <a:rPr lang="en-US" sz="2400" b="1" i="1"/>
              <a:t>, PAH</a:t>
            </a:r>
            <a:r>
              <a:rPr lang="sr-Latn-CS" sz="2400" b="1" i="1"/>
              <a:t> (</a:t>
            </a:r>
            <a:r>
              <a:rPr lang="sr-Latn-CS" sz="2400" b="1"/>
              <a:t>полициклични ароматични угљ.водоници</a:t>
            </a:r>
            <a:r>
              <a:rPr lang="sr-Latn-CS" sz="2400" b="1" i="1"/>
              <a:t>)</a:t>
            </a:r>
            <a:r>
              <a:rPr lang="en-US" sz="2400" b="1" i="1"/>
              <a:t>, PCB</a:t>
            </a:r>
            <a:r>
              <a:rPr lang="sr-Latn-CS" sz="2400" b="1" i="1"/>
              <a:t> (</a:t>
            </a:r>
            <a:r>
              <a:rPr lang="sr-Latn-CS" sz="2400" b="1"/>
              <a:t>полихлоровани бифенили</a:t>
            </a:r>
            <a:r>
              <a:rPr lang="sr-Latn-CS" sz="2400" b="1" i="1"/>
              <a:t>)</a:t>
            </a:r>
            <a:r>
              <a:rPr lang="en-US" sz="2400" b="1" i="1"/>
              <a:t>-</a:t>
            </a:r>
            <a:r>
              <a:rPr lang="en-US" sz="2400" b="1"/>
              <a:t>малигна обољења</a:t>
            </a:r>
            <a:endParaRPr lang="sr-Latn-CS" sz="2400" b="1"/>
          </a:p>
          <a:p>
            <a:pPr algn="just"/>
            <a:endParaRPr lang="sr-Latn-CS" sz="2400" b="1" i="1"/>
          </a:p>
          <a:p>
            <a:pPr algn="just">
              <a:buFontTx/>
              <a:buChar char="•"/>
            </a:pPr>
            <a:r>
              <a:rPr lang="en-US" sz="2400" b="1" u="sng"/>
              <a:t>или смањеног</a:t>
            </a:r>
            <a:r>
              <a:rPr lang="sr-Latn-CS" sz="2400" b="1" u="sng"/>
              <a:t> садржаја:</a:t>
            </a:r>
            <a:r>
              <a:rPr lang="en-US" sz="2400" b="1" u="sng"/>
              <a:t> </a:t>
            </a:r>
            <a:endParaRPr lang="sr-Latn-CS" sz="2400" b="1" u="sng"/>
          </a:p>
          <a:p>
            <a:pPr algn="just"/>
            <a:r>
              <a:rPr lang="en-US" sz="2400" b="1"/>
              <a:t>јод-струма, </a:t>
            </a:r>
            <a:endParaRPr lang="sr-Latn-CS" sz="2400" b="1"/>
          </a:p>
          <a:p>
            <a:pPr algn="just"/>
            <a:r>
              <a:rPr lang="en-US" sz="2400" b="1"/>
              <a:t>флуор-зубни каријес, </a:t>
            </a:r>
            <a:endParaRPr lang="sr-Latn-CS" sz="2400" b="1"/>
          </a:p>
          <a:p>
            <a:pPr algn="just"/>
            <a:r>
              <a:rPr lang="sr-Latn-CS" sz="2400" b="1"/>
              <a:t>к</a:t>
            </a:r>
            <a:r>
              <a:rPr lang="en-US" sz="2400" b="1"/>
              <a:t>алцијум и магнезијум</a:t>
            </a:r>
            <a:r>
              <a:rPr lang="sr-Latn-CS" sz="2400" b="1"/>
              <a:t>-</a:t>
            </a:r>
            <a:r>
              <a:rPr lang="en-US" sz="2400" b="1"/>
              <a:t>болести КВС</a:t>
            </a:r>
            <a:endParaRPr lang="en-US" sz="2400"/>
          </a:p>
        </p:txBody>
      </p:sp>
    </p:spTree>
  </p:cSld>
  <p:clrMapOvr>
    <a:masterClrMapping/>
  </p:clrMapOvr>
  <p:transition advTm="73590"/>
  <p:timing>
    <p:tnLst>
      <p:par>
        <p:cTn id="1" dur="indefinite" restart="never" nodeType="tmRoot"/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5" name="Text Box 3"/>
          <p:cNvSpPr txBox="1">
            <a:spLocks noChangeArrowheads="1"/>
          </p:cNvSpPr>
          <p:nvPr/>
        </p:nvSpPr>
        <p:spPr bwMode="auto">
          <a:xfrm>
            <a:off x="250825" y="476250"/>
            <a:ext cx="8713788" cy="593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400" b="1" i="1">
                <a:solidFill>
                  <a:srgbClr val="990033"/>
                </a:solidFill>
                <a:latin typeface="Calibri" pitchFamily="34" charset="0"/>
              </a:rPr>
              <a:t>6. </a:t>
            </a:r>
            <a:r>
              <a:rPr lang="sr-Cyrl-CS" sz="2400" b="1" i="1">
                <a:solidFill>
                  <a:srgbClr val="990033"/>
                </a:solidFill>
                <a:latin typeface="Calibri" pitchFamily="34" charset="0"/>
              </a:rPr>
              <a:t>Капиларност</a:t>
            </a:r>
            <a:endParaRPr lang="sr-Latn-CS" sz="2400" b="1" i="1">
              <a:solidFill>
                <a:srgbClr val="990033"/>
              </a:solidFill>
              <a:latin typeface="Calibri" pitchFamily="34" charset="0"/>
            </a:endParaRPr>
          </a:p>
          <a:p>
            <a:pPr algn="just"/>
            <a:r>
              <a:rPr lang="sr-Latn-CS" sz="2400" b="1">
                <a:latin typeface="Calibri" pitchFamily="34" charset="0"/>
              </a:rPr>
              <a:t>-с</a:t>
            </a:r>
            <a:r>
              <a:rPr lang="sr-Cyrl-CS" sz="2400" b="1">
                <a:latin typeface="Calibri" pitchFamily="34" charset="0"/>
              </a:rPr>
              <a:t>војство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земљишта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да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омогућава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издизање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воде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изнад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њеног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слободног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нивоа</a:t>
            </a:r>
            <a:r>
              <a:rPr lang="en-US" sz="2400" b="1">
                <a:latin typeface="Calibri" pitchFamily="34" charset="0"/>
              </a:rPr>
              <a:t> (</a:t>
            </a:r>
            <a:r>
              <a:rPr lang="sr-Cyrl-CS" sz="2400" b="1" i="1">
                <a:latin typeface="Calibri" pitchFamily="34" charset="0"/>
              </a:rPr>
              <a:t>земљишта</a:t>
            </a:r>
            <a:r>
              <a:rPr lang="en-US" sz="2400" b="1" i="1">
                <a:latin typeface="Calibri" pitchFamily="34" charset="0"/>
              </a:rPr>
              <a:t> </a:t>
            </a:r>
            <a:r>
              <a:rPr lang="sr-Cyrl-CS" sz="2400" b="1" i="1">
                <a:latin typeface="Calibri" pitchFamily="34" charset="0"/>
              </a:rPr>
              <a:t>са</a:t>
            </a:r>
            <a:r>
              <a:rPr lang="en-US" sz="2400" b="1" i="1">
                <a:latin typeface="Calibri" pitchFamily="34" charset="0"/>
              </a:rPr>
              <a:t> </a:t>
            </a:r>
            <a:r>
              <a:rPr lang="sr-Cyrl-CS" sz="2400" b="1" i="1">
                <a:latin typeface="Calibri" pitchFamily="34" charset="0"/>
              </a:rPr>
              <a:t>малон</a:t>
            </a:r>
            <a:r>
              <a:rPr lang="en-US" sz="2400" b="1" i="1">
                <a:latin typeface="Calibri" pitchFamily="34" charset="0"/>
              </a:rPr>
              <a:t> </a:t>
            </a:r>
            <a:r>
              <a:rPr lang="sr-Cyrl-CS" sz="2400" b="1" i="1">
                <a:latin typeface="Calibri" pitchFamily="34" charset="0"/>
              </a:rPr>
              <a:t>капиларношћу</a:t>
            </a:r>
            <a:r>
              <a:rPr lang="en-US" sz="2400" b="1" i="1">
                <a:latin typeface="Calibri" pitchFamily="34" charset="0"/>
              </a:rPr>
              <a:t> </a:t>
            </a:r>
            <a:r>
              <a:rPr lang="sr-Cyrl-CS" sz="2400" b="1" i="1">
                <a:latin typeface="Calibri" pitchFamily="34" charset="0"/>
              </a:rPr>
              <a:t>су</a:t>
            </a:r>
            <a:r>
              <a:rPr lang="en-US" sz="2400" b="1" i="1">
                <a:latin typeface="Calibri" pitchFamily="34" charset="0"/>
              </a:rPr>
              <a:t> </a:t>
            </a:r>
            <a:r>
              <a:rPr lang="sr-Cyrl-CS" sz="2400" b="1" i="1">
                <a:latin typeface="Calibri" pitchFamily="34" charset="0"/>
              </a:rPr>
              <a:t>здрава</a:t>
            </a:r>
            <a:r>
              <a:rPr lang="en-US" sz="2400" b="1">
                <a:latin typeface="Calibri" pitchFamily="34" charset="0"/>
              </a:rPr>
              <a:t>).</a:t>
            </a:r>
          </a:p>
          <a:p>
            <a:pPr algn="just"/>
            <a:r>
              <a:rPr lang="en-US" sz="2400" b="1" i="1">
                <a:solidFill>
                  <a:srgbClr val="990033"/>
                </a:solidFill>
                <a:latin typeface="Calibri" pitchFamily="34" charset="0"/>
              </a:rPr>
              <a:t>7. </a:t>
            </a:r>
            <a:r>
              <a:rPr lang="sr-Cyrl-CS" sz="2400" b="1" i="1">
                <a:solidFill>
                  <a:srgbClr val="990033"/>
                </a:solidFill>
                <a:latin typeface="Calibri" pitchFamily="34" charset="0"/>
              </a:rPr>
              <a:t>Хигроскопност</a:t>
            </a:r>
            <a:endParaRPr lang="sr-Latn-CS" sz="2400" b="1" i="1">
              <a:solidFill>
                <a:srgbClr val="990033"/>
              </a:solidFill>
              <a:latin typeface="Calibri" pitchFamily="34" charset="0"/>
            </a:endParaRPr>
          </a:p>
          <a:p>
            <a:pPr algn="just"/>
            <a:r>
              <a:rPr lang="sr-Latn-CS" sz="2400" b="1">
                <a:latin typeface="Calibri" pitchFamily="34" charset="0"/>
              </a:rPr>
              <a:t>-с</a:t>
            </a:r>
            <a:r>
              <a:rPr lang="sr-Cyrl-CS" sz="2400" b="1">
                <a:latin typeface="Calibri" pitchFamily="34" charset="0"/>
              </a:rPr>
              <a:t>пособност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слободног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спољњег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дела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земљишта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да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привлачи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водену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пару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из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ваздуха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и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кондензује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је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у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порама</a:t>
            </a:r>
            <a:r>
              <a:rPr lang="en-US" sz="2400" b="1">
                <a:latin typeface="Calibri" pitchFamily="34" charset="0"/>
              </a:rPr>
              <a:t> (</a:t>
            </a:r>
            <a:r>
              <a:rPr lang="sr-Cyrl-CS" sz="2400" b="1" i="1">
                <a:latin typeface="Calibri" pitchFamily="34" charset="0"/>
              </a:rPr>
              <a:t>земљишта</a:t>
            </a:r>
            <a:r>
              <a:rPr lang="en-US" sz="2400" b="1" i="1">
                <a:latin typeface="Calibri" pitchFamily="34" charset="0"/>
              </a:rPr>
              <a:t> </a:t>
            </a:r>
            <a:r>
              <a:rPr lang="sr-Cyrl-CS" sz="2400" b="1" i="1">
                <a:latin typeface="Calibri" pitchFamily="34" charset="0"/>
              </a:rPr>
              <a:t>са</a:t>
            </a:r>
            <a:r>
              <a:rPr lang="en-US" sz="2400" b="1" i="1">
                <a:latin typeface="Calibri" pitchFamily="34" charset="0"/>
              </a:rPr>
              <a:t> </a:t>
            </a:r>
            <a:r>
              <a:rPr lang="sr-Cyrl-CS" sz="2400" b="1" i="1">
                <a:latin typeface="Calibri" pitchFamily="34" charset="0"/>
              </a:rPr>
              <a:t>мањом</a:t>
            </a:r>
            <a:r>
              <a:rPr lang="en-US" sz="2400" b="1" i="1">
                <a:latin typeface="Calibri" pitchFamily="34" charset="0"/>
              </a:rPr>
              <a:t> </a:t>
            </a:r>
            <a:r>
              <a:rPr lang="sr-Cyrl-CS" sz="2400" b="1" i="1">
                <a:latin typeface="Calibri" pitchFamily="34" charset="0"/>
              </a:rPr>
              <a:t>хигроскопношћу</a:t>
            </a:r>
            <a:r>
              <a:rPr lang="en-US" sz="2400" b="1" i="1">
                <a:latin typeface="Calibri" pitchFamily="34" charset="0"/>
              </a:rPr>
              <a:t> </a:t>
            </a:r>
            <a:r>
              <a:rPr lang="sr-Cyrl-CS" sz="2400" b="1" i="1">
                <a:latin typeface="Calibri" pitchFamily="34" charset="0"/>
              </a:rPr>
              <a:t>су</a:t>
            </a:r>
            <a:r>
              <a:rPr lang="en-US" sz="2400" b="1" i="1">
                <a:latin typeface="Calibri" pitchFamily="34" charset="0"/>
              </a:rPr>
              <a:t> </a:t>
            </a:r>
            <a:r>
              <a:rPr lang="sr-Cyrl-CS" sz="2400" b="1" i="1">
                <a:latin typeface="Calibri" pitchFamily="34" charset="0"/>
              </a:rPr>
              <a:t>здрава</a:t>
            </a:r>
            <a:r>
              <a:rPr lang="en-US" sz="2400" b="1">
                <a:latin typeface="Calibri" pitchFamily="34" charset="0"/>
              </a:rPr>
              <a:t>).</a:t>
            </a:r>
            <a:endParaRPr lang="sr-Latn-CS" sz="2400" b="1">
              <a:latin typeface="Calibri" pitchFamily="34" charset="0"/>
            </a:endParaRPr>
          </a:p>
          <a:p>
            <a:r>
              <a:rPr lang="en-US" sz="2400" b="1" i="1">
                <a:solidFill>
                  <a:srgbClr val="990033"/>
                </a:solidFill>
                <a:latin typeface="Calibri" pitchFamily="34" charset="0"/>
              </a:rPr>
              <a:t>8. </a:t>
            </a:r>
            <a:r>
              <a:rPr lang="sr-Cyrl-CS" sz="2400" b="1" i="1">
                <a:solidFill>
                  <a:srgbClr val="990033"/>
                </a:solidFill>
                <a:latin typeface="Calibri" pitchFamily="34" charset="0"/>
              </a:rPr>
              <a:t>Моћ</a:t>
            </a:r>
            <a:r>
              <a:rPr lang="en-US" sz="2400" b="1" i="1">
                <a:solidFill>
                  <a:srgbClr val="990033"/>
                </a:solidFill>
                <a:latin typeface="Calibri" pitchFamily="34" charset="0"/>
              </a:rPr>
              <a:t> </a:t>
            </a:r>
            <a:r>
              <a:rPr lang="sr-Cyrl-CS" sz="2400" b="1" i="1">
                <a:solidFill>
                  <a:srgbClr val="990033"/>
                </a:solidFill>
                <a:latin typeface="Calibri" pitchFamily="34" charset="0"/>
              </a:rPr>
              <a:t>испаравања</a:t>
            </a:r>
            <a:endParaRPr lang="en-US" sz="2400" b="1" i="1">
              <a:solidFill>
                <a:srgbClr val="990033"/>
              </a:solidFill>
              <a:latin typeface="Calibri" pitchFamily="34" charset="0"/>
            </a:endParaRPr>
          </a:p>
          <a:p>
            <a:pPr lvl="2"/>
            <a:r>
              <a:rPr lang="sr-Latn-CS" sz="2400" b="1">
                <a:latin typeface="Calibri" pitchFamily="34" charset="0"/>
              </a:rPr>
              <a:t>- с</a:t>
            </a:r>
            <a:r>
              <a:rPr lang="sr-Cyrl-CS" sz="2400" b="1">
                <a:latin typeface="Calibri" pitchFamily="34" charset="0"/>
              </a:rPr>
              <a:t>пособност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земљишта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да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одаје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воду</a:t>
            </a:r>
            <a:r>
              <a:rPr lang="en-US" sz="2400" b="1">
                <a:latin typeface="Calibri" pitchFamily="34" charset="0"/>
              </a:rPr>
              <a:t> (</a:t>
            </a:r>
            <a:r>
              <a:rPr lang="sr-Cyrl-CS" sz="2400" b="1" i="1">
                <a:latin typeface="Calibri" pitchFamily="34" charset="0"/>
              </a:rPr>
              <a:t>земљишта</a:t>
            </a:r>
            <a:r>
              <a:rPr lang="en-US" sz="2400" b="1" i="1">
                <a:latin typeface="Calibri" pitchFamily="34" charset="0"/>
              </a:rPr>
              <a:t> </a:t>
            </a:r>
            <a:r>
              <a:rPr lang="sr-Cyrl-CS" sz="2400" b="1" i="1">
                <a:latin typeface="Calibri" pitchFamily="34" charset="0"/>
              </a:rPr>
              <a:t>са</a:t>
            </a:r>
            <a:r>
              <a:rPr lang="en-US" sz="2400" b="1" i="1">
                <a:latin typeface="Calibri" pitchFamily="34" charset="0"/>
              </a:rPr>
              <a:t> </a:t>
            </a:r>
            <a:r>
              <a:rPr lang="sr-Cyrl-CS" sz="2400" b="1" i="1">
                <a:latin typeface="Calibri" pitchFamily="34" charset="0"/>
              </a:rPr>
              <a:t>већом</a:t>
            </a:r>
            <a:r>
              <a:rPr lang="en-US" sz="2400" b="1" i="1">
                <a:latin typeface="Calibri" pitchFamily="34" charset="0"/>
              </a:rPr>
              <a:t> </a:t>
            </a:r>
            <a:r>
              <a:rPr lang="sr-Cyrl-CS" sz="2400" b="1" i="1">
                <a:latin typeface="Calibri" pitchFamily="34" charset="0"/>
              </a:rPr>
              <a:t>моћи</a:t>
            </a:r>
            <a:r>
              <a:rPr lang="en-US" sz="2400" b="1" i="1">
                <a:latin typeface="Calibri" pitchFamily="34" charset="0"/>
              </a:rPr>
              <a:t> </a:t>
            </a:r>
            <a:r>
              <a:rPr lang="sr-Cyrl-CS" sz="2400" b="1" i="1">
                <a:latin typeface="Calibri" pitchFamily="34" charset="0"/>
              </a:rPr>
              <a:t>испаравања</a:t>
            </a:r>
            <a:r>
              <a:rPr lang="en-US" sz="2400" b="1" i="1">
                <a:latin typeface="Calibri" pitchFamily="34" charset="0"/>
              </a:rPr>
              <a:t> </a:t>
            </a:r>
            <a:r>
              <a:rPr lang="sr-Cyrl-CS" sz="2400" b="1" i="1">
                <a:latin typeface="Calibri" pitchFamily="34" charset="0"/>
              </a:rPr>
              <a:t>су</a:t>
            </a:r>
            <a:r>
              <a:rPr lang="en-US" sz="2400" b="1" i="1">
                <a:latin typeface="Calibri" pitchFamily="34" charset="0"/>
              </a:rPr>
              <a:t> </a:t>
            </a:r>
            <a:r>
              <a:rPr lang="sr-Cyrl-CS" sz="2400" b="1" i="1">
                <a:latin typeface="Calibri" pitchFamily="34" charset="0"/>
              </a:rPr>
              <a:t>здрава</a:t>
            </a:r>
            <a:r>
              <a:rPr lang="en-US" sz="2400" b="1">
                <a:latin typeface="Calibri" pitchFamily="34" charset="0"/>
              </a:rPr>
              <a:t>).</a:t>
            </a:r>
          </a:p>
          <a:p>
            <a:r>
              <a:rPr lang="en-US" sz="2400" b="1" i="1">
                <a:solidFill>
                  <a:srgbClr val="990033"/>
                </a:solidFill>
                <a:latin typeface="Calibri" pitchFamily="34" charset="0"/>
              </a:rPr>
              <a:t>9. </a:t>
            </a:r>
            <a:r>
              <a:rPr lang="sr-Cyrl-CS" sz="2400" b="1" i="1">
                <a:solidFill>
                  <a:srgbClr val="990033"/>
                </a:solidFill>
                <a:latin typeface="Calibri" pitchFamily="34" charset="0"/>
              </a:rPr>
              <a:t>Ваздушни</a:t>
            </a:r>
            <a:r>
              <a:rPr lang="en-US" sz="2400" b="1" i="1">
                <a:solidFill>
                  <a:srgbClr val="990033"/>
                </a:solidFill>
                <a:latin typeface="Calibri" pitchFamily="34" charset="0"/>
              </a:rPr>
              <a:t> </a:t>
            </a:r>
            <a:r>
              <a:rPr lang="sr-Cyrl-CS" sz="2400" b="1" i="1">
                <a:solidFill>
                  <a:srgbClr val="990033"/>
                </a:solidFill>
                <a:latin typeface="Calibri" pitchFamily="34" charset="0"/>
              </a:rPr>
              <a:t>капацитет</a:t>
            </a:r>
            <a:endParaRPr lang="en-US" sz="2400" b="1" i="1">
              <a:solidFill>
                <a:srgbClr val="990033"/>
              </a:solidFill>
              <a:latin typeface="Calibri" pitchFamily="34" charset="0"/>
            </a:endParaRPr>
          </a:p>
          <a:p>
            <a:pPr lvl="2"/>
            <a:r>
              <a:rPr lang="sr-Latn-CS" sz="2400" b="1">
                <a:latin typeface="Calibri" pitchFamily="34" charset="0"/>
              </a:rPr>
              <a:t>-к</a:t>
            </a:r>
            <a:r>
              <a:rPr lang="sr-Cyrl-CS" sz="2400" b="1">
                <a:latin typeface="Calibri" pitchFamily="34" charset="0"/>
              </a:rPr>
              <a:t>оличин</a:t>
            </a:r>
            <a:r>
              <a:rPr lang="sr-Latn-CS" sz="2400" b="1">
                <a:latin typeface="Calibri" pitchFamily="34" charset="0"/>
              </a:rPr>
              <a:t>а </a:t>
            </a:r>
            <a:r>
              <a:rPr lang="sr-Cyrl-CS" sz="2400" b="1">
                <a:latin typeface="Calibri" pitchFamily="34" charset="0"/>
              </a:rPr>
              <a:t>ваздуха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коју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садржи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земља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засићена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водом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до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границе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свог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водног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sr-Cyrl-CS" sz="2400" b="1">
                <a:latin typeface="Calibri" pitchFamily="34" charset="0"/>
              </a:rPr>
              <a:t>капацитета</a:t>
            </a:r>
            <a:r>
              <a:rPr lang="en-US" sz="2400" b="1">
                <a:latin typeface="Calibri" pitchFamily="34" charset="0"/>
              </a:rPr>
              <a:t> (</a:t>
            </a:r>
            <a:r>
              <a:rPr lang="sr-Cyrl-CS" sz="2400" b="1" i="1">
                <a:latin typeface="Calibri" pitchFamily="34" charset="0"/>
              </a:rPr>
              <a:t>земљишта</a:t>
            </a:r>
            <a:r>
              <a:rPr lang="en-US" sz="2400" b="1" i="1">
                <a:latin typeface="Calibri" pitchFamily="34" charset="0"/>
              </a:rPr>
              <a:t> </a:t>
            </a:r>
            <a:r>
              <a:rPr lang="sr-Cyrl-CS" sz="2400" b="1" i="1">
                <a:latin typeface="Calibri" pitchFamily="34" charset="0"/>
              </a:rPr>
              <a:t>са</a:t>
            </a:r>
            <a:r>
              <a:rPr lang="en-US" sz="2400" b="1" i="1">
                <a:latin typeface="Calibri" pitchFamily="34" charset="0"/>
              </a:rPr>
              <a:t> </a:t>
            </a:r>
            <a:r>
              <a:rPr lang="sr-Cyrl-CS" sz="2400" b="1" i="1">
                <a:latin typeface="Calibri" pitchFamily="34" charset="0"/>
              </a:rPr>
              <a:t>већим</a:t>
            </a:r>
            <a:r>
              <a:rPr lang="en-US" sz="2400" b="1" i="1">
                <a:latin typeface="Calibri" pitchFamily="34" charset="0"/>
              </a:rPr>
              <a:t> </a:t>
            </a:r>
            <a:r>
              <a:rPr lang="sr-Cyrl-CS" sz="2400" b="1" i="1">
                <a:latin typeface="Calibri" pitchFamily="34" charset="0"/>
              </a:rPr>
              <a:t>ваздушним</a:t>
            </a:r>
            <a:r>
              <a:rPr lang="en-US" sz="2400" b="1" i="1">
                <a:latin typeface="Calibri" pitchFamily="34" charset="0"/>
              </a:rPr>
              <a:t> </a:t>
            </a:r>
            <a:r>
              <a:rPr lang="sr-Cyrl-CS" sz="2400" b="1" i="1">
                <a:latin typeface="Calibri" pitchFamily="34" charset="0"/>
              </a:rPr>
              <a:t>капацитетом</a:t>
            </a:r>
            <a:r>
              <a:rPr lang="en-US" sz="2400" b="1" i="1">
                <a:latin typeface="Calibri" pitchFamily="34" charset="0"/>
              </a:rPr>
              <a:t> </a:t>
            </a:r>
            <a:r>
              <a:rPr lang="sr-Cyrl-CS" sz="2400" b="1" i="1">
                <a:latin typeface="Calibri" pitchFamily="34" charset="0"/>
              </a:rPr>
              <a:t>су</a:t>
            </a:r>
            <a:r>
              <a:rPr lang="en-US" sz="2400" b="1" i="1">
                <a:latin typeface="Calibri" pitchFamily="34" charset="0"/>
              </a:rPr>
              <a:t> </a:t>
            </a:r>
            <a:r>
              <a:rPr lang="sr-Cyrl-CS" sz="2400" b="1" i="1">
                <a:latin typeface="Calibri" pitchFamily="34" charset="0"/>
              </a:rPr>
              <a:t>здрава</a:t>
            </a:r>
            <a:r>
              <a:rPr lang="en-US" sz="2400" b="1">
                <a:latin typeface="Calibri" pitchFamily="34" charset="0"/>
              </a:rPr>
              <a:t>).</a:t>
            </a:r>
            <a:endParaRPr lang="en-US" sz="2400">
              <a:latin typeface="Calibri" pitchFamily="34" charset="0"/>
            </a:endParaRPr>
          </a:p>
          <a:p>
            <a:pPr lvl="2" algn="just"/>
            <a:endParaRPr lang="en-US" sz="2400" b="1">
              <a:latin typeface="Calibri" pitchFamily="34" charset="0"/>
            </a:endParaRPr>
          </a:p>
        </p:txBody>
      </p:sp>
    </p:spTree>
  </p:cSld>
  <p:clrMapOvr>
    <a:masterClrMapping/>
  </p:clrMapOvr>
  <p:transition advTm="28039"/>
  <p:timing>
    <p:tnLst>
      <p:par>
        <p:cTn id="1" dur="indefinite" restart="never" nodeType="tmRoot"/>
      </p:par>
    </p:tn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6" name="Text Box 2"/>
          <p:cNvSpPr txBox="1">
            <a:spLocks noChangeArrowheads="1"/>
          </p:cNvSpPr>
          <p:nvPr/>
        </p:nvSpPr>
        <p:spPr bwMode="auto">
          <a:xfrm>
            <a:off x="428625" y="381000"/>
            <a:ext cx="81819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sr-Cyrl-CS" sz="3200" b="1">
                <a:latin typeface="Calibri" pitchFamily="34" charset="0"/>
              </a:rPr>
              <a:t>ХИГИЈЕНА</a:t>
            </a:r>
            <a:r>
              <a:rPr lang="en-US" sz="3200" b="1">
                <a:latin typeface="Calibri" pitchFamily="34" charset="0"/>
              </a:rPr>
              <a:t> </a:t>
            </a:r>
            <a:r>
              <a:rPr lang="sr-Cyrl-CS" sz="3200" b="1">
                <a:latin typeface="Calibri" pitchFamily="34" charset="0"/>
              </a:rPr>
              <a:t>ЗЕМЉИШТА</a:t>
            </a:r>
            <a:r>
              <a:rPr lang="en-US" sz="3200" b="1">
                <a:latin typeface="Calibri" pitchFamily="34" charset="0"/>
              </a:rPr>
              <a:t> </a:t>
            </a:r>
            <a:r>
              <a:rPr lang="sl-SI" sz="3200" b="1">
                <a:latin typeface="Calibri" pitchFamily="34" charset="0"/>
              </a:rPr>
              <a:t>- </a:t>
            </a:r>
            <a:r>
              <a:rPr lang="sr-Cyrl-CS" sz="3200" b="1">
                <a:latin typeface="Calibri" pitchFamily="34" charset="0"/>
              </a:rPr>
              <a:t>ХЕМИЈСКИ</a:t>
            </a:r>
            <a:r>
              <a:rPr lang="en-US" sz="3200" b="1">
                <a:latin typeface="Calibri" pitchFamily="34" charset="0"/>
              </a:rPr>
              <a:t> </a:t>
            </a:r>
            <a:r>
              <a:rPr lang="sr-Cyrl-CS" sz="3200" b="1">
                <a:latin typeface="Calibri" pitchFamily="34" charset="0"/>
              </a:rPr>
              <a:t>САСТАВ</a:t>
            </a:r>
            <a:r>
              <a:rPr lang="en-US" sz="3200" b="1">
                <a:latin typeface="Calibri" pitchFamily="34" charset="0"/>
              </a:rPr>
              <a:t> </a:t>
            </a:r>
            <a:r>
              <a:rPr lang="sr-Cyrl-CS" sz="3200" b="1">
                <a:latin typeface="Calibri" pitchFamily="34" charset="0"/>
              </a:rPr>
              <a:t>ЗЕМЉИШТА</a:t>
            </a:r>
            <a:endParaRPr lang="en-US" sz="2400">
              <a:latin typeface="Calibri" pitchFamily="34" charset="0"/>
            </a:endParaRPr>
          </a:p>
        </p:txBody>
      </p:sp>
      <p:sp>
        <p:nvSpPr>
          <p:cNvPr id="287747" name="Text Box 4"/>
          <p:cNvSpPr txBox="1">
            <a:spLocks noChangeArrowheads="1"/>
          </p:cNvSpPr>
          <p:nvPr/>
        </p:nvSpPr>
        <p:spPr bwMode="auto">
          <a:xfrm>
            <a:off x="762000" y="1752600"/>
            <a:ext cx="8001000" cy="420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sr-Cyrl-CS" sz="2800" b="1">
                <a:latin typeface="Calibri" pitchFamily="34" charset="0"/>
              </a:rPr>
              <a:t>Патолошке</a:t>
            </a:r>
            <a:r>
              <a:rPr lang="en-US" sz="2800" b="1">
                <a:latin typeface="Calibri" pitchFamily="34" charset="0"/>
              </a:rPr>
              <a:t> </a:t>
            </a:r>
            <a:r>
              <a:rPr lang="sr-Cyrl-CS" sz="2800" b="1">
                <a:latin typeface="Calibri" pitchFamily="34" charset="0"/>
              </a:rPr>
              <a:t>промене</a:t>
            </a:r>
            <a:r>
              <a:rPr lang="en-US" sz="2800" b="1">
                <a:latin typeface="Calibri" pitchFamily="34" charset="0"/>
              </a:rPr>
              <a:t> </a:t>
            </a:r>
            <a:r>
              <a:rPr lang="sr-Cyrl-CS" sz="2800" b="1">
                <a:latin typeface="Calibri" pitchFamily="34" charset="0"/>
              </a:rPr>
              <a:t>код</a:t>
            </a:r>
            <a:r>
              <a:rPr lang="en-US" sz="2800" b="1">
                <a:latin typeface="Calibri" pitchFamily="34" charset="0"/>
              </a:rPr>
              <a:t> </a:t>
            </a:r>
            <a:r>
              <a:rPr lang="sr-Cyrl-CS" sz="2800" b="1">
                <a:latin typeface="Calibri" pitchFamily="34" charset="0"/>
              </a:rPr>
              <a:t>људи</a:t>
            </a:r>
            <a:r>
              <a:rPr lang="en-US" sz="2800" b="1">
                <a:latin typeface="Calibri" pitchFamily="34" charset="0"/>
              </a:rPr>
              <a:t> </a:t>
            </a:r>
            <a:r>
              <a:rPr lang="sr-Cyrl-CS" sz="2800" b="1">
                <a:latin typeface="Calibri" pitchFamily="34" charset="0"/>
              </a:rPr>
              <a:t>због</a:t>
            </a:r>
            <a:r>
              <a:rPr lang="en-US" sz="2800" b="1">
                <a:latin typeface="Calibri" pitchFamily="34" charset="0"/>
              </a:rPr>
              <a:t> </a:t>
            </a:r>
            <a:r>
              <a:rPr lang="sr-Cyrl-CS" sz="2800" b="1">
                <a:latin typeface="Calibri" pitchFamily="34" charset="0"/>
              </a:rPr>
              <a:t>недостатка</a:t>
            </a:r>
            <a:r>
              <a:rPr lang="en-US" sz="2800" b="1">
                <a:latin typeface="Calibri" pitchFamily="34" charset="0"/>
              </a:rPr>
              <a:t> </a:t>
            </a:r>
            <a:r>
              <a:rPr lang="sr-Cyrl-CS" sz="2800" b="1">
                <a:latin typeface="Calibri" pitchFamily="34" charset="0"/>
              </a:rPr>
              <a:t>неких</a:t>
            </a:r>
            <a:r>
              <a:rPr lang="en-US" sz="2800" b="1">
                <a:latin typeface="Calibri" pitchFamily="34" charset="0"/>
              </a:rPr>
              <a:t> </a:t>
            </a:r>
            <a:r>
              <a:rPr lang="sr-Cyrl-CS" sz="2800" b="1">
                <a:latin typeface="Calibri" pitchFamily="34" charset="0"/>
              </a:rPr>
              <a:t>олигоелемената</a:t>
            </a:r>
            <a:endParaRPr lang="en-US" sz="2800" b="1">
              <a:latin typeface="Calibri" pitchFamily="34" charset="0"/>
            </a:endParaRPr>
          </a:p>
          <a:p>
            <a:pPr algn="just"/>
            <a:endParaRPr lang="en-US" sz="2000" b="1">
              <a:latin typeface="Calibri" pitchFamily="34" charset="0"/>
            </a:endParaRPr>
          </a:p>
          <a:p>
            <a:r>
              <a:rPr lang="sr-Cyrl-CS" sz="2800" b="1">
                <a:latin typeface="Calibri" pitchFamily="34" charset="0"/>
              </a:rPr>
              <a:t>Олигоелемент</a:t>
            </a:r>
            <a:r>
              <a:rPr lang="en-US" sz="2800" b="1">
                <a:latin typeface="Calibri" pitchFamily="34" charset="0"/>
              </a:rPr>
              <a:t>	</a:t>
            </a:r>
            <a:r>
              <a:rPr lang="sr-Cyrl-CS" sz="2800" b="1">
                <a:latin typeface="Calibri" pitchFamily="34" charset="0"/>
              </a:rPr>
              <a:t>Патолошке</a:t>
            </a:r>
            <a:r>
              <a:rPr lang="en-US" sz="2800" b="1">
                <a:latin typeface="Calibri" pitchFamily="34" charset="0"/>
              </a:rPr>
              <a:t> </a:t>
            </a:r>
            <a:r>
              <a:rPr lang="sr-Cyrl-CS" sz="2800" b="1">
                <a:latin typeface="Calibri" pitchFamily="34" charset="0"/>
              </a:rPr>
              <a:t>промене</a:t>
            </a:r>
            <a:endParaRPr lang="en-US" sz="2800" b="1">
              <a:latin typeface="Calibri" pitchFamily="34" charset="0"/>
            </a:endParaRPr>
          </a:p>
          <a:p>
            <a:endParaRPr lang="en-US" sz="1400" b="1">
              <a:latin typeface="Calibri" pitchFamily="34" charset="0"/>
            </a:endParaRPr>
          </a:p>
          <a:p>
            <a:r>
              <a:rPr lang="sr-Cyrl-CS" sz="2800" b="1">
                <a:latin typeface="Calibri" pitchFamily="34" charset="0"/>
              </a:rPr>
              <a:t>Јод</a:t>
            </a:r>
            <a:r>
              <a:rPr lang="en-US" sz="2800" b="1">
                <a:latin typeface="Calibri" pitchFamily="34" charset="0"/>
              </a:rPr>
              <a:t>			</a:t>
            </a:r>
            <a:r>
              <a:rPr lang="sr-Cyrl-CS" sz="2800" b="1">
                <a:latin typeface="Calibri" pitchFamily="34" charset="0"/>
              </a:rPr>
              <a:t>Ендемска</a:t>
            </a:r>
            <a:r>
              <a:rPr lang="en-US" sz="2800" b="1">
                <a:latin typeface="Calibri" pitchFamily="34" charset="0"/>
              </a:rPr>
              <a:t> </a:t>
            </a:r>
            <a:r>
              <a:rPr lang="sr-Cyrl-CS" sz="2800" b="1">
                <a:latin typeface="Calibri" pitchFamily="34" charset="0"/>
              </a:rPr>
              <a:t>струма</a:t>
            </a:r>
            <a:r>
              <a:rPr lang="en-US" sz="2800" b="1">
                <a:latin typeface="Calibri" pitchFamily="34" charset="0"/>
              </a:rPr>
              <a:t>, </a:t>
            </a:r>
            <a:r>
              <a:rPr lang="sr-Cyrl-CS" sz="2800" b="1">
                <a:latin typeface="Calibri" pitchFamily="34" charset="0"/>
              </a:rPr>
              <a:t>у</a:t>
            </a:r>
            <a:r>
              <a:rPr lang="en-US" sz="2800" b="1">
                <a:latin typeface="Calibri" pitchFamily="34" charset="0"/>
              </a:rPr>
              <a:t> </a:t>
            </a:r>
            <a:r>
              <a:rPr lang="sr-Cyrl-CS" sz="2800" b="1">
                <a:latin typeface="Calibri" pitchFamily="34" charset="0"/>
              </a:rPr>
              <a:t>тежим</a:t>
            </a:r>
            <a:r>
              <a:rPr lang="en-US" sz="2800" b="1">
                <a:latin typeface="Calibri" pitchFamily="34" charset="0"/>
              </a:rPr>
              <a:t> </a:t>
            </a:r>
          </a:p>
          <a:p>
            <a:r>
              <a:rPr lang="en-US" sz="2800" b="1">
                <a:latin typeface="Calibri" pitchFamily="34" charset="0"/>
              </a:rPr>
              <a:t>			</a:t>
            </a:r>
            <a:r>
              <a:rPr lang="sr-Cyrl-CS" sz="2800" b="1">
                <a:latin typeface="Calibri" pitchFamily="34" charset="0"/>
              </a:rPr>
              <a:t>случајевима</a:t>
            </a:r>
            <a:r>
              <a:rPr lang="en-US" sz="2800" b="1">
                <a:latin typeface="Calibri" pitchFamily="34" charset="0"/>
              </a:rPr>
              <a:t> </a:t>
            </a:r>
            <a:r>
              <a:rPr lang="sr-Cyrl-CS" sz="2800" b="1">
                <a:latin typeface="Calibri" pitchFamily="34" charset="0"/>
              </a:rPr>
              <a:t>кретенизам</a:t>
            </a:r>
            <a:endParaRPr lang="en-US" sz="2800" b="1">
              <a:latin typeface="Calibri" pitchFamily="34" charset="0"/>
            </a:endParaRPr>
          </a:p>
          <a:p>
            <a:endParaRPr lang="en-US" sz="2000" b="1">
              <a:latin typeface="Calibri" pitchFamily="34" charset="0"/>
            </a:endParaRPr>
          </a:p>
          <a:p>
            <a:r>
              <a:rPr lang="sr-Cyrl-CS" sz="2800" b="1">
                <a:latin typeface="Calibri" pitchFamily="34" charset="0"/>
              </a:rPr>
              <a:t>Флуор</a:t>
            </a:r>
            <a:r>
              <a:rPr lang="en-US" sz="2800" b="1">
                <a:latin typeface="Calibri" pitchFamily="34" charset="0"/>
              </a:rPr>
              <a:t>		</a:t>
            </a:r>
            <a:r>
              <a:rPr lang="sr-Cyrl-CS" sz="2800" b="1">
                <a:latin typeface="Calibri" pitchFamily="34" charset="0"/>
              </a:rPr>
              <a:t>Каријес</a:t>
            </a:r>
            <a:r>
              <a:rPr lang="en-US" sz="2800" b="1">
                <a:latin typeface="Calibri" pitchFamily="34" charset="0"/>
              </a:rPr>
              <a:t> </a:t>
            </a:r>
            <a:r>
              <a:rPr lang="sr-Cyrl-CS" sz="2800" b="1">
                <a:latin typeface="Calibri" pitchFamily="34" charset="0"/>
              </a:rPr>
              <a:t>зуба</a:t>
            </a:r>
            <a:endParaRPr lang="en-US" sz="2800" b="1">
              <a:latin typeface="Calibri" pitchFamily="34" charset="0"/>
            </a:endParaRPr>
          </a:p>
          <a:p>
            <a:endParaRPr lang="en-US" sz="2000" b="1">
              <a:latin typeface="Calibri" pitchFamily="34" charset="0"/>
            </a:endParaRPr>
          </a:p>
          <a:p>
            <a:r>
              <a:rPr lang="sr-Cyrl-CS" sz="2800" b="1">
                <a:latin typeface="Calibri" pitchFamily="34" charset="0"/>
              </a:rPr>
              <a:t>Бакар</a:t>
            </a:r>
            <a:r>
              <a:rPr lang="en-US" sz="2800" b="1">
                <a:latin typeface="Calibri" pitchFamily="34" charset="0"/>
              </a:rPr>
              <a:t>		</a:t>
            </a:r>
            <a:r>
              <a:rPr lang="sr-Cyrl-CS" sz="2800" b="1">
                <a:latin typeface="Calibri" pitchFamily="34" charset="0"/>
              </a:rPr>
              <a:t>Анемија</a:t>
            </a:r>
            <a:endParaRPr lang="en-US" sz="2800" b="1">
              <a:latin typeface="Calibri" pitchFamily="34" charset="0"/>
            </a:endParaRPr>
          </a:p>
        </p:txBody>
      </p:sp>
    </p:spTree>
  </p:cSld>
  <p:clrMapOvr>
    <a:masterClrMapping/>
  </p:clrMapOvr>
  <p:transition advTm="33839"/>
  <p:timing>
    <p:tnLst>
      <p:par>
        <p:cTn id="1" dur="indefinite" restart="never" nodeType="tmRoot"/>
      </p:par>
    </p:tnLst>
  </p:timing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28860" y="1928802"/>
            <a:ext cx="48577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CS" sz="4400" b="1" dirty="0" smtClean="0"/>
              <a:t>Практични део</a:t>
            </a:r>
            <a:endParaRPr lang="sr-Latn-CS" sz="4400" dirty="0"/>
          </a:p>
        </p:txBody>
      </p:sp>
    </p:spTree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7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38113"/>
            <a:ext cx="9144000" cy="914400"/>
          </a:xfrm>
        </p:spPr>
        <p:txBody>
          <a:bodyPr/>
          <a:lstStyle/>
          <a:p>
            <a:r>
              <a:rPr lang="sr-Latn-CS" sz="3200" b="1" dirty="0" smtClean="0">
                <a:latin typeface="Arial" charset="0"/>
              </a:rPr>
              <a:t>Практични део</a:t>
            </a:r>
            <a:br>
              <a:rPr lang="sr-Latn-CS" sz="3200" b="1" dirty="0" smtClean="0">
                <a:latin typeface="Arial" charset="0"/>
              </a:rPr>
            </a:br>
            <a:r>
              <a:rPr lang="sr-Cyrl-CS" sz="3200" b="1" dirty="0" smtClean="0">
                <a:latin typeface="Arial" charset="0"/>
              </a:rPr>
              <a:t>Испитивање воде за пиће</a:t>
            </a:r>
            <a:endParaRPr lang="en-US" sz="3200" b="1" dirty="0" smtClean="0">
              <a:latin typeface="Arial" charset="0"/>
            </a:endParaRPr>
          </a:p>
        </p:txBody>
      </p:sp>
      <p:sp>
        <p:nvSpPr>
          <p:cNvPr id="33177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0" y="1446213"/>
            <a:ext cx="9144000" cy="5943600"/>
          </a:xfrm>
        </p:spPr>
        <p:txBody>
          <a:bodyPr/>
          <a:lstStyle/>
          <a:p>
            <a:r>
              <a:rPr lang="sr-Cyrl-CS" sz="2400" b="1" smtClean="0">
                <a:latin typeface="Arial" charset="0"/>
              </a:rPr>
              <a:t>Локална инспекција водног објекта</a:t>
            </a:r>
          </a:p>
          <a:p>
            <a:r>
              <a:rPr lang="sr-Cyrl-CS" sz="2400" b="1" smtClean="0">
                <a:latin typeface="Arial" charset="0"/>
              </a:rPr>
              <a:t>Узорковање воде </a:t>
            </a:r>
          </a:p>
          <a:p>
            <a:r>
              <a:rPr lang="sr-Cyrl-CS" sz="2400" b="1" smtClean="0">
                <a:latin typeface="Arial" charset="0"/>
              </a:rPr>
              <a:t> Физички преглед воде</a:t>
            </a:r>
          </a:p>
          <a:p>
            <a:r>
              <a:rPr lang="sr-Cyrl-CS" sz="2400" b="1" smtClean="0">
                <a:latin typeface="Arial" charset="0"/>
              </a:rPr>
              <a:t> Хемијски преглед воде</a:t>
            </a:r>
          </a:p>
          <a:p>
            <a:r>
              <a:rPr lang="sr-Cyrl-CS" sz="2400" b="1" smtClean="0">
                <a:latin typeface="Arial" charset="0"/>
              </a:rPr>
              <a:t> Бактериолошки преглед воде</a:t>
            </a:r>
          </a:p>
          <a:p>
            <a:r>
              <a:rPr lang="sr-Cyrl-CS" sz="2400" b="1" smtClean="0">
                <a:latin typeface="Arial" charset="0"/>
              </a:rPr>
              <a:t> Биолошки преглед воде</a:t>
            </a:r>
          </a:p>
          <a:p>
            <a:endParaRPr lang="en-US" sz="2400" b="1" smtClean="0">
              <a:solidFill>
                <a:schemeClr val="hlink"/>
              </a:solidFill>
              <a:latin typeface="Arial" charset="0"/>
            </a:endParaRPr>
          </a:p>
        </p:txBody>
      </p:sp>
    </p:spTree>
  </p:cSld>
  <p:clrMapOvr>
    <a:masterClrMapping/>
  </p:clrMapOvr>
  <p:transition advTm="18276"/>
  <p:timing>
    <p:tnLst>
      <p:par>
        <p:cTn id="1" dur="indefinite" restart="never" nodeType="tmRoot"/>
      </p:par>
    </p:tnLst>
  </p:timing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28600"/>
            <a:ext cx="9144000" cy="609600"/>
          </a:xfrm>
        </p:spPr>
        <p:txBody>
          <a:bodyPr>
            <a:normAutofit fontScale="90000"/>
          </a:bodyPr>
          <a:lstStyle/>
          <a:p>
            <a:r>
              <a:rPr lang="en-US" sz="3600" b="1" smtClean="0">
                <a:latin typeface="Times New Roman" pitchFamily="18" charset="0"/>
              </a:rPr>
              <a:t>         </a:t>
            </a:r>
            <a:r>
              <a:rPr lang="sr-Cyrl-CS" sz="3200" b="1" smtClean="0">
                <a:latin typeface="Times New Roman" pitchFamily="18" charset="0"/>
              </a:rPr>
              <a:t>Узорковање воде за пиће:</a:t>
            </a:r>
            <a:br>
              <a:rPr lang="sr-Cyrl-CS" sz="3200" b="1" smtClean="0">
                <a:latin typeface="Times New Roman" pitchFamily="18" charset="0"/>
              </a:rPr>
            </a:br>
            <a:endParaRPr lang="sr-Latn-CS" sz="3200" b="1" smtClean="0">
              <a:latin typeface="Times New Roman" pitchFamily="18" charset="0"/>
            </a:endParaRPr>
          </a:p>
        </p:txBody>
      </p:sp>
      <p:sp>
        <p:nvSpPr>
          <p:cNvPr id="332803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0" y="609600"/>
            <a:ext cx="5638800" cy="624840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n-US" sz="2400" b="1" smtClean="0"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sr-Cyrl-CS" sz="2400" b="1" smtClean="0">
                <a:latin typeface="Arial" charset="0"/>
              </a:rPr>
              <a:t>Воду треба узети стручно према хигијенским захтевима</a:t>
            </a:r>
            <a:endParaRPr lang="sr-Latn-CS" sz="2400" b="1" smtClean="0">
              <a:latin typeface="Arial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sr-Cyrl-CS" sz="2400" b="1" smtClean="0"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sr-Cyrl-CS" sz="2400" b="1" smtClean="0">
                <a:latin typeface="Arial" charset="0"/>
              </a:rPr>
              <a:t>За бактериолошки преглед:</a:t>
            </a:r>
            <a:endParaRPr lang="sr-Latn-CS" sz="2400" b="1" smtClean="0">
              <a:latin typeface="Arial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sr-Cyrl-CS" sz="2400" b="1" smtClean="0">
              <a:latin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400" b="1" smtClean="0">
                <a:latin typeface="Arial" charset="0"/>
              </a:rPr>
              <a:t>     </a:t>
            </a:r>
            <a:r>
              <a:rPr lang="sr-Cyrl-CS" sz="2400" b="1" smtClean="0">
                <a:latin typeface="Arial" charset="0"/>
              </a:rPr>
              <a:t>- ПОСУДА: - </a:t>
            </a:r>
            <a:r>
              <a:rPr lang="en-US" sz="2400" b="1" smtClean="0">
                <a:latin typeface="Arial" charset="0"/>
              </a:rPr>
              <a:t> </a:t>
            </a:r>
            <a:r>
              <a:rPr lang="en-US" sz="2400" b="1" u="sng" smtClean="0">
                <a:latin typeface="Arial" charset="0"/>
              </a:rPr>
              <a:t>стерилна</a:t>
            </a:r>
            <a:r>
              <a:rPr lang="en-US" sz="2400" b="1" smtClean="0">
                <a:latin typeface="Arial" charset="0"/>
              </a:rPr>
              <a:t> </a:t>
            </a:r>
            <a:r>
              <a:rPr lang="en-US" sz="2400" b="1" u="sng" smtClean="0">
                <a:latin typeface="Arial" charset="0"/>
              </a:rPr>
              <a:t>с</a:t>
            </a:r>
            <a:r>
              <a:rPr lang="sr-Cyrl-CS" sz="2400" b="1" u="sng" smtClean="0">
                <a:latin typeface="Arial" charset="0"/>
              </a:rPr>
              <a:t>таклена </a:t>
            </a:r>
            <a:r>
              <a:rPr lang="sr-Cyrl-CS" sz="2400" b="1" smtClean="0">
                <a:latin typeface="Arial" charset="0"/>
              </a:rPr>
              <a:t>или </a:t>
            </a:r>
            <a:r>
              <a:rPr lang="sr-Cyrl-CS" sz="2400" b="1" u="sng" smtClean="0">
                <a:latin typeface="Arial" charset="0"/>
              </a:rPr>
              <a:t>пластична</a:t>
            </a:r>
            <a:r>
              <a:rPr lang="sr-Cyrl-CS" sz="2400" b="1" smtClean="0">
                <a:latin typeface="Arial" charset="0"/>
              </a:rPr>
              <a:t> боца намењена једнократној употреби, претходно стерилисана етилен оксидом или зрачењем.</a:t>
            </a:r>
            <a:endParaRPr lang="en-US" sz="2400" b="1" smtClean="0">
              <a:latin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400" b="1" smtClean="0">
                <a:latin typeface="Arial" charset="0"/>
              </a:rPr>
              <a:t>     -</a:t>
            </a:r>
            <a:r>
              <a:rPr lang="sr-Cyrl-CS" sz="2400" b="1" smtClean="0">
                <a:latin typeface="Arial" charset="0"/>
              </a:rPr>
              <a:t> ЗАПРЕМИНА ПОСУДЕ:                                               Од 250 </a:t>
            </a:r>
            <a:r>
              <a:rPr lang="en-US" sz="2400" b="1" smtClean="0">
                <a:latin typeface="Arial" charset="0"/>
              </a:rPr>
              <a:t>ml</a:t>
            </a:r>
            <a:r>
              <a:rPr lang="sr-Cyrl-CS" sz="2400" b="1" smtClean="0">
                <a:latin typeface="Arial" charset="0"/>
              </a:rPr>
              <a:t> до 1000 </a:t>
            </a:r>
            <a:r>
              <a:rPr lang="en-US" sz="2400" b="1" smtClean="0">
                <a:latin typeface="Arial" charset="0"/>
              </a:rPr>
              <a:t>ml</a:t>
            </a:r>
            <a:r>
              <a:rPr lang="sr-Cyrl-CS" sz="2400" b="1" smtClean="0">
                <a:latin typeface="Arial" charset="0"/>
              </a:rPr>
              <a:t>.</a:t>
            </a:r>
            <a:endParaRPr lang="en-US" sz="2400" b="1" smtClean="0">
              <a:latin typeface="Arial" charset="0"/>
            </a:endParaRPr>
          </a:p>
          <a:p>
            <a:pPr>
              <a:lnSpc>
                <a:spcPct val="80000"/>
              </a:lnSpc>
            </a:pPr>
            <a:endParaRPr lang="en-US" sz="2400" b="1" smtClean="0">
              <a:solidFill>
                <a:schemeClr val="hlink"/>
              </a:solidFill>
              <a:latin typeface="Arial" charset="0"/>
            </a:endParaRPr>
          </a:p>
        </p:txBody>
      </p:sp>
      <p:pic>
        <p:nvPicPr>
          <p:cNvPr id="332804" name="Picture 7" descr="Uzorci vod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0" y="762000"/>
            <a:ext cx="35052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7870"/>
  <p:timing>
    <p:tnLst>
      <p:par>
        <p:cTn id="1" dur="indefinite" restart="never" nodeType="tmRoot"/>
      </p:par>
    </p:tnLst>
  </p:timing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0" y="958850"/>
            <a:ext cx="6096000" cy="5638800"/>
          </a:xfrm>
        </p:spPr>
        <p:txBody>
          <a:bodyPr>
            <a:normAutofit/>
          </a:bodyPr>
          <a:lstStyle/>
          <a:p>
            <a:pPr marL="547688" indent="-411163">
              <a:lnSpc>
                <a:spcPct val="90000"/>
              </a:lnSpc>
              <a:buClr>
                <a:srgbClr val="000000"/>
              </a:buClr>
              <a:buFont typeface="Wingdings" pitchFamily="2" charset="2"/>
              <a:buNone/>
            </a:pPr>
            <a:r>
              <a:rPr lang="sr-Cyrl-CS" sz="2400" b="1" smtClean="0"/>
              <a:t>1.</a:t>
            </a:r>
            <a:r>
              <a:rPr lang="sr-Cyrl-CS" sz="2400" b="1" smtClean="0">
                <a:solidFill>
                  <a:schemeClr val="hlink"/>
                </a:solidFill>
              </a:rPr>
              <a:t> </a:t>
            </a:r>
            <a:r>
              <a:rPr lang="sr-Cyrl-CS" sz="2400" b="1" u="sng" smtClean="0"/>
              <a:t>ДЕЗИНФЕКЦИЈА СЛАВИНЕ -</a:t>
            </a:r>
            <a:r>
              <a:rPr lang="sr-Cyrl-CS" sz="2400" b="1" smtClean="0"/>
              <a:t> прво се славина дезинфикује пламеном или 70% етил-алкохолом</a:t>
            </a:r>
          </a:p>
          <a:p>
            <a:pPr marL="547688" indent="-411163">
              <a:lnSpc>
                <a:spcPct val="90000"/>
              </a:lnSpc>
              <a:buClr>
                <a:srgbClr val="000000"/>
              </a:buClr>
              <a:buFont typeface="Wingdings" pitchFamily="2" charset="2"/>
              <a:buNone/>
            </a:pPr>
            <a:r>
              <a:rPr lang="sr-Cyrl-CS" sz="2400" b="1" smtClean="0"/>
              <a:t>2. </a:t>
            </a:r>
            <a:r>
              <a:rPr lang="sr-Cyrl-CS" sz="2400" b="1" u="sng" smtClean="0"/>
              <a:t>ОТИЦАЊЕ ВОДЕ</a:t>
            </a:r>
            <a:r>
              <a:rPr lang="sr-Cyrl-CS" sz="2400" b="1" smtClean="0"/>
              <a:t> - Пусти се да вода тече       </a:t>
            </a:r>
            <a:r>
              <a:rPr lang="en-US" sz="2400" b="1" smtClean="0">
                <a:latin typeface="Times New Roman" pitchFamily="18" charset="0"/>
              </a:rPr>
              <a:t>                   </a:t>
            </a:r>
            <a:r>
              <a:rPr lang="sr-Cyrl-CS" sz="2400" b="1" smtClean="0"/>
              <a:t>3-5 минута,</a:t>
            </a:r>
          </a:p>
          <a:p>
            <a:pPr marL="547688" indent="-411163">
              <a:lnSpc>
                <a:spcPct val="90000"/>
              </a:lnSpc>
              <a:buClr>
                <a:srgbClr val="000000"/>
              </a:buClr>
              <a:buFont typeface="Wingdings" pitchFamily="2" charset="2"/>
              <a:buNone/>
            </a:pPr>
            <a:r>
              <a:rPr lang="sr-Cyrl-CS" sz="2400" b="1" smtClean="0"/>
              <a:t>3. </a:t>
            </a:r>
            <a:r>
              <a:rPr lang="sr-Cyrl-CS" sz="2400" b="1" u="sng" smtClean="0"/>
              <a:t>ПУЊЕЊЕ</a:t>
            </a:r>
            <a:r>
              <a:rPr lang="sr-Cyrl-CS" sz="2400" b="1" smtClean="0"/>
              <a:t> - Грлић боце се провлачи кроз пламен пре узимања воде. Боца се не  2/3 (или 3/4), поново се грлић боце провлачи кроз пламен и затвара чепом.</a:t>
            </a:r>
            <a:endParaRPr lang="en-US" sz="2400" b="1" smtClean="0"/>
          </a:p>
          <a:p>
            <a:pPr marL="547688" indent="-411163">
              <a:lnSpc>
                <a:spcPct val="90000"/>
              </a:lnSpc>
              <a:buClr>
                <a:srgbClr val="000000"/>
              </a:buClr>
              <a:buFont typeface="Wingdings" pitchFamily="2" charset="2"/>
              <a:buNone/>
            </a:pPr>
            <a:endParaRPr lang="sr-Latn-CS" sz="2400" b="1" smtClean="0"/>
          </a:p>
          <a:p>
            <a:pPr marL="547688" indent="-411163">
              <a:lnSpc>
                <a:spcPct val="90000"/>
              </a:lnSpc>
              <a:buClr>
                <a:srgbClr val="000000"/>
              </a:buClr>
              <a:buFont typeface="Wingdings" pitchFamily="2" charset="2"/>
              <a:buNone/>
            </a:pPr>
            <a:r>
              <a:rPr lang="en-US" sz="2000" b="1" smtClean="0">
                <a:latin typeface="Arial" charset="0"/>
              </a:rPr>
              <a:t>      </a:t>
            </a:r>
            <a:r>
              <a:rPr lang="sr-Cyrl-CS" sz="2000" b="1" u="sng" smtClean="0">
                <a:latin typeface="Arial" charset="0"/>
              </a:rPr>
              <a:t>ТРАНСПОРТ</a:t>
            </a:r>
            <a:r>
              <a:rPr lang="sr-Cyrl-CS" sz="2000" b="1" smtClean="0">
                <a:latin typeface="Arial" charset="0"/>
              </a:rPr>
              <a:t> у одговарајућу лабораторију на </a:t>
            </a:r>
            <a:r>
              <a:rPr lang="sr-Cyrl-CS" sz="2000" b="1" smtClean="0">
                <a:solidFill>
                  <a:srgbClr val="C00000"/>
                </a:solidFill>
                <a:latin typeface="Arial" charset="0"/>
              </a:rPr>
              <a:t>+6 С</a:t>
            </a:r>
            <a:r>
              <a:rPr lang="sr-Cyrl-CS" sz="2000" b="1" baseline="30000" smtClean="0">
                <a:solidFill>
                  <a:srgbClr val="C00000"/>
                </a:solidFill>
                <a:latin typeface="Arial" charset="0"/>
              </a:rPr>
              <a:t>0</a:t>
            </a:r>
            <a:r>
              <a:rPr lang="sr-Cyrl-CS" sz="2000" b="1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sr-Cyrl-CS" sz="2000" b="1" smtClean="0">
                <a:latin typeface="Arial" charset="0"/>
              </a:rPr>
              <a:t>, најкасније за </a:t>
            </a:r>
            <a:r>
              <a:rPr lang="sr-Cyrl-CS" sz="2000" b="1" u="sng" smtClean="0">
                <a:solidFill>
                  <a:srgbClr val="C00000"/>
                </a:solidFill>
                <a:latin typeface="Arial" charset="0"/>
              </a:rPr>
              <a:t>6 сати </a:t>
            </a:r>
            <a:r>
              <a:rPr lang="en-US" sz="2000" b="1" smtClean="0">
                <a:latin typeface="Arial" charset="0"/>
              </a:rPr>
              <a:t> (</a:t>
            </a:r>
            <a:r>
              <a:rPr lang="sr-Cyrl-CS" sz="2000" b="1" smtClean="0">
                <a:latin typeface="Arial" charset="0"/>
              </a:rPr>
              <a:t>на вишим температурама умножавају мезофилне бактерије</a:t>
            </a:r>
            <a:r>
              <a:rPr lang="en-US" sz="2000" b="1" smtClean="0">
                <a:latin typeface="Arial" charset="0"/>
              </a:rPr>
              <a:t>)</a:t>
            </a:r>
            <a:r>
              <a:rPr lang="sr-Cyrl-CS" sz="2000" b="1" smtClean="0">
                <a:latin typeface="Arial" charset="0"/>
              </a:rPr>
              <a:t>. </a:t>
            </a:r>
          </a:p>
          <a:p>
            <a:pPr marL="547688" indent="-411163">
              <a:lnSpc>
                <a:spcPct val="80000"/>
              </a:lnSpc>
              <a:buFont typeface="Arial" charset="0"/>
              <a:buNone/>
            </a:pPr>
            <a:r>
              <a:rPr lang="en-US" sz="2000" b="1" smtClean="0">
                <a:latin typeface="Arial" charset="0"/>
              </a:rPr>
              <a:t>      </a:t>
            </a:r>
            <a:r>
              <a:rPr lang="sr-Cyrl-CS" sz="2000" b="1" u="sng" smtClean="0">
                <a:latin typeface="Arial" charset="0"/>
              </a:rPr>
              <a:t>ЗАСЕЈАВАЊЕ</a:t>
            </a:r>
            <a:r>
              <a:rPr lang="sr-Cyrl-CS" sz="2000" b="1" smtClean="0">
                <a:latin typeface="Arial" charset="0"/>
              </a:rPr>
              <a:t>: одмах по допремању у лабораторију, или највише за </a:t>
            </a:r>
            <a:r>
              <a:rPr lang="sr-Cyrl-CS" sz="2000" b="1" smtClean="0">
                <a:solidFill>
                  <a:srgbClr val="C00000"/>
                </a:solidFill>
                <a:latin typeface="Arial" charset="0"/>
              </a:rPr>
              <a:t>12 сати</a:t>
            </a:r>
            <a:r>
              <a:rPr lang="sr-Cyrl-CS" sz="2000" b="1" smtClean="0">
                <a:latin typeface="Arial" charset="0"/>
              </a:rPr>
              <a:t>, </a:t>
            </a:r>
            <a:r>
              <a:rPr lang="en-US" sz="2000" b="1" smtClean="0">
                <a:latin typeface="Arial" charset="0"/>
              </a:rPr>
              <a:t>(</a:t>
            </a:r>
            <a:r>
              <a:rPr lang="sr-Cyrl-CS" sz="2000" b="1" smtClean="0">
                <a:latin typeface="Arial" charset="0"/>
              </a:rPr>
              <a:t>узорак држи у фрижидеру на </a:t>
            </a:r>
            <a:r>
              <a:rPr lang="sr-Cyrl-CS" sz="2000" b="1" smtClean="0">
                <a:solidFill>
                  <a:srgbClr val="C00000"/>
                </a:solidFill>
                <a:latin typeface="Arial" charset="0"/>
              </a:rPr>
              <a:t>+4С</a:t>
            </a:r>
            <a:r>
              <a:rPr lang="sr-Cyrl-CS" sz="2000" b="1" baseline="30000" smtClean="0">
                <a:solidFill>
                  <a:srgbClr val="C00000"/>
                </a:solidFill>
                <a:latin typeface="Arial" charset="0"/>
              </a:rPr>
              <a:t>0</a:t>
            </a:r>
            <a:r>
              <a:rPr lang="en-US" sz="2000" b="1" smtClean="0">
                <a:solidFill>
                  <a:srgbClr val="C00000"/>
                </a:solidFill>
                <a:latin typeface="Arial" charset="0"/>
              </a:rPr>
              <a:t>)</a:t>
            </a:r>
            <a:r>
              <a:rPr lang="sr-Cyrl-CS" sz="2000" b="1" smtClean="0">
                <a:solidFill>
                  <a:srgbClr val="C00000"/>
                </a:solidFill>
                <a:latin typeface="Arial" charset="0"/>
              </a:rPr>
              <a:t>.</a:t>
            </a:r>
            <a:endParaRPr lang="en-US" sz="2000" b="1" smtClean="0">
              <a:solidFill>
                <a:srgbClr val="C00000"/>
              </a:solidFill>
              <a:latin typeface="Arial" charset="0"/>
            </a:endParaRPr>
          </a:p>
        </p:txBody>
      </p:sp>
      <p:pic>
        <p:nvPicPr>
          <p:cNvPr id="333828" name="Picture 5" descr="Uzorkovanje vode1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6705600" y="1447800"/>
            <a:ext cx="2438400" cy="4525963"/>
          </a:xfrm>
          <a:noFill/>
        </p:spPr>
      </p:pic>
      <p:sp>
        <p:nvSpPr>
          <p:cNvPr id="333829" name="Text Box 5"/>
          <p:cNvSpPr txBox="1">
            <a:spLocks noChangeArrowheads="1"/>
          </p:cNvSpPr>
          <p:nvPr/>
        </p:nvSpPr>
        <p:spPr bwMode="auto">
          <a:xfrm>
            <a:off x="1116013" y="188913"/>
            <a:ext cx="48958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800" b="1"/>
              <a:t>Поступак узорковања</a:t>
            </a:r>
            <a:endParaRPr lang="en-US" sz="2800" b="1"/>
          </a:p>
        </p:txBody>
      </p:sp>
    </p:spTree>
  </p:cSld>
  <p:clrMapOvr>
    <a:masterClrMapping/>
  </p:clrMapOvr>
  <p:transition advTm="55874"/>
  <p:timing>
    <p:tnLst>
      <p:par>
        <p:cTn id="1" dur="indefinite" restart="never" nodeType="tmRoot"/>
      </p:par>
    </p:tnLst>
  </p:timing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0" y="242888"/>
            <a:ext cx="9144000" cy="6858000"/>
          </a:xfrm>
        </p:spPr>
        <p:txBody>
          <a:bodyPr>
            <a:normAutofit/>
          </a:bodyPr>
          <a:lstStyle/>
          <a:p>
            <a:pPr marL="547688" indent="-411163">
              <a:lnSpc>
                <a:spcPct val="70000"/>
              </a:lnSpc>
              <a:buClr>
                <a:srgbClr val="000000"/>
              </a:buClr>
              <a:buFont typeface="Wingdings 2" pitchFamily="18" charset="2"/>
              <a:buChar char=""/>
            </a:pPr>
            <a:endParaRPr lang="sr-Cyrl-CS" sz="2400" b="1" smtClean="0">
              <a:solidFill>
                <a:schemeClr val="hlink"/>
              </a:solidFill>
              <a:latin typeface="Arial" charset="0"/>
            </a:endParaRPr>
          </a:p>
          <a:p>
            <a:pPr marL="547688" indent="-411163">
              <a:lnSpc>
                <a:spcPct val="70000"/>
              </a:lnSpc>
              <a:buClr>
                <a:srgbClr val="000000"/>
              </a:buClr>
              <a:buFont typeface="Wingdings 2" pitchFamily="18" charset="2"/>
              <a:buNone/>
            </a:pPr>
            <a:r>
              <a:rPr lang="sr-Cyrl-CS" sz="2800" b="1" smtClean="0">
                <a:solidFill>
                  <a:schemeClr val="hlink"/>
                </a:solidFill>
                <a:latin typeface="Arial" charset="0"/>
              </a:rPr>
              <a:t>           </a:t>
            </a:r>
            <a:r>
              <a:rPr lang="sr-Cyrl-CS" sz="2800" b="1" smtClean="0">
                <a:latin typeface="Arial" charset="0"/>
              </a:rPr>
              <a:t>ХЕМИЈСКИ ПРЕГЛЕД:</a:t>
            </a:r>
          </a:p>
          <a:p>
            <a:pPr marL="547688" indent="-411163">
              <a:lnSpc>
                <a:spcPct val="70000"/>
              </a:lnSpc>
              <a:buClr>
                <a:srgbClr val="000000"/>
              </a:buClr>
              <a:buFont typeface="Wingdings 2" pitchFamily="18" charset="2"/>
              <a:buChar char=""/>
            </a:pPr>
            <a:endParaRPr lang="sr-Cyrl-CS" sz="2800" b="1" smtClean="0">
              <a:latin typeface="Arial" charset="0"/>
            </a:endParaRPr>
          </a:p>
          <a:p>
            <a:pPr marL="547688" indent="-411163">
              <a:lnSpc>
                <a:spcPct val="70000"/>
              </a:lnSpc>
              <a:buClr>
                <a:srgbClr val="000000"/>
              </a:buClr>
              <a:buFont typeface="Wingdings 2" pitchFamily="18" charset="2"/>
              <a:buNone/>
            </a:pPr>
            <a:r>
              <a:rPr lang="sr-Cyrl-CS" sz="2400" b="1" smtClean="0">
                <a:latin typeface="Arial" charset="0"/>
              </a:rPr>
              <a:t> </a:t>
            </a:r>
          </a:p>
          <a:p>
            <a:pPr marL="547688" indent="-411163">
              <a:lnSpc>
                <a:spcPct val="70000"/>
              </a:lnSpc>
              <a:buClr>
                <a:srgbClr val="000000"/>
              </a:buClr>
              <a:buFont typeface="Wingdings 2" pitchFamily="18" charset="2"/>
              <a:buChar char=""/>
            </a:pPr>
            <a:r>
              <a:rPr lang="sr-Cyrl-CS" sz="2400" b="1" smtClean="0">
                <a:latin typeface="Arial" charset="0"/>
              </a:rPr>
              <a:t>Узорковање се врши у хемијски чисту боцу</a:t>
            </a:r>
          </a:p>
          <a:p>
            <a:pPr marL="547688" indent="-411163">
              <a:lnSpc>
                <a:spcPct val="70000"/>
              </a:lnSpc>
              <a:buClr>
                <a:srgbClr val="000000"/>
              </a:buClr>
              <a:buFont typeface="Wingdings 2" pitchFamily="18" charset="2"/>
              <a:buChar char=""/>
            </a:pPr>
            <a:r>
              <a:rPr lang="sr-Cyrl-CS" sz="2400" b="1" smtClean="0">
                <a:latin typeface="Arial" charset="0"/>
              </a:rPr>
              <a:t>После узорковања сваку боцу треба прописно обележити</a:t>
            </a:r>
          </a:p>
          <a:p>
            <a:pPr marL="547688" indent="-411163">
              <a:lnSpc>
                <a:spcPct val="70000"/>
              </a:lnSpc>
              <a:buClr>
                <a:srgbClr val="000000"/>
              </a:buClr>
              <a:buFont typeface="Wingdings 2" pitchFamily="18" charset="2"/>
              <a:buChar char=""/>
            </a:pPr>
            <a:endParaRPr lang="sr-Cyrl-CS" sz="2400" b="1" smtClean="0">
              <a:latin typeface="Arial" charset="0"/>
            </a:endParaRPr>
          </a:p>
          <a:p>
            <a:pPr marL="547688" indent="-411163">
              <a:lnSpc>
                <a:spcPct val="80000"/>
              </a:lnSpc>
              <a:buClr>
                <a:srgbClr val="000000"/>
              </a:buClr>
              <a:buFont typeface="Wingdings 2" pitchFamily="18" charset="2"/>
              <a:buNone/>
            </a:pPr>
            <a:r>
              <a:rPr lang="sr-Cyrl-CS" sz="2400" b="1" u="sng" smtClean="0">
                <a:latin typeface="Arial" charset="0"/>
              </a:rPr>
              <a:t>Одређују се</a:t>
            </a:r>
            <a:r>
              <a:rPr lang="sr-Cyrl-CS" sz="2400" b="1" smtClean="0">
                <a:latin typeface="Arial" charset="0"/>
              </a:rPr>
              <a:t>:</a:t>
            </a:r>
          </a:p>
          <a:p>
            <a:pPr marL="547688" indent="-411163">
              <a:lnSpc>
                <a:spcPct val="80000"/>
              </a:lnSpc>
              <a:buClr>
                <a:srgbClr val="000000"/>
              </a:buClr>
              <a:buFont typeface="Wingdings 2" pitchFamily="18" charset="2"/>
              <a:buChar char=""/>
            </a:pPr>
            <a:r>
              <a:rPr lang="sr-Latn-CS" sz="2400" b="1" smtClean="0">
                <a:latin typeface="Arial" charset="0"/>
              </a:rPr>
              <a:t>pH</a:t>
            </a:r>
            <a:r>
              <a:rPr lang="sr-Cyrl-CS" sz="2400" b="1" smtClean="0">
                <a:latin typeface="Arial" charset="0"/>
              </a:rPr>
              <a:t> вредности </a:t>
            </a:r>
            <a:endParaRPr lang="sr-Latn-CS" sz="2400" b="1" smtClean="0">
              <a:latin typeface="Arial" charset="0"/>
            </a:endParaRPr>
          </a:p>
          <a:p>
            <a:pPr marL="547688" indent="-411163">
              <a:lnSpc>
                <a:spcPct val="80000"/>
              </a:lnSpc>
              <a:buClr>
                <a:srgbClr val="000000"/>
              </a:buClr>
              <a:buFont typeface="Wingdings 2" pitchFamily="18" charset="2"/>
              <a:buNone/>
            </a:pPr>
            <a:r>
              <a:rPr lang="sr-Latn-CS" sz="2400" b="1" smtClean="0">
                <a:latin typeface="Arial" charset="0"/>
              </a:rPr>
              <a:t>	</a:t>
            </a:r>
            <a:r>
              <a:rPr lang="sr-Cyrl-CS" sz="2400" b="1" smtClean="0">
                <a:latin typeface="Arial" charset="0"/>
              </a:rPr>
              <a:t>за водоводску воду 6,</a:t>
            </a:r>
            <a:r>
              <a:rPr lang="en-U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8 - 8,</a:t>
            </a:r>
            <a:r>
              <a:rPr lang="en-U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5</a:t>
            </a:r>
            <a:r>
              <a:rPr lang="sr-Latn-CS" sz="2400" b="1" smtClean="0">
                <a:latin typeface="Arial" charset="0"/>
              </a:rPr>
              <a:t>;</a:t>
            </a:r>
            <a:r>
              <a:rPr lang="sr-Cyrl-CS" sz="2400" b="1" smtClean="0">
                <a:latin typeface="Arial" charset="0"/>
              </a:rPr>
              <a:t> </a:t>
            </a:r>
            <a:endParaRPr lang="sr-Latn-CS" sz="2400" b="1" smtClean="0">
              <a:latin typeface="Arial" charset="0"/>
            </a:endParaRPr>
          </a:p>
          <a:p>
            <a:pPr marL="547688" indent="-411163">
              <a:lnSpc>
                <a:spcPct val="80000"/>
              </a:lnSpc>
              <a:buClr>
                <a:srgbClr val="000000"/>
              </a:buClr>
              <a:buFont typeface="Wingdings 2" pitchFamily="18" charset="2"/>
              <a:buNone/>
            </a:pPr>
            <a:r>
              <a:rPr lang="sr-Latn-CS" sz="2400" b="1" smtClean="0">
                <a:latin typeface="Arial" charset="0"/>
              </a:rPr>
              <a:t>	</a:t>
            </a:r>
            <a:r>
              <a:rPr lang="sr-Cyrl-CS" sz="2400" b="1" smtClean="0">
                <a:latin typeface="Arial" charset="0"/>
              </a:rPr>
              <a:t>за остале објекте 6,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5- 9,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0.</a:t>
            </a:r>
          </a:p>
          <a:p>
            <a:pPr marL="547688" indent="-411163">
              <a:lnSpc>
                <a:spcPct val="80000"/>
              </a:lnSpc>
              <a:buClr>
                <a:srgbClr val="000000"/>
              </a:buClr>
              <a:buFont typeface="Wingdings 2" pitchFamily="18" charset="2"/>
              <a:buChar char=""/>
            </a:pPr>
            <a:r>
              <a:rPr lang="sr-Cyrl-CS" sz="2400" b="1" smtClean="0">
                <a:latin typeface="Arial" charset="0"/>
              </a:rPr>
              <a:t>Амонијак</a:t>
            </a:r>
          </a:p>
          <a:p>
            <a:pPr marL="547688" indent="-411163">
              <a:lnSpc>
                <a:spcPct val="80000"/>
              </a:lnSpc>
              <a:buClr>
                <a:srgbClr val="000000"/>
              </a:buClr>
              <a:buFont typeface="Wingdings 2" pitchFamily="18" charset="2"/>
              <a:buChar char=""/>
            </a:pPr>
            <a:r>
              <a:rPr lang="sr-Cyrl-CS" sz="2400" b="1" smtClean="0">
                <a:latin typeface="Arial" charset="0"/>
              </a:rPr>
              <a:t>Нитрити</a:t>
            </a:r>
          </a:p>
          <a:p>
            <a:pPr marL="547688" indent="-411163">
              <a:lnSpc>
                <a:spcPct val="80000"/>
              </a:lnSpc>
              <a:buClr>
                <a:srgbClr val="000000"/>
              </a:buClr>
              <a:buFont typeface="Wingdings 2" pitchFamily="18" charset="2"/>
              <a:buChar char=""/>
            </a:pPr>
            <a:r>
              <a:rPr lang="sr-Cyrl-CS" sz="2400" b="1" smtClean="0">
                <a:latin typeface="Arial" charset="0"/>
              </a:rPr>
              <a:t>Нитрати</a:t>
            </a:r>
          </a:p>
          <a:p>
            <a:pPr marL="547688" indent="-411163">
              <a:lnSpc>
                <a:spcPct val="80000"/>
              </a:lnSpc>
              <a:buClr>
                <a:srgbClr val="000000"/>
              </a:buClr>
              <a:buFont typeface="Wingdings 2" pitchFamily="18" charset="2"/>
              <a:buChar char=""/>
            </a:pPr>
            <a:r>
              <a:rPr lang="sr-Cyrl-CS" sz="2400" b="1" smtClean="0">
                <a:latin typeface="Arial" charset="0"/>
              </a:rPr>
              <a:t>Хлориди</a:t>
            </a:r>
          </a:p>
          <a:p>
            <a:pPr marL="547688" indent="-411163">
              <a:lnSpc>
                <a:spcPct val="80000"/>
              </a:lnSpc>
              <a:buClr>
                <a:srgbClr val="000000"/>
              </a:buClr>
              <a:buFont typeface="Wingdings 2" pitchFamily="18" charset="2"/>
              <a:buChar char=""/>
            </a:pPr>
            <a:r>
              <a:rPr lang="sr-Cyrl-CS" sz="2400" b="1" smtClean="0">
                <a:latin typeface="Arial" charset="0"/>
              </a:rPr>
              <a:t>Органске материје</a:t>
            </a:r>
          </a:p>
          <a:p>
            <a:pPr marL="547688" indent="-411163">
              <a:lnSpc>
                <a:spcPct val="80000"/>
              </a:lnSpc>
              <a:buClr>
                <a:srgbClr val="000000"/>
              </a:buClr>
              <a:buFont typeface="Wingdings 2" pitchFamily="18" charset="2"/>
              <a:buChar char=""/>
            </a:pPr>
            <a:r>
              <a:rPr lang="sr-Cyrl-CS" sz="2400" b="1" smtClean="0">
                <a:latin typeface="Arial" charset="0"/>
              </a:rPr>
              <a:t>Гвожђе</a:t>
            </a:r>
          </a:p>
          <a:p>
            <a:pPr marL="547688" indent="-411163">
              <a:lnSpc>
                <a:spcPct val="80000"/>
              </a:lnSpc>
              <a:buClr>
                <a:srgbClr val="000000"/>
              </a:buClr>
              <a:buFont typeface="Wingdings 2" pitchFamily="18" charset="2"/>
              <a:buChar char=""/>
            </a:pPr>
            <a:r>
              <a:rPr lang="sr-Cyrl-CS" sz="2400" b="1" smtClean="0">
                <a:latin typeface="Arial" charset="0"/>
              </a:rPr>
              <a:t>Тврдоћа воде</a:t>
            </a:r>
            <a:endParaRPr lang="en-US" sz="2400" b="1" smtClean="0">
              <a:latin typeface="Arial" charset="0"/>
            </a:endParaRPr>
          </a:p>
          <a:p>
            <a:pPr marL="547688" indent="-411163">
              <a:lnSpc>
                <a:spcPct val="70000"/>
              </a:lnSpc>
              <a:buClr>
                <a:srgbClr val="000000"/>
              </a:buClr>
              <a:buFont typeface="Wingdings 2" pitchFamily="18" charset="2"/>
              <a:buChar char=""/>
            </a:pPr>
            <a:endParaRPr lang="en-US" sz="2400" b="1" smtClean="0">
              <a:solidFill>
                <a:schemeClr val="hlink"/>
              </a:solidFill>
              <a:latin typeface="Arial" charset="0"/>
            </a:endParaRPr>
          </a:p>
        </p:txBody>
      </p:sp>
    </p:spTree>
  </p:cSld>
  <p:clrMapOvr>
    <a:masterClrMapping/>
  </p:clrMapOvr>
  <p:transition advTm="42941"/>
  <p:timing>
    <p:tnLst>
      <p:par>
        <p:cTn id="1" dur="indefinite" restart="never" nodeType="tmRoot"/>
      </p:par>
    </p:tnLst>
  </p:timing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8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09600"/>
          </a:xfrm>
        </p:spPr>
        <p:txBody>
          <a:bodyPr/>
          <a:lstStyle/>
          <a:p>
            <a:r>
              <a:rPr lang="sr-Cyrl-CS" sz="3200" b="1" smtClean="0">
                <a:latin typeface="Arial" charset="0"/>
              </a:rPr>
              <a:t>Физички преглед воде за пиће</a:t>
            </a:r>
            <a:endParaRPr lang="en-US" sz="3200" b="1" smtClean="0">
              <a:latin typeface="Arial" charset="0"/>
            </a:endParaRPr>
          </a:p>
        </p:txBody>
      </p:sp>
      <p:sp>
        <p:nvSpPr>
          <p:cNvPr id="33587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0" y="609600"/>
            <a:ext cx="9144000" cy="6248400"/>
          </a:xfrm>
        </p:spPr>
        <p:txBody>
          <a:bodyPr/>
          <a:lstStyle/>
          <a:p>
            <a:r>
              <a:rPr lang="sr-Cyrl-CS" sz="2400" b="1" u="sng" smtClean="0">
                <a:latin typeface="Arial" charset="0"/>
              </a:rPr>
              <a:t>Температура воде</a:t>
            </a:r>
            <a:r>
              <a:rPr lang="en-US" sz="2400" b="1" u="sng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- константна са варијацијама до 4 С</a:t>
            </a:r>
            <a:r>
              <a:rPr lang="sr-Cyrl-CS" sz="2400" b="1" baseline="30000" smtClean="0">
                <a:latin typeface="Arial" charset="0"/>
              </a:rPr>
              <a:t>0</a:t>
            </a:r>
            <a:r>
              <a:rPr lang="sr-Cyrl-CS" sz="2400" b="1" smtClean="0">
                <a:latin typeface="Arial" charset="0"/>
              </a:rPr>
              <a:t> у току године.</a:t>
            </a:r>
            <a:r>
              <a:rPr lang="en-U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Пожељна температура за пиће креће се од 8 до 12 С</a:t>
            </a:r>
            <a:r>
              <a:rPr lang="sr-Cyrl-CS" sz="2400" b="1" baseline="30000" smtClean="0">
                <a:latin typeface="Arial" charset="0"/>
              </a:rPr>
              <a:t>0</a:t>
            </a:r>
            <a:endParaRPr lang="sr-Cyrl-CS" sz="2400" b="1" smtClean="0">
              <a:latin typeface="Arial" charset="0"/>
            </a:endParaRPr>
          </a:p>
          <a:p>
            <a:r>
              <a:rPr lang="sr-Cyrl-CS" sz="2400" b="1" u="sng" smtClean="0">
                <a:latin typeface="Arial" charset="0"/>
              </a:rPr>
              <a:t>Мирис воде</a:t>
            </a:r>
            <a:r>
              <a:rPr lang="en-US" sz="2400" b="1" u="sng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- органолептички у топлој и хладној води</a:t>
            </a:r>
            <a:r>
              <a:rPr lang="en-US" sz="2400" b="1" smtClean="0">
                <a:latin typeface="Arial" charset="0"/>
              </a:rPr>
              <a:t>.</a:t>
            </a:r>
            <a:r>
              <a:rPr lang="sr-Cyrl-CS" sz="2400" b="1" smtClean="0">
                <a:latin typeface="Arial" charset="0"/>
              </a:rPr>
              <a:t> Исправна вода је без мириса</a:t>
            </a:r>
          </a:p>
          <a:p>
            <a:r>
              <a:rPr lang="sr-Cyrl-CS" sz="2400" b="1" u="sng" smtClean="0">
                <a:latin typeface="Arial" charset="0"/>
              </a:rPr>
              <a:t>Укус</a:t>
            </a:r>
            <a:r>
              <a:rPr lang="en-U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- испитује се органолептички, али само ако је искључено бактериолошко загађење.</a:t>
            </a:r>
            <a:r>
              <a:rPr lang="en-U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Исправна вода за пиће је без укуса, питка и освежавајућа</a:t>
            </a:r>
          </a:p>
          <a:p>
            <a:r>
              <a:rPr lang="sr-Cyrl-CS" sz="2400" b="1" u="sng" smtClean="0">
                <a:latin typeface="Arial" charset="0"/>
              </a:rPr>
              <a:t>Мутноћа</a:t>
            </a:r>
            <a:r>
              <a:rPr lang="en-US" sz="2400" b="1" u="sng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- Квалитетна вода за пиће мора бити бистра. </a:t>
            </a:r>
            <a:r>
              <a:rPr lang="en-US" sz="2400" b="1" smtClean="0">
                <a:latin typeface="Arial" charset="0"/>
              </a:rPr>
              <a:t>                                    </a:t>
            </a:r>
            <a:r>
              <a:rPr lang="sr-Cyrl-CS" sz="2400" b="1" smtClean="0">
                <a:latin typeface="Arial" charset="0"/>
              </a:rPr>
              <a:t>За пречишћене воде дозвољена је мутноћа до 5</a:t>
            </a:r>
            <a:r>
              <a:rPr lang="en-US" sz="2400" b="1" smtClean="0">
                <a:latin typeface="Arial" charset="0"/>
              </a:rPr>
              <a:t>mg</a:t>
            </a:r>
            <a:r>
              <a:rPr lang="sr-Cyrl-CS" sz="2400" b="1" smtClean="0">
                <a:latin typeface="Arial" charset="0"/>
              </a:rPr>
              <a:t> силикатне земље на 1</a:t>
            </a:r>
            <a:r>
              <a:rPr lang="en-US" sz="2400" b="1" smtClean="0">
                <a:latin typeface="Arial" charset="0"/>
              </a:rPr>
              <a:t>l</a:t>
            </a:r>
            <a:r>
              <a:rPr lang="sr-Cyrl-CS" sz="2400" b="1" smtClean="0">
                <a:latin typeface="Arial" charset="0"/>
              </a:rPr>
              <a:t> дестилисане воде, а за непречишћене воде</a:t>
            </a:r>
            <a:r>
              <a:rPr lang="en-U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до 10 </a:t>
            </a:r>
            <a:r>
              <a:rPr lang="en-US" sz="2400" b="1" smtClean="0">
                <a:latin typeface="Arial" charset="0"/>
              </a:rPr>
              <a:t>mg</a:t>
            </a:r>
            <a:r>
              <a:rPr lang="sr-Cyrl-CS" sz="2400" b="1" smtClean="0">
                <a:latin typeface="Arial" charset="0"/>
              </a:rPr>
              <a:t>/</a:t>
            </a:r>
            <a:r>
              <a:rPr lang="en-US" sz="2400" b="1" smtClean="0">
                <a:latin typeface="Arial" charset="0"/>
              </a:rPr>
              <a:t> l</a:t>
            </a:r>
            <a:r>
              <a:rPr lang="sr-Cyrl-CS" sz="2400" b="1" smtClean="0">
                <a:latin typeface="Arial" charset="0"/>
              </a:rPr>
              <a:t>.</a:t>
            </a:r>
          </a:p>
          <a:p>
            <a:r>
              <a:rPr lang="sr-Cyrl-CS" sz="2400" b="1" u="sng" smtClean="0">
                <a:latin typeface="Arial" charset="0"/>
              </a:rPr>
              <a:t>Боја воде</a:t>
            </a:r>
            <a:r>
              <a:rPr lang="en-US" sz="2400" b="1" u="sng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- Без боје</a:t>
            </a:r>
            <a:endParaRPr lang="en-US" sz="2400" b="1" smtClean="0">
              <a:latin typeface="Arial" charset="0"/>
            </a:endParaRPr>
          </a:p>
        </p:txBody>
      </p:sp>
    </p:spTree>
  </p:cSld>
  <p:clrMapOvr>
    <a:masterClrMapping/>
  </p:clrMapOvr>
  <p:transition advTm="9164"/>
  <p:timing>
    <p:tnLst>
      <p:par>
        <p:cTn id="1" dur="indefinite" restart="never" nodeType="tmRoot"/>
      </p:par>
    </p:tnLst>
  </p:timing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0" y="0"/>
            <a:ext cx="9144000" cy="1066800"/>
          </a:xfrm>
        </p:spPr>
        <p:txBody>
          <a:bodyPr>
            <a:normAutofit/>
          </a:bodyPr>
          <a:lstStyle/>
          <a:p>
            <a:r>
              <a:rPr lang="sr-Cyrl-CS" sz="3600" b="1" smtClean="0">
                <a:latin typeface="Times New Roman" pitchFamily="18" charset="0"/>
              </a:rPr>
              <a:t>Микробилошки преглед воде</a:t>
            </a:r>
            <a:r>
              <a:rPr lang="sr-Cyrl-CS" sz="2500" b="1" smtClean="0">
                <a:latin typeface="Times New Roman" pitchFamily="18" charset="0"/>
              </a:rPr>
              <a:t/>
            </a:r>
            <a:br>
              <a:rPr lang="sr-Cyrl-CS" sz="2500" b="1" smtClean="0">
                <a:latin typeface="Times New Roman" pitchFamily="18" charset="0"/>
              </a:rPr>
            </a:br>
            <a:endParaRPr lang="en-US" sz="2500" b="1" smtClean="0">
              <a:latin typeface="Times New Roman" pitchFamily="18" charset="0"/>
            </a:endParaRPr>
          </a:p>
        </p:txBody>
      </p:sp>
      <p:sp>
        <p:nvSpPr>
          <p:cNvPr id="336899" name="Rectangle 3"/>
          <p:cNvSpPr>
            <a:spLocks noGrp="1" noRot="1" noChangeArrowheads="1"/>
          </p:cNvSpPr>
          <p:nvPr>
            <p:ph idx="4294967295"/>
          </p:nvPr>
        </p:nvSpPr>
        <p:spPr>
          <a:xfrm>
            <a:off x="0" y="1066800"/>
            <a:ext cx="9144000" cy="57912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sr-Cyrl-CS" sz="2400" b="1" smtClean="0">
                <a:latin typeface="Arial" charset="0"/>
              </a:rPr>
              <a:t>Бактериолошки преглед воде за пиће-</a:t>
            </a:r>
            <a:br>
              <a:rPr lang="sr-Cyrl-CS" sz="2400" b="1" smtClean="0">
                <a:latin typeface="Arial" charset="0"/>
              </a:rPr>
            </a:br>
            <a:r>
              <a:rPr lang="sr-Cyrl-CS" sz="2400" b="1" smtClean="0">
                <a:latin typeface="Arial" charset="0"/>
              </a:rPr>
              <a:t>-лабораторијско испитивање</a:t>
            </a:r>
          </a:p>
          <a:p>
            <a:pPr>
              <a:buFont typeface="Wingdings" pitchFamily="2" charset="2"/>
              <a:buNone/>
            </a:pPr>
            <a:r>
              <a:rPr lang="sr-Cyrl-CS" sz="2400" b="1" u="sng" smtClean="0">
                <a:latin typeface="Arial" charset="0"/>
              </a:rPr>
              <a:t>ЦИЉ:</a:t>
            </a:r>
            <a:endParaRPr lang="sr-Cyrl-CS" sz="2400" b="1" smtClean="0">
              <a:latin typeface="Arial" charset="0"/>
            </a:endParaRPr>
          </a:p>
          <a:p>
            <a:r>
              <a:rPr lang="sr-Cyrl-CS" sz="2400" b="1" smtClean="0">
                <a:latin typeface="Arial" charset="0"/>
              </a:rPr>
              <a:t>Утврдити загађење фекалног порекла</a:t>
            </a:r>
          </a:p>
          <a:p>
            <a:r>
              <a:rPr lang="sr-Cyrl-CS" sz="2400" b="1" smtClean="0">
                <a:latin typeface="Arial" charset="0"/>
              </a:rPr>
              <a:t>Утврдити стање заштите водоносног слоја</a:t>
            </a:r>
          </a:p>
          <a:p>
            <a:r>
              <a:rPr lang="sr-Cyrl-CS" sz="2400" b="1" smtClean="0">
                <a:latin typeface="Arial" charset="0"/>
              </a:rPr>
              <a:t>Утврдити ефикасност процеса пречишћавања воде</a:t>
            </a:r>
            <a:endParaRPr lang="sr-Cyrl-CS" sz="2400" b="1" u="sng" smtClean="0">
              <a:latin typeface="Arial" charset="0"/>
            </a:endParaRPr>
          </a:p>
          <a:p>
            <a:pPr>
              <a:buFont typeface="Wingdings" pitchFamily="2" charset="2"/>
              <a:buNone/>
            </a:pPr>
            <a:r>
              <a:rPr lang="sr-Cyrl-CS" sz="2400" b="1" u="sng" smtClean="0">
                <a:latin typeface="Arial" charset="0"/>
              </a:rPr>
              <a:t>Задати циљеви се постижу утврђивањем:</a:t>
            </a:r>
            <a:endParaRPr lang="sr-Cyrl-CS" sz="2400" b="1" smtClean="0">
              <a:latin typeface="Arial" charset="0"/>
            </a:endParaRPr>
          </a:p>
          <a:p>
            <a:r>
              <a:rPr lang="sr-Cyrl-CS" sz="2400" b="1" smtClean="0">
                <a:latin typeface="Arial" charset="0"/>
              </a:rPr>
              <a:t>бактерија индикатора фекалног загађења</a:t>
            </a:r>
          </a:p>
          <a:p>
            <a:r>
              <a:rPr lang="sr-Cyrl-CS" sz="2400" b="1" smtClean="0">
                <a:latin typeface="Arial" charset="0"/>
              </a:rPr>
              <a:t>укупног броја свих живих бактерија</a:t>
            </a:r>
            <a:r>
              <a:rPr lang="sr-Cyrl-CS" smtClean="0"/>
              <a:t> </a:t>
            </a:r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  <p:transition advTm="24950"/>
  <p:timing>
    <p:tnLst>
      <p:par>
        <p:cTn id="1" dur="indefinite" restart="never" nodeType="tmRoot"/>
      </p:par>
    </p:tnLst>
  </p:timing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0" y="0"/>
            <a:ext cx="9144000" cy="836613"/>
          </a:xfrm>
        </p:spPr>
        <p:txBody>
          <a:bodyPr>
            <a:normAutofit fontScale="90000"/>
          </a:bodyPr>
          <a:lstStyle/>
          <a:p>
            <a:r>
              <a:rPr lang="sr-Cyrl-CS" sz="2800" b="1" smtClean="0">
                <a:latin typeface="Arial" charset="0"/>
              </a:rPr>
              <a:t>КВАНТИТАТИВНО ОДРЕЂИВАЊЕ БАКТЕРИЈА ИНДИКАТОРА ФЕКАЛНОГ ЗАГАЂЕЊА</a:t>
            </a:r>
            <a:endParaRPr lang="en-US" sz="2800" b="1" smtClean="0">
              <a:latin typeface="Arial" charset="0"/>
            </a:endParaRPr>
          </a:p>
        </p:txBody>
      </p:sp>
      <p:sp>
        <p:nvSpPr>
          <p:cNvPr id="26627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0" y="981075"/>
            <a:ext cx="9144000" cy="5876925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sr-Cyrl-CS" sz="2400" b="1" smtClean="0">
                <a:latin typeface="Arial" charset="0"/>
              </a:rPr>
              <a:t>Назив „ФЕКАЛНИ ИНДИКАТОРИ“ добиле су бактерије присутне и интенстиналном тракту људи и животиња. </a:t>
            </a:r>
          </a:p>
          <a:p>
            <a:pPr>
              <a:lnSpc>
                <a:spcPct val="80000"/>
              </a:lnSpc>
            </a:pPr>
            <a:r>
              <a:rPr lang="sr-Cyrl-CS" sz="2400" b="1" smtClean="0">
                <a:latin typeface="Arial" charset="0"/>
              </a:rPr>
              <a:t>У </a:t>
            </a:r>
            <a:r>
              <a:rPr lang="sr-Cyrl-CS" sz="2400" b="1" u="sng" smtClean="0">
                <a:latin typeface="Arial" charset="0"/>
              </a:rPr>
              <a:t>индикаторе фекалног загађења</a:t>
            </a:r>
            <a:r>
              <a:rPr lang="sr-Cyrl-CS" sz="2400" b="1" smtClean="0">
                <a:latin typeface="Arial" charset="0"/>
              </a:rPr>
              <a:t> спадају: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Cyrl-CS" sz="2400" b="1" i="1" smtClean="0">
                <a:latin typeface="Arial" charset="0"/>
                <a:cs typeface="Times New Roman" pitchFamily="18" charset="0"/>
              </a:rPr>
              <a:t>→ </a:t>
            </a:r>
            <a:r>
              <a:rPr lang="sr-Cyrl-CS" sz="2400" b="1" i="1" smtClean="0">
                <a:latin typeface="Arial" charset="0"/>
              </a:rPr>
              <a:t>Е</a:t>
            </a:r>
            <a:r>
              <a:rPr lang="sr-Latn-CS" sz="2400" b="1" i="1" smtClean="0">
                <a:latin typeface="Arial" charset="0"/>
              </a:rPr>
              <a:t>scherichia coli, </a:t>
            </a:r>
            <a:endParaRPr lang="sr-Cyrl-CS" sz="2400" b="1" i="1" smtClean="0">
              <a:latin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Latn-CS" sz="2400" b="1" i="1" smtClean="0">
                <a:latin typeface="Arial" charset="0"/>
                <a:cs typeface="Times New Roman" pitchFamily="18" charset="0"/>
              </a:rPr>
              <a:t>→</a:t>
            </a:r>
            <a:r>
              <a:rPr lang="sr-Cyrl-CS" sz="2400" b="1" i="1" smtClean="0">
                <a:latin typeface="Arial" charset="0"/>
                <a:cs typeface="Times New Roman" pitchFamily="18" charset="0"/>
              </a:rPr>
              <a:t> </a:t>
            </a:r>
            <a:r>
              <a:rPr lang="sr-Latn-CS" sz="2400" b="1" i="1" smtClean="0">
                <a:latin typeface="Arial" charset="0"/>
              </a:rPr>
              <a:t>Streptococcus faecalis</a:t>
            </a:r>
            <a:r>
              <a:rPr lang="sr-Cyrl-CS" sz="2400" b="1" smtClean="0">
                <a:latin typeface="Arial" charset="0"/>
              </a:rPr>
              <a:t> (</a:t>
            </a:r>
            <a:r>
              <a:rPr lang="sr-Latn-CS" sz="2400" b="1" i="1" smtClean="0">
                <a:latin typeface="Arial" charset="0"/>
              </a:rPr>
              <a:t>Enterococcus</a:t>
            </a:r>
            <a:r>
              <a:rPr lang="sr-Cyrl-CS" sz="2400" b="1" smtClean="0">
                <a:latin typeface="Arial" charset="0"/>
              </a:rPr>
              <a:t>) и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Cyrl-CS" sz="2400" b="1" smtClean="0">
                <a:latin typeface="Arial" charset="0"/>
                <a:cs typeface="Times New Roman" pitchFamily="18" charset="0"/>
              </a:rPr>
              <a:t>→ </a:t>
            </a:r>
            <a:r>
              <a:rPr lang="sr-Cyrl-CS" sz="2400" b="1" smtClean="0">
                <a:latin typeface="Arial" charset="0"/>
              </a:rPr>
              <a:t>представници рода </a:t>
            </a:r>
            <a:r>
              <a:rPr lang="sr-Latn-CS" sz="2400" b="1" i="1" smtClean="0">
                <a:latin typeface="Arial" charset="0"/>
              </a:rPr>
              <a:t>Proteus</a:t>
            </a:r>
            <a:r>
              <a:rPr lang="sr-Latn-CS" sz="2400" b="1" smtClean="0">
                <a:latin typeface="Arial" charset="0"/>
              </a:rPr>
              <a:t>-a</a:t>
            </a:r>
            <a:r>
              <a:rPr lang="sr-Cyrl-CS" sz="2400" b="1" smtClean="0">
                <a:latin typeface="Arial" charset="0"/>
              </a:rPr>
              <a:t>. </a:t>
            </a:r>
          </a:p>
          <a:p>
            <a:pPr>
              <a:lnSpc>
                <a:spcPct val="80000"/>
              </a:lnSpc>
            </a:pPr>
            <a:r>
              <a:rPr lang="sr-Cyrl-CS" sz="2400" b="1" smtClean="0">
                <a:latin typeface="Arial" charset="0"/>
              </a:rPr>
              <a:t>Као </a:t>
            </a:r>
            <a:r>
              <a:rPr lang="sr-Cyrl-CS" sz="2400" b="1" u="sng" smtClean="0">
                <a:latin typeface="Arial" charset="0"/>
              </a:rPr>
              <a:t>условни индикатори фекалног загађења</a:t>
            </a:r>
            <a:r>
              <a:rPr lang="sr-Cyrl-CS" sz="2400" b="1" smtClean="0">
                <a:latin typeface="Arial" charset="0"/>
              </a:rPr>
              <a:t> сматрају се: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Cyrl-CS" sz="2400" b="1" smtClean="0">
                <a:latin typeface="Arial" charset="0"/>
                <a:cs typeface="Times New Roman" pitchFamily="18" charset="0"/>
              </a:rPr>
              <a:t>→ </a:t>
            </a:r>
            <a:r>
              <a:rPr lang="sr-Cyrl-CS" sz="2400" b="1" smtClean="0">
                <a:latin typeface="Arial" charset="0"/>
              </a:rPr>
              <a:t>друге колиформне бактерије,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Latn-CS" sz="2400" b="1" smtClean="0">
                <a:latin typeface="Arial" charset="0"/>
                <a:cs typeface="Times New Roman" pitchFamily="18" charset="0"/>
              </a:rPr>
              <a:t>→</a:t>
            </a:r>
            <a:r>
              <a:rPr lang="sr-Cyrl-CS" sz="2400" b="1" smtClean="0">
                <a:latin typeface="Arial" charset="0"/>
                <a:cs typeface="Times New Roman" pitchFamily="18" charset="0"/>
              </a:rPr>
              <a:t> </a:t>
            </a:r>
            <a:r>
              <a:rPr lang="sr-Latn-CS" sz="2400" b="1" i="1" smtClean="0">
                <a:latin typeface="Arial" charset="0"/>
              </a:rPr>
              <a:t>Clostridium perfringens</a:t>
            </a:r>
            <a:r>
              <a:rPr lang="sr-Cyrl-CS" sz="2400" b="1" smtClean="0">
                <a:latin typeface="Arial" charset="0"/>
              </a:rPr>
              <a:t> и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Cyrl-CS" sz="2400" b="1" smtClean="0">
                <a:latin typeface="Arial" charset="0"/>
                <a:cs typeface="Times New Roman" pitchFamily="18" charset="0"/>
              </a:rPr>
              <a:t>→ </a:t>
            </a:r>
            <a:r>
              <a:rPr lang="sr-Cyrl-CS" sz="2400" b="1" smtClean="0">
                <a:latin typeface="Arial" charset="0"/>
              </a:rPr>
              <a:t>неспецифични </a:t>
            </a:r>
            <a:r>
              <a:rPr lang="sr-Latn-CS" sz="2400" b="1" i="1" smtClean="0">
                <a:latin typeface="Arial" charset="0"/>
              </a:rPr>
              <a:t>Bakteriofag</a:t>
            </a:r>
            <a:r>
              <a:rPr lang="sr-Cyrl-CS" sz="2400" b="1" i="1" smtClean="0">
                <a:latin typeface="Arial" charset="0"/>
              </a:rPr>
              <a:t>.</a:t>
            </a:r>
          </a:p>
        </p:txBody>
      </p:sp>
    </p:spTree>
  </p:cSld>
  <p:clrMapOvr>
    <a:masterClrMapping/>
  </p:clrMapOvr>
  <p:transition advTm="29176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200" b="1" smtClean="0">
                <a:latin typeface="Arial" charset="0"/>
              </a:rPr>
              <a:t>Порекло воде у природи</a:t>
            </a:r>
            <a:endParaRPr lang="en-US" sz="3200" b="1" smtClean="0">
              <a:latin typeface="Arial" charset="0"/>
            </a:endParaRPr>
          </a:p>
        </p:txBody>
      </p:sp>
      <p:sp>
        <p:nvSpPr>
          <p:cNvPr id="15769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sz="2400" b="1" smtClean="0">
                <a:latin typeface="Arial" charset="0"/>
              </a:rPr>
              <a:t>1. атмосферска- водена пара, кондензована течност</a:t>
            </a:r>
          </a:p>
          <a:p>
            <a:pPr>
              <a:buFont typeface="Arial" charset="0"/>
              <a:buNone/>
            </a:pPr>
            <a:endParaRPr lang="sr-Latn-CS" sz="2400" b="1" smtClean="0">
              <a:latin typeface="Arial" charset="0"/>
            </a:endParaRPr>
          </a:p>
          <a:p>
            <a:r>
              <a:rPr lang="sr-Latn-CS" sz="2400" b="1" smtClean="0">
                <a:latin typeface="Arial" charset="0"/>
              </a:rPr>
              <a:t>2. површинска-ледници, океани, мора, језера</a:t>
            </a:r>
          </a:p>
          <a:p>
            <a:pPr>
              <a:buFont typeface="Arial" charset="0"/>
              <a:buNone/>
            </a:pPr>
            <a:endParaRPr lang="sr-Latn-CS" sz="2400" b="1" smtClean="0">
              <a:latin typeface="Arial" charset="0"/>
            </a:endParaRPr>
          </a:p>
          <a:p>
            <a:r>
              <a:rPr lang="sr-Latn-CS" sz="2400" b="1" smtClean="0">
                <a:latin typeface="Arial" charset="0"/>
              </a:rPr>
              <a:t>3. дубинска-испуњава поре и шупљине у стенама, неравномерно је распоређена</a:t>
            </a:r>
          </a:p>
          <a:p>
            <a:pPr>
              <a:buFont typeface="Arial" charset="0"/>
              <a:buNone/>
            </a:pPr>
            <a:endParaRPr lang="en-US" sz="2400" b="1" smtClean="0">
              <a:latin typeface="Arial" charset="0"/>
            </a:endParaRPr>
          </a:p>
        </p:txBody>
      </p:sp>
    </p:spTree>
  </p:cSld>
  <p:clrMapOvr>
    <a:masterClrMapping/>
  </p:clrMapOvr>
  <p:transition advTm="9204"/>
  <p:timing>
    <p:tnLst>
      <p:par>
        <p:cTn id="1" dur="indefinite" restart="never" nodeType="tmRoot"/>
      </p:par>
    </p:tnLst>
  </p:timing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AutoShap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2393950"/>
          </a:xfrm>
        </p:spPr>
        <p:txBody>
          <a:bodyPr>
            <a:normAutofit/>
          </a:bodyPr>
          <a:lstStyle/>
          <a:p>
            <a:r>
              <a:rPr lang="sr-Cyrl-CS" sz="2800" b="1" u="sng" smtClean="0">
                <a:solidFill>
                  <a:srgbClr val="000000"/>
                </a:solidFill>
                <a:latin typeface="Arial" charset="0"/>
              </a:rPr>
              <a:t>КВАНТИТАТИВНО ОДРЕЂИВАЊЕ НАЈВЕРОВАТНИЈЕГ БРОЈА КОЛИФОРМНИХ БАКТЕРИЈА У 100</a:t>
            </a:r>
            <a:r>
              <a:rPr lang="en-US" sz="2800" b="1" u="sng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sr-Cyrl-CS" sz="2800" b="1" u="sng" smtClean="0">
                <a:solidFill>
                  <a:srgbClr val="000000"/>
                </a:solidFill>
                <a:latin typeface="Arial" charset="0"/>
              </a:rPr>
              <a:t>мл ВОДЕ</a:t>
            </a:r>
            <a:r>
              <a:rPr lang="sr-Cyrl-CS" sz="2800" b="1" smtClean="0">
                <a:solidFill>
                  <a:schemeClr val="folHlink"/>
                </a:solidFill>
                <a:latin typeface="Arial" charset="0"/>
              </a:rPr>
              <a:t/>
            </a:r>
            <a:br>
              <a:rPr lang="sr-Cyrl-CS" sz="2800" b="1" smtClean="0">
                <a:solidFill>
                  <a:schemeClr val="folHlink"/>
                </a:solidFill>
                <a:latin typeface="Arial" charset="0"/>
              </a:rPr>
            </a:br>
            <a:endParaRPr lang="en-US" sz="2800" b="1" smtClean="0">
              <a:solidFill>
                <a:schemeClr val="folHlink"/>
              </a:solidFill>
              <a:latin typeface="Arial" charset="0"/>
            </a:endParaRPr>
          </a:p>
        </p:txBody>
      </p:sp>
      <p:sp>
        <p:nvSpPr>
          <p:cNvPr id="6553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0" y="2357438"/>
            <a:ext cx="9144000" cy="4500562"/>
          </a:xfrm>
        </p:spPr>
        <p:txBody>
          <a:bodyPr>
            <a:normAutofit/>
          </a:bodyPr>
          <a:lstStyle/>
          <a:p>
            <a:pPr marL="547688" indent="-411163" algn="ctr">
              <a:buClr>
                <a:srgbClr val="000000"/>
              </a:buClr>
              <a:buFont typeface="Wingdings" pitchFamily="2" charset="2"/>
              <a:buNone/>
            </a:pPr>
            <a:r>
              <a:rPr lang="sr-Cyrl-CS" sz="2400" b="1" u="sng" smtClean="0">
                <a:solidFill>
                  <a:srgbClr val="000000"/>
                </a:solidFill>
                <a:latin typeface="Arial" charset="0"/>
              </a:rPr>
              <a:t>Три фазе:</a:t>
            </a:r>
          </a:p>
          <a:p>
            <a:pPr marL="547688" indent="-411163">
              <a:buClr>
                <a:srgbClr val="000000"/>
              </a:buClr>
              <a:buFont typeface="Wingdings" pitchFamily="2" charset="2"/>
              <a:buNone/>
            </a:pPr>
            <a:r>
              <a:rPr lang="en-US" sz="2400" b="1" smtClean="0">
                <a:solidFill>
                  <a:srgbClr val="000000"/>
                </a:solidFill>
                <a:latin typeface="Arial" charset="0"/>
              </a:rPr>
              <a:t>          </a:t>
            </a:r>
            <a:r>
              <a:rPr lang="sr-Cyrl-CS" sz="2400" b="1" smtClean="0">
                <a:solidFill>
                  <a:srgbClr val="000000"/>
                </a:solidFill>
                <a:latin typeface="Arial" charset="0"/>
              </a:rPr>
              <a:t>1.</a:t>
            </a:r>
            <a:r>
              <a:rPr lang="en-US" sz="2400" b="1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sr-Cyrl-CS" sz="2400" b="1" smtClean="0">
                <a:solidFill>
                  <a:srgbClr val="000000"/>
                </a:solidFill>
                <a:latin typeface="Arial" charset="0"/>
              </a:rPr>
              <a:t>Претходни оглед </a:t>
            </a:r>
            <a:r>
              <a:rPr lang="sr-Latn-CS" sz="2400" b="1" smtClean="0">
                <a:solidFill>
                  <a:srgbClr val="000000"/>
                </a:solidFill>
                <a:latin typeface="Arial" charset="0"/>
              </a:rPr>
              <a:t>   </a:t>
            </a:r>
            <a:endParaRPr lang="en-US" sz="2400" b="1" smtClean="0">
              <a:solidFill>
                <a:srgbClr val="000000"/>
              </a:solidFill>
              <a:latin typeface="Arial" charset="0"/>
            </a:endParaRPr>
          </a:p>
          <a:p>
            <a:pPr marL="547688" indent="-411163">
              <a:buClr>
                <a:srgbClr val="000000"/>
              </a:buClr>
              <a:buFont typeface="Wingdings" pitchFamily="2" charset="2"/>
              <a:buNone/>
            </a:pPr>
            <a:r>
              <a:rPr lang="en-US" sz="2400" b="1" smtClean="0">
                <a:solidFill>
                  <a:srgbClr val="000000"/>
                </a:solidFill>
                <a:latin typeface="Arial" charset="0"/>
              </a:rPr>
              <a:t>          </a:t>
            </a:r>
            <a:r>
              <a:rPr lang="sr-Cyrl-CS" sz="2400" b="1" smtClean="0">
                <a:solidFill>
                  <a:srgbClr val="000000"/>
                </a:solidFill>
                <a:latin typeface="Arial" charset="0"/>
              </a:rPr>
              <a:t>2. Потврдни оглед </a:t>
            </a:r>
            <a:r>
              <a:rPr lang="sr-Latn-CS" sz="2400" b="1" smtClean="0">
                <a:solidFill>
                  <a:srgbClr val="000000"/>
                </a:solidFill>
                <a:latin typeface="Arial" charset="0"/>
              </a:rPr>
              <a:t>   </a:t>
            </a:r>
            <a:endParaRPr lang="en-US" sz="2400" b="1" smtClean="0">
              <a:solidFill>
                <a:srgbClr val="000000"/>
              </a:solidFill>
              <a:latin typeface="Arial" charset="0"/>
            </a:endParaRPr>
          </a:p>
          <a:p>
            <a:pPr marL="547688" indent="-411163">
              <a:buClr>
                <a:srgbClr val="000000"/>
              </a:buClr>
              <a:buFont typeface="Wingdings" pitchFamily="2" charset="2"/>
              <a:buNone/>
            </a:pPr>
            <a:r>
              <a:rPr lang="en-US" sz="2400" b="1" smtClean="0">
                <a:solidFill>
                  <a:srgbClr val="000000"/>
                </a:solidFill>
                <a:latin typeface="Arial" charset="0"/>
              </a:rPr>
              <a:t>          </a:t>
            </a:r>
            <a:r>
              <a:rPr lang="sr-Cyrl-CS" sz="2400" b="1" smtClean="0">
                <a:solidFill>
                  <a:srgbClr val="000000"/>
                </a:solidFill>
                <a:latin typeface="Arial" charset="0"/>
              </a:rPr>
              <a:t>3. Завршни оглед</a:t>
            </a:r>
          </a:p>
          <a:p>
            <a:pPr marL="547688" indent="-411163">
              <a:buClr>
                <a:srgbClr val="000000"/>
              </a:buClr>
              <a:buFont typeface="Wingdings 2" pitchFamily="18" charset="2"/>
              <a:buChar char=""/>
            </a:pPr>
            <a:endParaRPr lang="en-US" sz="2400" smtClean="0">
              <a:latin typeface="Arial" charset="0"/>
            </a:endParaRPr>
          </a:p>
        </p:txBody>
      </p:sp>
    </p:spTree>
  </p:cSld>
  <p:clrMapOvr>
    <a:masterClrMapping/>
  </p:clrMapOvr>
  <p:transition advTm="14274"/>
  <p:timing>
    <p:tnLst>
      <p:par>
        <p:cTn id="1" dur="indefinite" restart="never" nodeType="tmRoot"/>
      </p:par>
    </p:tnLst>
  </p:timing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970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92150"/>
          </a:xfrm>
        </p:spPr>
        <p:txBody>
          <a:bodyPr/>
          <a:lstStyle/>
          <a:p>
            <a:r>
              <a:rPr lang="en-US" sz="3200" b="1" u="sng" smtClean="0">
                <a:latin typeface="Arial" charset="0"/>
              </a:rPr>
              <a:t>1. </a:t>
            </a:r>
            <a:r>
              <a:rPr lang="sr-Cyrl-CS" sz="3200" b="1" u="sng" smtClean="0">
                <a:latin typeface="Arial" charset="0"/>
              </a:rPr>
              <a:t>ПРЕТХОДНИ ОГЛЕД:</a:t>
            </a:r>
            <a:endParaRPr lang="en-US" sz="3200" b="1" u="sng" smtClean="0">
              <a:latin typeface="Arial" charset="0"/>
            </a:endParaRPr>
          </a:p>
        </p:txBody>
      </p:sp>
      <p:sp>
        <p:nvSpPr>
          <p:cNvPr id="339971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0" y="620713"/>
            <a:ext cx="4859338" cy="6237287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endParaRPr lang="en-US" sz="2400" b="1" u="sng" smtClean="0">
              <a:solidFill>
                <a:schemeClr val="bg1"/>
              </a:solidFill>
              <a:latin typeface="Times New Roman" pitchFamily="18" charset="0"/>
            </a:endParaRP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sz="2400" smtClean="0">
                <a:solidFill>
                  <a:schemeClr val="bg1"/>
                </a:solidFill>
                <a:latin typeface="Times New Roman" pitchFamily="18" charset="0"/>
              </a:rPr>
              <a:t>	</a:t>
            </a:r>
            <a:r>
              <a:rPr lang="sr-Latn-CS" sz="2400" smtClean="0">
                <a:latin typeface="Times New Roman" pitchFamily="18" charset="0"/>
              </a:rPr>
              <a:t>-</a:t>
            </a:r>
            <a:r>
              <a:rPr lang="sr-Cyrl-CS" sz="2400" b="1" smtClean="0">
                <a:latin typeface="Arial" charset="0"/>
                <a:cs typeface="Times New Roman" pitchFamily="18" charset="0"/>
              </a:rPr>
              <a:t>Показује присуство или одсуство</a:t>
            </a:r>
            <a:r>
              <a:rPr lang="en-US" sz="2400" b="1" smtClean="0">
                <a:latin typeface="Arial" charset="0"/>
                <a:cs typeface="Times New Roman" pitchFamily="18" charset="0"/>
              </a:rPr>
              <a:t> </a:t>
            </a:r>
            <a:r>
              <a:rPr lang="sr-Cyrl-CS" sz="2400" b="1" smtClean="0">
                <a:solidFill>
                  <a:schemeClr val="hlink"/>
                </a:solidFill>
                <a:latin typeface="Arial" charset="0"/>
                <a:cs typeface="Times New Roman" pitchFamily="18" charset="0"/>
              </a:rPr>
              <a:t>колиформних</a:t>
            </a:r>
            <a:r>
              <a:rPr lang="sr-Cyrl-CS" sz="2400" b="1" smtClean="0">
                <a:latin typeface="Arial" charset="0"/>
                <a:cs typeface="Times New Roman" pitchFamily="18" charset="0"/>
              </a:rPr>
              <a:t> бактерија у води.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sz="2400" b="1" smtClean="0">
                <a:latin typeface="Arial" charset="0"/>
                <a:cs typeface="Times New Roman" pitchFamily="18" charset="0"/>
              </a:rPr>
              <a:t>	</a:t>
            </a:r>
            <a:r>
              <a:rPr lang="sr-Latn-CS" sz="2400" b="1" smtClean="0">
                <a:latin typeface="Arial" charset="0"/>
                <a:cs typeface="Times New Roman" pitchFamily="18" charset="0"/>
              </a:rPr>
              <a:t>-</a:t>
            </a:r>
            <a:r>
              <a:rPr lang="sr-Cyrl-CS" sz="2400" b="1" smtClean="0">
                <a:latin typeface="Arial" charset="0"/>
                <a:cs typeface="Times New Roman" pitchFamily="18" charset="0"/>
              </a:rPr>
              <a:t>Засејавање се врши на</a:t>
            </a:r>
            <a:r>
              <a:rPr lang="en-US" sz="2400" b="1" smtClean="0">
                <a:latin typeface="Arial" charset="0"/>
                <a:cs typeface="Times New Roman" pitchFamily="18" charset="0"/>
              </a:rPr>
              <a:t>   </a:t>
            </a:r>
            <a:r>
              <a:rPr lang="sr-Cyrl-CS" sz="2400" b="1" smtClean="0">
                <a:latin typeface="Arial" charset="0"/>
                <a:cs typeface="Times New Roman" pitchFamily="18" charset="0"/>
              </a:rPr>
              <a:t>течној хранљивој подлози</a:t>
            </a:r>
            <a:r>
              <a:rPr lang="en-US" sz="2400" b="1" smtClean="0">
                <a:latin typeface="Arial" charset="0"/>
                <a:cs typeface="Times New Roman" pitchFamily="18" charset="0"/>
              </a:rPr>
              <a:t> </a:t>
            </a:r>
            <a:r>
              <a:rPr lang="sr-Cyrl-CS" sz="2400" b="1" smtClean="0">
                <a:latin typeface="Arial" charset="0"/>
                <a:cs typeface="Times New Roman" pitchFamily="18" charset="0"/>
              </a:rPr>
              <a:t>-</a:t>
            </a:r>
            <a:r>
              <a:rPr lang="en-US" sz="2400" b="1" smtClean="0">
                <a:latin typeface="Arial" charset="0"/>
                <a:cs typeface="Times New Roman" pitchFamily="18" charset="0"/>
              </a:rPr>
              <a:t> </a:t>
            </a:r>
            <a:r>
              <a:rPr lang="sr-Cyrl-CS" sz="2400" b="1" smtClean="0">
                <a:latin typeface="Arial" charset="0"/>
                <a:cs typeface="Times New Roman" pitchFamily="18" charset="0"/>
              </a:rPr>
              <a:t>пептонска вода, лактоза и </a:t>
            </a:r>
            <a:r>
              <a:rPr lang="en-US" sz="2400" b="1" smtClean="0">
                <a:latin typeface="Arial" charset="0"/>
                <a:cs typeface="Times New Roman" pitchFamily="18" charset="0"/>
              </a:rPr>
              <a:t>      </a:t>
            </a:r>
            <a:r>
              <a:rPr lang="sr-Cyrl-CS" sz="2400" b="1" smtClean="0">
                <a:latin typeface="Arial" charset="0"/>
                <a:cs typeface="Times New Roman" pitchFamily="18" charset="0"/>
              </a:rPr>
              <a:t>андраде-ов индикатор</a:t>
            </a:r>
            <a:r>
              <a:rPr lang="en-US" sz="2400" b="1" smtClean="0">
                <a:latin typeface="Arial" charset="0"/>
                <a:cs typeface="Times New Roman" pitchFamily="18" charset="0"/>
              </a:rPr>
              <a:t> </a:t>
            </a:r>
            <a:r>
              <a:rPr lang="sr-Cyrl-CS" sz="2400" b="1" smtClean="0">
                <a:latin typeface="Arial" charset="0"/>
                <a:cs typeface="Times New Roman" pitchFamily="18" charset="0"/>
              </a:rPr>
              <a:t>(обезбојен фуксин). </a:t>
            </a:r>
            <a:r>
              <a:rPr lang="en-US" sz="2400" b="1" smtClean="0">
                <a:latin typeface="Arial" charset="0"/>
                <a:cs typeface="Times New Roman" pitchFamily="18" charset="0"/>
              </a:rPr>
              <a:t>                                                     </a:t>
            </a:r>
            <a:r>
              <a:rPr lang="sr-Latn-CS" sz="2400" b="1" smtClean="0">
                <a:latin typeface="Arial" charset="0"/>
                <a:cs typeface="Times New Roman" pitchFamily="18" charset="0"/>
              </a:rPr>
              <a:t>-</a:t>
            </a:r>
            <a:r>
              <a:rPr lang="sr-Cyrl-CS" sz="2400" b="1" smtClean="0">
                <a:latin typeface="Arial" charset="0"/>
                <a:cs typeface="Times New Roman" pitchFamily="18" charset="0"/>
              </a:rPr>
              <a:t>У епрувету са таквом хранљивом подлогом ставља се и стаклена дурхам-ова цевчица која служи за прикупљање гаса.</a:t>
            </a:r>
            <a:endParaRPr lang="en-US" sz="2400" b="1" smtClean="0">
              <a:latin typeface="Arial" charset="0"/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  <a:buFont typeface="Wingdings 2" pitchFamily="18" charset="2"/>
              <a:buNone/>
            </a:pPr>
            <a:r>
              <a:rPr lang="sr-Cyrl-CS" sz="2400" b="1" smtClean="0">
                <a:latin typeface="Arial" charset="0"/>
                <a:cs typeface="Times New Roman" pitchFamily="18" charset="0"/>
              </a:rPr>
              <a:t>       </a:t>
            </a:r>
            <a:r>
              <a:rPr lang="sr-Latn-CS" sz="2400" b="1" smtClean="0">
                <a:latin typeface="Arial" charset="0"/>
                <a:cs typeface="Times New Roman" pitchFamily="18" charset="0"/>
              </a:rPr>
              <a:t>-</a:t>
            </a:r>
            <a:r>
              <a:rPr lang="sr-Cyrl-CS" sz="2400" b="1" smtClean="0">
                <a:latin typeface="Arial" charset="0"/>
                <a:cs typeface="Times New Roman" pitchFamily="18" charset="0"/>
              </a:rPr>
              <a:t>После засејавања вода се стави у термостат на</a:t>
            </a:r>
            <a:r>
              <a:rPr lang="sr-Latn-CS" sz="2400" b="1" smtClean="0">
                <a:latin typeface="Arial" charset="0"/>
                <a:cs typeface="Times New Roman" pitchFamily="18" charset="0"/>
              </a:rPr>
              <a:t> </a:t>
            </a:r>
            <a:r>
              <a:rPr lang="sr-Cyrl-CS" sz="2400" b="1" smtClean="0">
                <a:latin typeface="Arial" charset="0"/>
                <a:cs typeface="Times New Roman" pitchFamily="18" charset="0"/>
              </a:rPr>
              <a:t>37</a:t>
            </a:r>
            <a:r>
              <a:rPr lang="en-US" sz="2400" b="1" smtClean="0">
                <a:latin typeface="Arial" charset="0"/>
                <a:cs typeface="Times New Roman" pitchFamily="18" charset="0"/>
              </a:rPr>
              <a:t>°C</a:t>
            </a:r>
            <a:r>
              <a:rPr lang="sr-Cyrl-CS" sz="2400" b="1" smtClean="0">
                <a:latin typeface="Arial" charset="0"/>
                <a:cs typeface="Times New Roman" pitchFamily="18" charset="0"/>
              </a:rPr>
              <a:t>, </a:t>
            </a:r>
          </a:p>
          <a:p>
            <a:pPr marL="609600" indent="-609600">
              <a:lnSpc>
                <a:spcPct val="80000"/>
              </a:lnSpc>
              <a:buFont typeface="Wingdings 2" pitchFamily="18" charset="2"/>
              <a:buNone/>
            </a:pPr>
            <a:r>
              <a:rPr lang="sr-Cyrl-CS" sz="2400" b="1" smtClean="0">
                <a:latin typeface="Arial" charset="0"/>
                <a:cs typeface="Times New Roman" pitchFamily="18" charset="0"/>
              </a:rPr>
              <a:t>       24-48</a:t>
            </a:r>
            <a:r>
              <a:rPr lang="en-US" sz="2400" b="1" smtClean="0">
                <a:latin typeface="Arial" charset="0"/>
                <a:cs typeface="Times New Roman" pitchFamily="18" charset="0"/>
              </a:rPr>
              <a:t>h</a:t>
            </a:r>
            <a:r>
              <a:rPr lang="sr-Cyrl-CS" sz="2400" b="1" smtClean="0">
                <a:latin typeface="Arial" charset="0"/>
                <a:cs typeface="Times New Roman" pitchFamily="18" charset="0"/>
              </a:rPr>
              <a:t>.</a:t>
            </a:r>
            <a:endParaRPr lang="sr-Cyrl-CS" sz="2400" b="1" u="sng" smtClean="0">
              <a:latin typeface="Arial" charset="0"/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</a:pPr>
            <a:endParaRPr lang="en-US" sz="2400" b="1" smtClean="0">
              <a:latin typeface="Arial" charset="0"/>
              <a:cs typeface="Times New Roman" pitchFamily="18" charset="0"/>
            </a:endParaRPr>
          </a:p>
        </p:txBody>
      </p:sp>
      <p:sp>
        <p:nvSpPr>
          <p:cNvPr id="339972" name="Rectangle 6"/>
          <p:cNvSpPr>
            <a:spLocks noGrp="1" noChangeArrowheads="1"/>
          </p:cNvSpPr>
          <p:nvPr>
            <p:ph sz="half" idx="4294967295"/>
          </p:nvPr>
        </p:nvSpPr>
        <p:spPr>
          <a:xfrm>
            <a:off x="4651375" y="1600200"/>
            <a:ext cx="4035425" cy="4530725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sr-Latn-CS" sz="2400" smtClean="0"/>
          </a:p>
        </p:txBody>
      </p:sp>
      <p:pic>
        <p:nvPicPr>
          <p:cNvPr id="339973" name="Picture 4" descr="Nem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341438"/>
            <a:ext cx="3214687" cy="551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67" name="Line 7"/>
          <p:cNvSpPr>
            <a:spLocks noChangeShapeType="1"/>
          </p:cNvSpPr>
          <p:nvPr/>
        </p:nvSpPr>
        <p:spPr bwMode="auto">
          <a:xfrm flipV="1">
            <a:off x="4071938" y="5143500"/>
            <a:ext cx="1285875" cy="5715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6568" name="Line 8"/>
          <p:cNvSpPr>
            <a:spLocks noChangeShapeType="1"/>
          </p:cNvSpPr>
          <p:nvPr/>
        </p:nvSpPr>
        <p:spPr bwMode="auto">
          <a:xfrm flipV="1">
            <a:off x="4357688" y="4000500"/>
            <a:ext cx="928687" cy="71438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339976" name="Picture 4" descr="Nema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8125" y="0"/>
            <a:ext cx="1285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3522"/>
  <p:timing>
    <p:tnLst>
      <p:par>
        <p:cTn id="1" dur="indefinite" restart="never" nodeType="tmRoot"/>
      </p:par>
    </p:tnLst>
  </p:timing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994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0" y="0"/>
            <a:ext cx="5076825" cy="68580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sr-Latn-CS" sz="2800" u="sng" smtClean="0">
              <a:latin typeface="Times New Roman" pitchFamily="18" charset="0"/>
            </a:endParaRPr>
          </a:p>
          <a:p>
            <a:pPr>
              <a:lnSpc>
                <a:spcPct val="90000"/>
              </a:lnSpc>
              <a:buFontTx/>
              <a:buChar char="-"/>
            </a:pPr>
            <a:r>
              <a:rPr lang="sr-Cyrl-CS" sz="3600" b="1" smtClean="0"/>
              <a:t>Тумачење резултата састоји се у утврђивању:</a:t>
            </a:r>
          </a:p>
          <a:p>
            <a:pPr>
              <a:lnSpc>
                <a:spcPct val="90000"/>
              </a:lnSpc>
              <a:buFontTx/>
              <a:buChar char="-"/>
            </a:pPr>
            <a:endParaRPr lang="sr-Cyrl-CS" sz="3600" b="1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Cyrl-CS" sz="2800" b="1" smtClean="0"/>
              <a:t>1.</a:t>
            </a:r>
            <a:r>
              <a:rPr lang="sr-Cyrl-CS" sz="2800" smtClean="0"/>
              <a:t> </a:t>
            </a:r>
            <a:r>
              <a:rPr lang="sr-Cyrl-CS" sz="2800" b="1" smtClean="0"/>
              <a:t>Промене боје у подлози,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Cyrl-CS" sz="2800" b="1" smtClean="0"/>
              <a:t>2. Замућењу подлоге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Cyrl-CS" sz="2800" b="1" smtClean="0"/>
              <a:t>3. Стварању гаса.</a:t>
            </a:r>
          </a:p>
          <a:p>
            <a:pPr>
              <a:lnSpc>
                <a:spcPct val="90000"/>
              </a:lnSpc>
            </a:pPr>
            <a:endParaRPr lang="sr-Latn-CS" sz="2800" b="1" smtClean="0">
              <a:latin typeface="Times New Roman" pitchFamily="18" charset="0"/>
            </a:endParaRPr>
          </a:p>
        </p:txBody>
      </p:sp>
      <p:pic>
        <p:nvPicPr>
          <p:cNvPr id="340995" name="Picture 9" descr="Acidirale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5302250" y="1600200"/>
            <a:ext cx="2730500" cy="4525963"/>
          </a:xfrm>
          <a:noFill/>
        </p:spPr>
      </p:pic>
    </p:spTree>
  </p:cSld>
  <p:clrMapOvr>
    <a:masterClrMapping/>
  </p:clrMapOvr>
  <p:transition advTm="24727"/>
  <p:timing>
    <p:tnLst>
      <p:par>
        <p:cTn id="1" dur="indefinite" restart="never" nodeType="tmRoot"/>
      </p:par>
    </p:tnLst>
  </p:timing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042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0" y="838200"/>
            <a:ext cx="4857750" cy="60198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Cyrl-CS" sz="2400" b="1" smtClean="0">
                <a:solidFill>
                  <a:schemeClr val="folHlink"/>
                </a:solidFill>
              </a:rPr>
              <a:t> </a:t>
            </a:r>
            <a:r>
              <a:rPr lang="sr-Cyrl-CS" b="1" smtClean="0"/>
              <a:t>А) </a:t>
            </a:r>
            <a:r>
              <a:rPr lang="sr-Cyrl-CS" b="1" u="sng" smtClean="0"/>
              <a:t>Позитиван</a:t>
            </a:r>
            <a:r>
              <a:rPr lang="sr-Cyrl-CS" sz="2400" b="1" u="sng" smtClean="0"/>
              <a:t>:</a:t>
            </a:r>
            <a:r>
              <a:rPr lang="sr-Cyrl-CS" sz="2400" b="1" smtClean="0"/>
              <a:t>                                                     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Cyrl-CS" sz="2400" b="1" smtClean="0"/>
              <a:t>      Подлога је постала црвена,</a:t>
            </a:r>
            <a:r>
              <a:rPr lang="sr-Latn-CS" sz="2400" b="1" smtClean="0"/>
              <a:t> </a:t>
            </a:r>
            <a:r>
              <a:rPr lang="sr-Cyrl-CS" sz="2400" b="1" smtClean="0"/>
              <a:t>замућена, накупљен је гас у Дурхамовим цевчицама                     (1/10 запремине цевчице). </a:t>
            </a:r>
            <a:endParaRPr lang="sr-Latn-CS" sz="2400" b="1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sr-Cyrl-CS" sz="2400" b="1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Cyrl-CS" sz="2400" b="1" smtClean="0"/>
              <a:t>    </a:t>
            </a:r>
            <a:r>
              <a:rPr lang="en-US" sz="2400" b="1" smtClean="0"/>
              <a:t> </a:t>
            </a:r>
            <a:r>
              <a:rPr lang="sr-Cyrl-CS" sz="2400" b="1" smtClean="0"/>
              <a:t>Услед присуства колиформних бактерија долази до разлагања лактозе и стварања млечне киселине, при чему</a:t>
            </a:r>
            <a:r>
              <a:rPr lang="sr-Latn-CS" sz="2400" b="1" smtClean="0"/>
              <a:t> </a:t>
            </a:r>
            <a:r>
              <a:rPr lang="sr-Cyrl-CS" sz="2400" b="1" smtClean="0"/>
              <a:t>Андраде индикатор мења боју. </a:t>
            </a:r>
            <a:endParaRPr lang="sr-Latn-CS" sz="2400" b="1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Latn-CS" sz="2400" b="1" smtClean="0"/>
              <a:t> 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Latn-CS" sz="2400" b="1" smtClean="0"/>
              <a:t>    </a:t>
            </a:r>
            <a:r>
              <a:rPr lang="sr-Cyrl-CS" sz="2400" b="1" smtClean="0"/>
              <a:t> Даљим разлагањем млечне киселине долази до стварања гаса </a:t>
            </a:r>
            <a:r>
              <a:rPr lang="en-US" sz="2400" b="1" smtClean="0">
                <a:latin typeface="Times New Roman" pitchFamily="18" charset="0"/>
              </a:rPr>
              <a:t>C</a:t>
            </a:r>
            <a:r>
              <a:rPr lang="sr-Cyrl-CS" sz="2400" b="1" smtClean="0"/>
              <a:t>О</a:t>
            </a:r>
            <a:r>
              <a:rPr lang="sr-Cyrl-CS" sz="2400" b="1" baseline="-25000" smtClean="0"/>
              <a:t>2</a:t>
            </a:r>
            <a:r>
              <a:rPr lang="sr-Cyrl-CS" sz="2400" b="1" smtClean="0"/>
              <a:t> у Дурхам-овој цевчици.</a:t>
            </a:r>
            <a:endParaRPr lang="en-US" sz="2400" b="1" smtClean="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en-US" sz="2000" b="1" smtClean="0"/>
          </a:p>
        </p:txBody>
      </p:sp>
      <p:pic>
        <p:nvPicPr>
          <p:cNvPr id="343043" name="Picture 6" descr="Nema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786313" y="0"/>
            <a:ext cx="2071687" cy="6858000"/>
          </a:xfrm>
          <a:noFill/>
        </p:spPr>
      </p:pic>
      <p:pic>
        <p:nvPicPr>
          <p:cNvPr id="343044" name="Picture 7" descr="Acidirala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25" y="0"/>
            <a:ext cx="2428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7029"/>
  <p:timing>
    <p:tnLst>
      <p:par>
        <p:cTn id="1" dur="indefinite" restart="never" nodeType="tmRoot"/>
      </p:par>
    </p:tnLst>
  </p:timing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92150"/>
          </a:xfrm>
        </p:spPr>
        <p:txBody>
          <a:bodyPr>
            <a:normAutofit/>
          </a:bodyPr>
          <a:lstStyle/>
          <a:p>
            <a:r>
              <a:rPr lang="sr-Cyrl-CS" sz="28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Б) </a:t>
            </a:r>
            <a:r>
              <a:rPr lang="sr-Cyrl-CS" sz="2800" b="1" u="sng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СУМЊИВ или НЕОДРЕЂЕН</a:t>
            </a:r>
            <a:endParaRPr lang="en-US" sz="2800" b="1" u="sng" smtClean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344067" name="Rectangle 5"/>
          <p:cNvSpPr>
            <a:spLocks noGrp="1" noChangeArrowheads="1"/>
          </p:cNvSpPr>
          <p:nvPr>
            <p:ph sz="half" idx="4294967295"/>
          </p:nvPr>
        </p:nvSpPr>
        <p:spPr>
          <a:xfrm>
            <a:off x="0" y="1081088"/>
            <a:ext cx="5943600" cy="60928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sr-Cyrl-CS" sz="2400" b="1" smtClean="0">
                <a:latin typeface="Arial" charset="0"/>
              </a:rPr>
              <a:t>	После 24 </a:t>
            </a:r>
            <a:r>
              <a:rPr lang="en-US" sz="2400" b="1" smtClean="0">
                <a:latin typeface="Arial" charset="0"/>
              </a:rPr>
              <a:t>h</a:t>
            </a:r>
            <a:r>
              <a:rPr lang="sr-Cyrl-CS" sz="2400" b="1" smtClean="0">
                <a:latin typeface="Arial" charset="0"/>
              </a:rPr>
              <a:t> инкубације </a:t>
            </a:r>
          </a:p>
          <a:p>
            <a:pPr>
              <a:buFont typeface="Wingdings" pitchFamily="2" charset="2"/>
              <a:buNone/>
            </a:pPr>
            <a:r>
              <a:rPr lang="sr-Cyrl-CS" sz="2400" b="1" smtClean="0">
                <a:latin typeface="Arial" charset="0"/>
              </a:rPr>
              <a:t>    (</a:t>
            </a:r>
            <a:r>
              <a:rPr lang="sr-Cyrl-CS" sz="2400" b="1" u="sng" smtClean="0">
                <a:latin typeface="Arial" charset="0"/>
              </a:rPr>
              <a:t>делимично пром</a:t>
            </a:r>
            <a:r>
              <a:rPr lang="en-US" sz="2400" b="1" u="sng" smtClean="0">
                <a:latin typeface="Arial" charset="0"/>
              </a:rPr>
              <a:t>е</a:t>
            </a:r>
            <a:r>
              <a:rPr lang="sr-Cyrl-CS" sz="2400" b="1" u="sng" smtClean="0">
                <a:latin typeface="Arial" charset="0"/>
              </a:rPr>
              <a:t>на боје, делимично стварање гаса</a:t>
            </a:r>
            <a:r>
              <a:rPr lang="sr-Cyrl-CS" sz="2400" b="1" smtClean="0">
                <a:latin typeface="Arial" charset="0"/>
              </a:rPr>
              <a:t>). </a:t>
            </a:r>
            <a:endParaRPr lang="sr-Latn-CS" sz="2400" b="1" smtClean="0">
              <a:latin typeface="Arial" charset="0"/>
            </a:endParaRPr>
          </a:p>
          <a:p>
            <a:pPr>
              <a:buFont typeface="Wingdings" pitchFamily="2" charset="2"/>
              <a:buNone/>
            </a:pPr>
            <a:r>
              <a:rPr lang="sr-Latn-CS" sz="2400" b="1" smtClean="0">
                <a:latin typeface="Arial" charset="0"/>
              </a:rPr>
              <a:t>   </a:t>
            </a:r>
            <a:r>
              <a:rPr lang="sr-Cyrl-CS" sz="2400" b="1" smtClean="0">
                <a:latin typeface="Arial" charset="0"/>
              </a:rPr>
              <a:t>Тада са инкубација продужава за још 24 </a:t>
            </a:r>
            <a:r>
              <a:rPr lang="en-US" sz="2400" b="1" smtClean="0">
                <a:latin typeface="Arial" charset="0"/>
              </a:rPr>
              <a:t>h</a:t>
            </a:r>
            <a:r>
              <a:rPr lang="sr-Cyrl-CS" sz="2400" b="1" smtClean="0">
                <a:latin typeface="Arial" charset="0"/>
              </a:rPr>
              <a:t> (да би се могућила биохемијска активност оних бактерија које спорије разлажу лактозу).</a:t>
            </a:r>
          </a:p>
          <a:p>
            <a:endParaRPr lang="en-US" sz="2400" b="1" smtClean="0">
              <a:latin typeface="Arial" charset="0"/>
            </a:endParaRPr>
          </a:p>
        </p:txBody>
      </p:sp>
      <p:pic>
        <p:nvPicPr>
          <p:cNvPr id="344068" name="Picture 7" descr="Nema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6316663" y="1447800"/>
            <a:ext cx="2827337" cy="4525963"/>
          </a:xfrm>
          <a:noFill/>
        </p:spPr>
      </p:pic>
    </p:spTree>
  </p:cSld>
  <p:clrMapOvr>
    <a:masterClrMapping/>
  </p:clrMapOvr>
  <p:transition advTm="17545"/>
  <p:timing>
    <p:tnLst>
      <p:par>
        <p:cTn id="1" dur="indefinite" restart="never" nodeType="tmRoot"/>
      </p:par>
    </p:tnLst>
  </p:timing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549275"/>
          </a:xfrm>
        </p:spPr>
        <p:txBody>
          <a:bodyPr>
            <a:normAutofit/>
          </a:bodyPr>
          <a:lstStyle/>
          <a:p>
            <a:r>
              <a:rPr lang="sr-Cyrl-CS" sz="28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Ц) </a:t>
            </a:r>
            <a:r>
              <a:rPr lang="sr-Cyrl-CS" sz="2800" b="1" u="sng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НЕГАТИВАН</a:t>
            </a:r>
            <a:r>
              <a:rPr lang="sr-Cyrl-CS" sz="2800" b="1" smtClean="0">
                <a:latin typeface="Arial" charset="0"/>
              </a:rPr>
              <a:t>:</a:t>
            </a:r>
            <a:endParaRPr lang="sr-Latn-CS" sz="2800" b="1" smtClean="0">
              <a:latin typeface="Arial" charset="0"/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0" y="692150"/>
            <a:ext cx="9144000" cy="6165850"/>
          </a:xfrm>
        </p:spPr>
        <p:txBody>
          <a:bodyPr>
            <a:normAutofit/>
          </a:bodyPr>
          <a:lstStyle/>
          <a:p>
            <a:pPr marL="547688" indent="-411163">
              <a:buClr>
                <a:srgbClr val="000000"/>
              </a:buClr>
              <a:buFont typeface="Wingdings" pitchFamily="2" charset="2"/>
              <a:buNone/>
            </a:pPr>
            <a:r>
              <a:rPr lang="sr-Cyrl-CS" sz="2400" b="1" smtClean="0">
                <a:latin typeface="Arial" charset="0"/>
              </a:rPr>
              <a:t>	</a:t>
            </a:r>
            <a:endParaRPr lang="sr-Latn-CS" sz="2400" b="1" smtClean="0">
              <a:latin typeface="Arial" charset="0"/>
            </a:endParaRPr>
          </a:p>
          <a:p>
            <a:pPr marL="547688" indent="-411163">
              <a:buClr>
                <a:srgbClr val="000000"/>
              </a:buClr>
              <a:buFont typeface="Wingdings" pitchFamily="2" charset="2"/>
              <a:buNone/>
            </a:pPr>
            <a:r>
              <a:rPr lang="sr-Latn-CS" sz="2400" b="1" smtClean="0">
                <a:latin typeface="Times New Roman" pitchFamily="18" charset="0"/>
              </a:rPr>
              <a:t>    </a:t>
            </a:r>
            <a:r>
              <a:rPr lang="en-US" sz="2400" b="1" smtClean="0">
                <a:latin typeface="Times New Roman" pitchFamily="18" charset="0"/>
              </a:rPr>
              <a:t>-</a:t>
            </a:r>
            <a:r>
              <a:rPr lang="sr-Latn-CS" sz="2400" b="1" smtClean="0">
                <a:latin typeface="Times New Roman" pitchFamily="18" charset="0"/>
              </a:rPr>
              <a:t>Н</a:t>
            </a:r>
            <a:r>
              <a:rPr lang="sr-Cyrl-CS" sz="2400" b="1" smtClean="0">
                <a:latin typeface="Times New Roman" pitchFamily="18" charset="0"/>
              </a:rPr>
              <a:t>и после 48 </a:t>
            </a:r>
            <a:r>
              <a:rPr lang="en-US" sz="2400" b="1" smtClean="0">
                <a:latin typeface="Times New Roman" pitchFamily="18" charset="0"/>
              </a:rPr>
              <a:t>h</a:t>
            </a:r>
            <a:r>
              <a:rPr lang="sr-Cyrl-CS" sz="2400" b="1" smtClean="0">
                <a:latin typeface="Times New Roman" pitchFamily="18" charset="0"/>
              </a:rPr>
              <a:t> инкубације</a:t>
            </a:r>
            <a:r>
              <a:rPr lang="en-U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  <a:cs typeface="Times New Roman" pitchFamily="18" charset="0"/>
              </a:rPr>
              <a:t>није дошло до промене боје и стварања гаса.</a:t>
            </a:r>
          </a:p>
          <a:p>
            <a:pPr marL="547688" indent="-411163">
              <a:buClr>
                <a:srgbClr val="000000"/>
              </a:buClr>
              <a:buFont typeface="Wingdings 2" pitchFamily="18" charset="2"/>
              <a:buNone/>
            </a:pPr>
            <a:r>
              <a:rPr lang="sr-Cyrl-CS" sz="2400" b="1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sr-Latn-CS" sz="2400" b="1" smtClean="0">
              <a:latin typeface="Times New Roman" pitchFamily="18" charset="0"/>
              <a:cs typeface="Times New Roman" pitchFamily="18" charset="0"/>
            </a:endParaRPr>
          </a:p>
          <a:p>
            <a:pPr marL="547688" indent="-411163">
              <a:buClr>
                <a:srgbClr val="000000"/>
              </a:buClr>
              <a:buFont typeface="Wingdings 2" pitchFamily="18" charset="2"/>
              <a:buNone/>
            </a:pPr>
            <a:endParaRPr lang="sr-Latn-CS" sz="2400" b="1" smtClean="0">
              <a:latin typeface="Times New Roman" pitchFamily="18" charset="0"/>
              <a:cs typeface="Times New Roman" pitchFamily="18" charset="0"/>
            </a:endParaRPr>
          </a:p>
          <a:p>
            <a:pPr marL="547688" indent="-411163">
              <a:buClr>
                <a:srgbClr val="000000"/>
              </a:buClr>
              <a:buFont typeface="Wingdings 2" pitchFamily="18" charset="2"/>
              <a:buNone/>
            </a:pPr>
            <a:r>
              <a:rPr lang="sr-Cyrl-CS" sz="24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400" b="1" smtClean="0">
                <a:latin typeface="Times New Roman" pitchFamily="18" charset="0"/>
                <a:cs typeface="Times New Roman" pitchFamily="18" charset="0"/>
              </a:rPr>
              <a:t>   -О</a:t>
            </a:r>
            <a:r>
              <a:rPr lang="sr-Cyrl-CS" sz="2400" b="1" smtClean="0">
                <a:latin typeface="Times New Roman" pitchFamily="18" charset="0"/>
                <a:cs typeface="Times New Roman" pitchFamily="18" charset="0"/>
              </a:rPr>
              <a:t>вако добијени резултат искључује присуство колиформних бактерија, али не и других индикатора фекалног загађења као што је случај са протеусом.</a:t>
            </a:r>
            <a:endParaRPr lang="sr-Latn-CS" sz="2400" b="1" smtClean="0">
              <a:latin typeface="Times New Roman" pitchFamily="18" charset="0"/>
              <a:cs typeface="Times New Roman" pitchFamily="18" charset="0"/>
            </a:endParaRPr>
          </a:p>
          <a:p>
            <a:pPr marL="547688" indent="-411163">
              <a:buClr>
                <a:srgbClr val="000000"/>
              </a:buClr>
              <a:buFont typeface="Wingdings 2" pitchFamily="18" charset="2"/>
              <a:buNone/>
            </a:pPr>
            <a:r>
              <a:rPr lang="sr-Cyrl-CS" sz="2400" b="1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</a:t>
            </a:r>
            <a:endParaRPr lang="sr-Latn-CS" sz="2400" b="1" smtClean="0">
              <a:latin typeface="Times New Roman" pitchFamily="18" charset="0"/>
              <a:cs typeface="Times New Roman" pitchFamily="18" charset="0"/>
            </a:endParaRPr>
          </a:p>
          <a:p>
            <a:pPr marL="547688" indent="-411163">
              <a:buClr>
                <a:srgbClr val="000000"/>
              </a:buClr>
              <a:buFont typeface="Wingdings 2" pitchFamily="18" charset="2"/>
              <a:buNone/>
            </a:pPr>
            <a:r>
              <a:rPr lang="sr-Latn-CS" sz="2400" b="1" smtClean="0">
                <a:latin typeface="Times New Roman" pitchFamily="18" charset="0"/>
                <a:cs typeface="Times New Roman" pitchFamily="18" charset="0"/>
              </a:rPr>
              <a:t>    -Д</a:t>
            </a:r>
            <a:r>
              <a:rPr lang="sr-Cyrl-CS" sz="2400" b="1" smtClean="0">
                <a:latin typeface="Times New Roman" pitchFamily="18" charset="0"/>
                <a:cs typeface="Times New Roman" pitchFamily="18" charset="0"/>
              </a:rPr>
              <a:t>а би се искључиле могућности</a:t>
            </a:r>
            <a:r>
              <a:rPr lang="en-US" sz="24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  <a:cs typeface="Times New Roman" pitchFamily="18" charset="0"/>
              </a:rPr>
              <a:t>лажно позитивних и лажно негативних реакција раде се</a:t>
            </a:r>
            <a:r>
              <a:rPr lang="en-US" sz="24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  <a:cs typeface="Times New Roman" pitchFamily="18" charset="0"/>
              </a:rPr>
              <a:t>потврдни и завршни оглед.</a:t>
            </a:r>
          </a:p>
          <a:p>
            <a:pPr marL="547688" indent="-411163">
              <a:buClr>
                <a:srgbClr val="000000"/>
              </a:buClr>
              <a:buFont typeface="Wingdings 2" pitchFamily="18" charset="2"/>
              <a:buChar char=""/>
            </a:pPr>
            <a:endParaRPr lang="sr-Latn-CS" sz="2400" b="1" u="sng" smtClean="0">
              <a:solidFill>
                <a:schemeClr val="folHlink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advTm="25682"/>
  <p:timing>
    <p:tnLst>
      <p:par>
        <p:cTn id="1" dur="indefinite" restart="never" nodeType="tmRoot"/>
      </p:par>
    </p:tnLst>
  </p:timing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115" name="Rectangle 3"/>
          <p:cNvSpPr>
            <a:spLocks noGrp="1" noRot="1" noChangeArrowheads="1"/>
          </p:cNvSpPr>
          <p:nvPr>
            <p:ph idx="4294967295"/>
          </p:nvPr>
        </p:nvSpPr>
        <p:spPr>
          <a:xfrm>
            <a:off x="0" y="0"/>
            <a:ext cx="5724525" cy="68580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Cyrl-CS" sz="2800" b="1" u="sng" dirty="0" smtClean="0">
                <a:latin typeface="Arial" charset="0"/>
              </a:rPr>
              <a:t>2.</a:t>
            </a:r>
            <a:r>
              <a:rPr lang="sr-Cyrl-CS" sz="2800" b="1" dirty="0" smtClean="0">
                <a:latin typeface="Arial" charset="0"/>
              </a:rPr>
              <a:t> </a:t>
            </a:r>
            <a:r>
              <a:rPr lang="sr-Cyrl-CS" sz="2800" b="1" u="sng" dirty="0" smtClean="0">
                <a:latin typeface="Arial" charset="0"/>
              </a:rPr>
              <a:t>ПОТВРДНИ ОГЛЕД</a:t>
            </a:r>
            <a:r>
              <a:rPr lang="sr-Cyrl-CS" sz="2800" b="1" dirty="0" smtClean="0">
                <a:latin typeface="Arial" charset="0"/>
              </a:rPr>
              <a:t>:                                    </a:t>
            </a:r>
            <a:endParaRPr lang="sr-Latn-CS" sz="2800" b="1" dirty="0" smtClean="0">
              <a:latin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sr-Latn-CS" sz="2800" b="1" dirty="0" smtClean="0">
              <a:latin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Cyrl-CS" sz="2400" b="1" dirty="0" smtClean="0">
                <a:latin typeface="Arial" charset="0"/>
              </a:rPr>
              <a:t> </a:t>
            </a:r>
            <a:r>
              <a:rPr lang="sr-Latn-CS" sz="2400" b="1" dirty="0" smtClean="0">
                <a:latin typeface="Arial" charset="0"/>
              </a:rPr>
              <a:t>   П</a:t>
            </a:r>
            <a:r>
              <a:rPr lang="sr-Cyrl-CS" sz="2400" b="1" dirty="0" smtClean="0">
                <a:latin typeface="Arial" charset="0"/>
              </a:rPr>
              <a:t>ресејавање позитивних и сумњивих вода из претходног огледа, на ендо крвни агар, ради квалитативног одређивања колиформних бактерија.</a:t>
            </a:r>
            <a:r>
              <a:rPr lang="sr-Cyrl-CS" sz="2400" b="1" dirty="0" smtClean="0"/>
              <a:t> </a:t>
            </a:r>
            <a:endParaRPr lang="sr-Latn-CS" sz="2400" b="1" dirty="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sr-Cyrl-CS" sz="2400" b="1" dirty="0" smtClean="0">
                <a:latin typeface="Arial" charset="0"/>
              </a:rPr>
              <a:t>Засејане подлоге се инкубирају                             </a:t>
            </a:r>
            <a:r>
              <a:rPr lang="sr-Latn-CS" sz="2400" b="1" dirty="0" smtClean="0">
                <a:latin typeface="Arial" charset="0"/>
              </a:rPr>
              <a:t>                  </a:t>
            </a:r>
            <a:r>
              <a:rPr lang="sr-Cyrl-CS" sz="2400" b="1" dirty="0" smtClean="0">
                <a:latin typeface="Arial" charset="0"/>
              </a:rPr>
              <a:t>24 </a:t>
            </a:r>
            <a:r>
              <a:rPr lang="en-US" sz="2400" b="1" dirty="0" smtClean="0">
                <a:latin typeface="Arial" charset="0"/>
              </a:rPr>
              <a:t>h</a:t>
            </a:r>
            <a:r>
              <a:rPr lang="sr-Cyrl-CS" sz="2400" b="1" dirty="0" smtClean="0">
                <a:latin typeface="Arial" charset="0"/>
              </a:rPr>
              <a:t> на 37</a:t>
            </a:r>
            <a:r>
              <a:rPr lang="en-US" sz="2400" b="1" dirty="0" smtClean="0">
                <a:latin typeface="Arial" charset="0"/>
                <a:cs typeface="Times New Roman" pitchFamily="18" charset="0"/>
              </a:rPr>
              <a:t>°</a:t>
            </a:r>
            <a:r>
              <a:rPr lang="sr-Latn-CS" sz="2400" b="1" dirty="0" smtClean="0">
                <a:latin typeface="Arial" charset="0"/>
                <a:cs typeface="Times New Roman" pitchFamily="18" charset="0"/>
              </a:rPr>
              <a:t>C</a:t>
            </a:r>
            <a:r>
              <a:rPr lang="sr-Cyrl-CS" sz="2400" b="1" dirty="0" smtClean="0">
                <a:latin typeface="Arial" charset="0"/>
              </a:rPr>
              <a:t>.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sr-Latn-CS" sz="2400" b="1" dirty="0" smtClean="0">
                <a:latin typeface="Arial" charset="0"/>
              </a:rPr>
              <a:t>                                                          </a:t>
            </a:r>
            <a:r>
              <a:rPr lang="en-US" sz="2400" b="1" dirty="0" smtClean="0">
                <a:latin typeface="Arial" charset="0"/>
              </a:rPr>
              <a:t>-</a:t>
            </a:r>
            <a:r>
              <a:rPr lang="sr-Cyrl-CS" sz="2400" b="1" dirty="0" smtClean="0">
                <a:latin typeface="Arial" charset="0"/>
              </a:rPr>
              <a:t>Уколико постоје </a:t>
            </a:r>
            <a:r>
              <a:rPr lang="sr-Latn-CS" sz="2400" b="1" dirty="0" smtClean="0">
                <a:latin typeface="Arial" charset="0"/>
              </a:rPr>
              <a:t>                                                     </a:t>
            </a:r>
            <a:r>
              <a:rPr lang="sr-Cyrl-CS" sz="2400" b="1" u="sng" dirty="0" smtClean="0">
                <a:latin typeface="Arial" charset="0"/>
              </a:rPr>
              <a:t>колиформне бактерије</a:t>
            </a:r>
            <a:r>
              <a:rPr lang="sr-Cyrl-CS" sz="2400" b="1" dirty="0" smtClean="0">
                <a:latin typeface="Arial" charset="0"/>
              </a:rPr>
              <a:t>, </a:t>
            </a:r>
            <a:r>
              <a:rPr lang="sr-Latn-CS" sz="2400" b="1" dirty="0" smtClean="0">
                <a:latin typeface="Arial" charset="0"/>
              </a:rPr>
              <a:t>                                                            </a:t>
            </a:r>
            <a:r>
              <a:rPr lang="sr-Cyrl-CS" sz="2400" b="1" dirty="0" smtClean="0">
                <a:latin typeface="Arial" charset="0"/>
              </a:rPr>
              <a:t>доћи ће до</a:t>
            </a:r>
            <a:r>
              <a:rPr lang="sr-Latn-CS" sz="2400" b="1" dirty="0" smtClean="0">
                <a:solidFill>
                  <a:schemeClr val="folHlink"/>
                </a:solidFill>
                <a:latin typeface="Arial" charset="0"/>
              </a:rPr>
              <a:t> </a:t>
            </a:r>
            <a:r>
              <a:rPr lang="sr-Cyrl-CS" sz="2400" b="1" u="sng" dirty="0" smtClean="0">
                <a:solidFill>
                  <a:srgbClr val="FF0000"/>
                </a:solidFill>
                <a:latin typeface="Arial" charset="0"/>
              </a:rPr>
              <a:t>стварања црвено </a:t>
            </a:r>
            <a:r>
              <a:rPr lang="sr-Latn-CS" sz="2400" b="1" u="sng" dirty="0" smtClean="0">
                <a:solidFill>
                  <a:srgbClr val="FF0000"/>
                </a:solidFill>
                <a:latin typeface="Arial" charset="0"/>
              </a:rPr>
              <a:t>                                                                </a:t>
            </a:r>
            <a:r>
              <a:rPr lang="sr-Cyrl-CS" sz="2400" b="1" u="sng" dirty="0" smtClean="0">
                <a:solidFill>
                  <a:srgbClr val="FF0000"/>
                </a:solidFill>
                <a:latin typeface="Arial" charset="0"/>
              </a:rPr>
              <a:t>обојених колонија</a:t>
            </a:r>
            <a:r>
              <a:rPr lang="sr-Cyrl-CS" sz="2400" b="1" dirty="0" smtClean="0">
                <a:solidFill>
                  <a:schemeClr val="folHlink"/>
                </a:solidFill>
                <a:latin typeface="Arial" charset="0"/>
              </a:rPr>
              <a:t>. </a:t>
            </a:r>
            <a:r>
              <a:rPr lang="sr-Latn-CS" sz="2400" b="1" dirty="0" smtClean="0">
                <a:solidFill>
                  <a:schemeClr val="folHlink"/>
                </a:solidFill>
                <a:latin typeface="Arial" charset="0"/>
              </a:rPr>
              <a:t>                                                       </a:t>
            </a:r>
            <a:r>
              <a:rPr lang="en-US" sz="2400" b="1" dirty="0" smtClean="0">
                <a:latin typeface="Arial" charset="0"/>
              </a:rPr>
              <a:t>-</a:t>
            </a:r>
            <a:r>
              <a:rPr lang="sr-Cyrl-CS" sz="2400" b="1" dirty="0" smtClean="0">
                <a:latin typeface="Arial" charset="0"/>
              </a:rPr>
              <a:t>У случају </a:t>
            </a:r>
            <a:r>
              <a:rPr lang="en-US" sz="2400" b="1" u="sng" dirty="0" smtClean="0">
                <a:latin typeface="Arial" charset="0"/>
              </a:rPr>
              <a:t>E</a:t>
            </a:r>
            <a:r>
              <a:rPr lang="sr-Cyrl-CS" sz="2400" b="1" u="sng" dirty="0" smtClean="0">
                <a:latin typeface="Arial" charset="0"/>
              </a:rPr>
              <a:t>.</a:t>
            </a:r>
            <a:r>
              <a:rPr lang="en-US" sz="2400" b="1" u="sng" dirty="0" smtClean="0">
                <a:latin typeface="Arial" charset="0"/>
              </a:rPr>
              <a:t>coli</a:t>
            </a:r>
            <a:r>
              <a:rPr lang="sr-Cyrl-CS" sz="2400" b="1" u="sng" dirty="0" smtClean="0">
                <a:latin typeface="Arial" charset="0"/>
              </a:rPr>
              <a:t> колоније </a:t>
            </a:r>
            <a:r>
              <a:rPr lang="sr-Latn-CS" sz="2400" b="1" u="sng" dirty="0" smtClean="0">
                <a:latin typeface="Arial" charset="0"/>
              </a:rPr>
              <a:t>                                                 </a:t>
            </a:r>
            <a:r>
              <a:rPr lang="sr-Cyrl-CS" sz="2400" b="1" u="sng" dirty="0" smtClean="0">
                <a:latin typeface="Arial" charset="0"/>
              </a:rPr>
              <a:t>ће</a:t>
            </a:r>
            <a:r>
              <a:rPr lang="sr-Latn-CS" sz="2400" b="1" u="sng" dirty="0" smtClean="0">
                <a:latin typeface="Arial" charset="0"/>
              </a:rPr>
              <a:t> </a:t>
            </a:r>
            <a:r>
              <a:rPr lang="sr-Cyrl-CS" sz="2400" b="1" u="sng" dirty="0" smtClean="0">
                <a:latin typeface="Arial" charset="0"/>
              </a:rPr>
              <a:t>имати </a:t>
            </a:r>
            <a:r>
              <a:rPr lang="sr-Latn-CS" sz="2400" b="1" u="sng" dirty="0" smtClean="0">
                <a:latin typeface="Arial" charset="0"/>
              </a:rPr>
              <a:t>                                                                     </a:t>
            </a:r>
            <a:r>
              <a:rPr lang="sr-Cyrl-CS" sz="2400" b="1" u="sng" dirty="0" smtClean="0">
                <a:solidFill>
                  <a:srgbClr val="66FF99"/>
                </a:solidFill>
                <a:latin typeface="Arial" charset="0"/>
              </a:rPr>
              <a:t>зеленкасто метални сјај</a:t>
            </a:r>
            <a:r>
              <a:rPr lang="sr-Cyrl-CS" sz="2400" b="1" u="sng" dirty="0" smtClean="0">
                <a:solidFill>
                  <a:schemeClr val="accent2"/>
                </a:solidFill>
                <a:latin typeface="Arial" charset="0"/>
              </a:rPr>
              <a:t>.</a:t>
            </a:r>
            <a:endParaRPr lang="en-US" sz="2400" b="1" u="sng" dirty="0" smtClean="0">
              <a:solidFill>
                <a:schemeClr val="accent2"/>
              </a:solidFill>
              <a:latin typeface="Arial" charset="0"/>
            </a:endParaRPr>
          </a:p>
        </p:txBody>
      </p:sp>
      <p:pic>
        <p:nvPicPr>
          <p:cNvPr id="346116" name="Picture 7" descr="odg258-3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0425" y="1916113"/>
            <a:ext cx="3203575" cy="244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6117" name="Picture 9" descr="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0425" y="4365625"/>
            <a:ext cx="3203575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8736"/>
  <p:timing>
    <p:tnLst>
      <p:par>
        <p:cTn id="1" dur="indefinite" restart="never" nodeType="tmRoot"/>
      </p:par>
    </p:tnLst>
  </p:timing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139" name="Rectangle 3"/>
          <p:cNvSpPr>
            <a:spLocks noGrp="1" noRot="1" noChangeArrowheads="1"/>
          </p:cNvSpPr>
          <p:nvPr>
            <p:ph idx="4294967295"/>
          </p:nvPr>
        </p:nvSpPr>
        <p:spPr>
          <a:xfrm>
            <a:off x="395288" y="0"/>
            <a:ext cx="8064500" cy="6858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sr-Cyrl-CS" sz="2800" b="1" smtClean="0">
                <a:latin typeface="Arial" charset="0"/>
              </a:rPr>
              <a:t>	3. </a:t>
            </a:r>
            <a:r>
              <a:rPr lang="sr-Cyrl-CS" sz="2800" b="1" u="sng" smtClean="0">
                <a:latin typeface="Arial" charset="0"/>
              </a:rPr>
              <a:t>ЗАВРШНИ ОГЛЕД</a:t>
            </a:r>
            <a:r>
              <a:rPr lang="sr-Cyrl-CS" sz="2800" b="1" smtClean="0">
                <a:latin typeface="Arial" charset="0"/>
              </a:rPr>
              <a:t>: </a:t>
            </a:r>
            <a:r>
              <a:rPr lang="sr-Latn-CS" sz="2800" b="1" smtClean="0">
                <a:latin typeface="Arial" charset="0"/>
              </a:rPr>
              <a:t>                                                                                  </a:t>
            </a:r>
          </a:p>
          <a:p>
            <a:pPr>
              <a:buFont typeface="Wingdings" pitchFamily="2" charset="2"/>
              <a:buNone/>
            </a:pPr>
            <a:r>
              <a:rPr lang="sr-Latn-CS" smtClean="0">
                <a:latin typeface="Times New Roman" pitchFamily="18" charset="0"/>
              </a:rPr>
              <a:t>	</a:t>
            </a:r>
            <a:r>
              <a:rPr lang="en-US" sz="2400" b="1" smtClean="0">
                <a:latin typeface="Arial" charset="0"/>
              </a:rPr>
              <a:t>K</a:t>
            </a:r>
            <a:r>
              <a:rPr lang="sr-Cyrl-CS" sz="2400" b="1" smtClean="0">
                <a:latin typeface="Arial" charset="0"/>
              </a:rPr>
              <a:t>оначна и тачна идентификација свих </a:t>
            </a:r>
            <a:r>
              <a:rPr lang="en-US" sz="2400" b="1" smtClean="0">
                <a:latin typeface="Arial" charset="0"/>
              </a:rPr>
              <a:t>Gr-</a:t>
            </a:r>
            <a:r>
              <a:rPr lang="sr-Cyrl-CS" sz="2400" b="1" smtClean="0">
                <a:latin typeface="Arial" charset="0"/>
              </a:rPr>
              <a:t> неспорогених </a:t>
            </a:r>
            <a:r>
              <a:rPr lang="sr-Latn-CS" sz="2400" b="1" smtClean="0">
                <a:latin typeface="Arial" charset="0"/>
              </a:rPr>
              <a:t>бактерија</a:t>
            </a:r>
            <a:r>
              <a:rPr lang="sr-Cyrl-CS" sz="2400" b="1" smtClean="0">
                <a:latin typeface="Arial" charset="0"/>
              </a:rPr>
              <a:t> се остварује пресејавањ</a:t>
            </a:r>
            <a:r>
              <a:rPr lang="en-US" sz="2400" b="1" smtClean="0">
                <a:latin typeface="Arial" charset="0"/>
              </a:rPr>
              <a:t>a </a:t>
            </a:r>
            <a:r>
              <a:rPr lang="sr-Cyrl-CS" sz="2400" b="1" smtClean="0">
                <a:latin typeface="Arial" charset="0"/>
              </a:rPr>
              <a:t>са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ендо агара на разне подлоге 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које служе за испитивање биохемијских активности бактерија као што је</a:t>
            </a:r>
            <a:r>
              <a:rPr lang="sr-Latn-CS" sz="2400" b="1" smtClean="0">
                <a:latin typeface="Arial" charset="0"/>
              </a:rPr>
              <a:t>:</a:t>
            </a:r>
            <a:r>
              <a:rPr lang="sr-Cyrl-CS" sz="2400" b="1" smtClean="0">
                <a:latin typeface="Arial" charset="0"/>
              </a:rPr>
              <a:t> </a:t>
            </a:r>
            <a:endParaRPr lang="sr-Latn-CS" sz="2400" b="1" smtClean="0">
              <a:latin typeface="Arial" charset="0"/>
            </a:endParaRPr>
          </a:p>
          <a:p>
            <a:pPr>
              <a:buFont typeface="Wingdings" pitchFamily="2" charset="2"/>
              <a:buNone/>
            </a:pPr>
            <a:r>
              <a:rPr lang="sr-Latn-CS" sz="2400" b="1" smtClean="0">
                <a:latin typeface="Arial" charset="0"/>
              </a:rPr>
              <a:t>                                                                                         </a:t>
            </a:r>
          </a:p>
          <a:p>
            <a:pPr>
              <a:buFont typeface="Wingdings" pitchFamily="2" charset="2"/>
              <a:buNone/>
            </a:pPr>
            <a:r>
              <a:rPr lang="sr-Latn-CS" sz="2400" b="1" smtClean="0">
                <a:latin typeface="Arial" charset="0"/>
              </a:rPr>
              <a:t>    </a:t>
            </a:r>
            <a:r>
              <a:rPr lang="en-US" sz="2400" b="1" smtClean="0">
                <a:latin typeface="Arial" charset="0"/>
              </a:rPr>
              <a:t>-</a:t>
            </a:r>
            <a:r>
              <a:rPr lang="sr-Cyrl-CS" sz="2400" b="1" smtClean="0">
                <a:latin typeface="Arial" charset="0"/>
              </a:rPr>
              <a:t>ферментовање шећера, </a:t>
            </a:r>
            <a:endParaRPr lang="sr-Latn-CS" sz="2400" b="1" smtClean="0">
              <a:latin typeface="Arial" charset="0"/>
            </a:endParaRPr>
          </a:p>
          <a:p>
            <a:pPr>
              <a:buFont typeface="Wingdings" pitchFamily="2" charset="2"/>
              <a:buNone/>
            </a:pPr>
            <a:r>
              <a:rPr lang="sr-Latn-CS" sz="2400" b="1" smtClean="0">
                <a:latin typeface="Arial" charset="0"/>
              </a:rPr>
              <a:t>	</a:t>
            </a:r>
            <a:r>
              <a:rPr lang="en-US" sz="2400" b="1" smtClean="0">
                <a:latin typeface="Arial" charset="0"/>
              </a:rPr>
              <a:t>-</a:t>
            </a:r>
            <a:r>
              <a:rPr lang="sr-Cyrl-CS" sz="2400" b="1" smtClean="0">
                <a:latin typeface="Arial" charset="0"/>
              </a:rPr>
              <a:t>стварање </a:t>
            </a:r>
            <a:r>
              <a:rPr lang="en-US" sz="2400" b="1" smtClean="0">
                <a:latin typeface="Arial" charset="0"/>
              </a:rPr>
              <a:t>H</a:t>
            </a:r>
            <a:r>
              <a:rPr lang="sr-Cyrl-CS" sz="2400" b="1" baseline="-25000" smtClean="0">
                <a:latin typeface="Arial" charset="0"/>
              </a:rPr>
              <a:t>2</a:t>
            </a:r>
            <a:r>
              <a:rPr lang="en-US" sz="2400" b="1" smtClean="0">
                <a:latin typeface="Arial" charset="0"/>
              </a:rPr>
              <a:t>S</a:t>
            </a:r>
            <a:r>
              <a:rPr lang="sr-Cyrl-CS" sz="2400" b="1" smtClean="0">
                <a:latin typeface="Arial" charset="0"/>
              </a:rPr>
              <a:t>, </a:t>
            </a:r>
            <a:endParaRPr lang="sr-Latn-CS" sz="2400" b="1" smtClean="0">
              <a:latin typeface="Arial" charset="0"/>
            </a:endParaRPr>
          </a:p>
          <a:p>
            <a:pPr>
              <a:buFont typeface="Wingdings" pitchFamily="2" charset="2"/>
              <a:buNone/>
            </a:pPr>
            <a:r>
              <a:rPr lang="sr-Latn-CS" sz="2400" b="1" smtClean="0">
                <a:latin typeface="Arial" charset="0"/>
              </a:rPr>
              <a:t>	</a:t>
            </a:r>
            <a:r>
              <a:rPr lang="en-US" sz="2400" b="1" smtClean="0">
                <a:latin typeface="Arial" charset="0"/>
              </a:rPr>
              <a:t>-</a:t>
            </a:r>
            <a:r>
              <a:rPr lang="sr-Cyrl-CS" sz="2400" b="1" smtClean="0">
                <a:latin typeface="Arial" charset="0"/>
              </a:rPr>
              <a:t>разлагање урее</a:t>
            </a:r>
            <a:r>
              <a:rPr lang="en-US" sz="2400" b="1" smtClean="0">
                <a:latin typeface="Arial" charset="0"/>
              </a:rPr>
              <a:t>.</a:t>
            </a:r>
            <a:endParaRPr lang="sr-Cyrl-CS" sz="2400" b="1" smtClean="0">
              <a:latin typeface="Arial" charset="0"/>
            </a:endParaRPr>
          </a:p>
          <a:p>
            <a:endParaRPr lang="en-US" sz="2400" b="1" smtClean="0">
              <a:solidFill>
                <a:schemeClr val="folHlink"/>
              </a:solidFill>
              <a:latin typeface="Arial" charset="0"/>
            </a:endParaRPr>
          </a:p>
          <a:p>
            <a:pPr>
              <a:buFont typeface="Wingdings" pitchFamily="2" charset="2"/>
              <a:buNone/>
            </a:pPr>
            <a:r>
              <a:rPr lang="sr-Latn-CS" sz="2400" smtClean="0">
                <a:latin typeface="Times New Roman" pitchFamily="18" charset="0"/>
              </a:rPr>
              <a:t>	</a:t>
            </a:r>
            <a:r>
              <a:rPr lang="sr-Cyrl-CS" sz="2400" b="1" smtClean="0">
                <a:latin typeface="Arial" charset="0"/>
              </a:rPr>
              <a:t>После коначне идентификације изолованих колиформних бактерија врши се одређивање њиховог броја у 100</a:t>
            </a:r>
            <a:r>
              <a:rPr lang="en-US" sz="2400" b="1" smtClean="0">
                <a:latin typeface="Arial" charset="0"/>
              </a:rPr>
              <a:t>ml</a:t>
            </a:r>
            <a:r>
              <a:rPr lang="sr-Cyrl-CS" sz="2400" b="1" smtClean="0">
                <a:latin typeface="Arial" charset="0"/>
              </a:rPr>
              <a:t> воде помоћу стандардних табела по препоруци СЗО.</a:t>
            </a:r>
          </a:p>
          <a:p>
            <a:endParaRPr lang="sr-Latn-CS" sz="2400" b="1" smtClean="0">
              <a:solidFill>
                <a:schemeClr val="folHlink"/>
              </a:solidFill>
              <a:latin typeface="Arial" charset="0"/>
            </a:endParaRPr>
          </a:p>
          <a:p>
            <a:pPr>
              <a:buFont typeface="Wingdings" pitchFamily="2" charset="2"/>
              <a:buNone/>
            </a:pPr>
            <a:endParaRPr lang="sr-Latn-CS" sz="2400" b="1" smtClean="0">
              <a:solidFill>
                <a:schemeClr val="folHlink"/>
              </a:solidFill>
              <a:latin typeface="Arial" charset="0"/>
            </a:endParaRPr>
          </a:p>
        </p:txBody>
      </p:sp>
    </p:spTree>
  </p:cSld>
  <p:clrMapOvr>
    <a:masterClrMapping/>
  </p:clrMapOvr>
  <p:transition advTm="38461"/>
  <p:timing>
    <p:tnLst>
      <p:par>
        <p:cTn id="1" dur="indefinite" restart="never" nodeType="tmRoot"/>
      </p:par>
    </p:tnLst>
  </p:timing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2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301625" y="879475"/>
            <a:ext cx="8510588" cy="533400"/>
          </a:xfrm>
        </p:spPr>
        <p:txBody>
          <a:bodyPr anchor="b"/>
          <a:lstStyle/>
          <a:p>
            <a:r>
              <a:rPr lang="sr-Latn-CS" sz="2800" b="1" dirty="0" smtClean="0">
                <a:latin typeface="Arial" charset="0"/>
                <a:cs typeface="Times New Roman" pitchFamily="18" charset="0"/>
              </a:rPr>
              <a:t>Практични део</a:t>
            </a:r>
            <a:br>
              <a:rPr lang="sr-Latn-CS" sz="2800" b="1" dirty="0" smtClean="0">
                <a:latin typeface="Arial" charset="0"/>
                <a:cs typeface="Times New Roman" pitchFamily="18" charset="0"/>
              </a:rPr>
            </a:br>
            <a:r>
              <a:rPr lang="en-GB" sz="2800" b="1" dirty="0" smtClean="0">
                <a:latin typeface="Arial" charset="0"/>
                <a:cs typeface="Times New Roman" pitchFamily="18" charset="0"/>
              </a:rPr>
              <a:t>ИСПИТИВАЊЕ КВАЛИТЕТА </a:t>
            </a:r>
            <a:r>
              <a:rPr lang="sr-Latn-CS" sz="2800" b="1" dirty="0" smtClean="0">
                <a:latin typeface="Arial" charset="0"/>
                <a:cs typeface="Times New Roman" pitchFamily="18" charset="0"/>
              </a:rPr>
              <a:t>ОТПАДНИХ </a:t>
            </a:r>
            <a:r>
              <a:rPr lang="en-GB" sz="2800" b="1" dirty="0" smtClean="0">
                <a:latin typeface="Arial" charset="0"/>
                <a:cs typeface="Times New Roman" pitchFamily="18" charset="0"/>
              </a:rPr>
              <a:t>ВОДА </a:t>
            </a:r>
            <a:endParaRPr lang="en-US" sz="2800" b="1" dirty="0" smtClean="0">
              <a:latin typeface="Arial" charset="0"/>
              <a:cs typeface="Times New Roman" pitchFamily="18" charset="0"/>
            </a:endParaRPr>
          </a:p>
        </p:txBody>
      </p:sp>
      <p:sp>
        <p:nvSpPr>
          <p:cNvPr id="348163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323850" y="1412875"/>
            <a:ext cx="8540750" cy="5184775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2400" b="1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GB" sz="2400" b="1" smtClean="0">
                <a:latin typeface="Times New Roman" pitchFamily="18" charset="0"/>
                <a:cs typeface="Times New Roman" pitchFamily="18" charset="0"/>
              </a:rPr>
              <a:t>пшти показатељи</a:t>
            </a:r>
            <a:r>
              <a:rPr lang="en-US" sz="2400" b="1" smtClean="0">
                <a:latin typeface="Times New Roman" pitchFamily="18" charset="0"/>
                <a:cs typeface="Times New Roman" pitchFamily="18" charset="0"/>
              </a:rPr>
              <a:t> квалитета су</a:t>
            </a:r>
            <a:r>
              <a:rPr lang="en-GB" sz="2400" b="1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400" b="1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en-US" sz="2400" b="1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en-GB" sz="2400" smtClean="0">
              <a:latin typeface="Arial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GB" sz="2400" b="1" smtClean="0">
                <a:latin typeface="Arial" charset="0"/>
                <a:cs typeface="Times New Roman" pitchFamily="18" charset="0"/>
              </a:rPr>
              <a:t>хемијска потрошња кисеоника</a:t>
            </a:r>
            <a:r>
              <a:rPr lang="sr-Latn-CS" sz="2400" b="1" smtClean="0">
                <a:latin typeface="Arial" charset="0"/>
                <a:cs typeface="Times New Roman" pitchFamily="18" charset="0"/>
              </a:rPr>
              <a:t> (</a:t>
            </a:r>
            <a:r>
              <a:rPr lang="en-US" sz="2400" b="1" smtClean="0">
                <a:latin typeface="Arial" charset="0"/>
                <a:cs typeface="Times New Roman" pitchFamily="18" charset="0"/>
              </a:rPr>
              <a:t>HPK</a:t>
            </a:r>
            <a:r>
              <a:rPr lang="sr-Latn-CS" sz="2400" b="1" smtClean="0">
                <a:latin typeface="Arial" charset="0"/>
                <a:cs typeface="Times New Roman" pitchFamily="18" charset="0"/>
              </a:rPr>
              <a:t>)</a:t>
            </a:r>
            <a:r>
              <a:rPr lang="en-GB" sz="2400" b="1" smtClean="0">
                <a:latin typeface="Arial" charset="0"/>
                <a:cs typeface="Times New Roman" pitchFamily="18" charset="0"/>
              </a:rPr>
              <a:t>,</a:t>
            </a:r>
          </a:p>
          <a:p>
            <a:pPr>
              <a:lnSpc>
                <a:spcPct val="80000"/>
              </a:lnSpc>
            </a:pPr>
            <a:r>
              <a:rPr lang="en-GB" sz="2400" b="1" smtClean="0">
                <a:latin typeface="Arial" charset="0"/>
                <a:cs typeface="Times New Roman" pitchFamily="18" charset="0"/>
              </a:rPr>
              <a:t>суспендоване компоненте,</a:t>
            </a:r>
          </a:p>
          <a:p>
            <a:pPr>
              <a:lnSpc>
                <a:spcPct val="80000"/>
              </a:lnSpc>
            </a:pPr>
            <a:r>
              <a:rPr lang="en-GB" sz="2400" b="1" smtClean="0">
                <a:latin typeface="Arial" charset="0"/>
                <a:cs typeface="Times New Roman" pitchFamily="18" charset="0"/>
              </a:rPr>
              <a:t>pH вредност,</a:t>
            </a:r>
          </a:p>
          <a:p>
            <a:pPr>
              <a:lnSpc>
                <a:spcPct val="80000"/>
              </a:lnSpc>
            </a:pPr>
            <a:r>
              <a:rPr lang="en-GB" sz="2400" b="1" smtClean="0">
                <a:latin typeface="Arial" charset="0"/>
                <a:cs typeface="Times New Roman" pitchFamily="18" charset="0"/>
              </a:rPr>
              <a:t>биохемијска потрошња кисеоника (петодневна)</a:t>
            </a:r>
            <a:r>
              <a:rPr lang="sr-Latn-CS" sz="2400" b="1" smtClean="0">
                <a:latin typeface="Arial" charset="0"/>
                <a:cs typeface="Times New Roman" pitchFamily="18" charset="0"/>
              </a:rPr>
              <a:t> </a:t>
            </a:r>
            <a:r>
              <a:rPr lang="en-US" sz="2400" b="1" smtClean="0">
                <a:latin typeface="Arial" charset="0"/>
                <a:cs typeface="Times New Roman" pitchFamily="18" charset="0"/>
              </a:rPr>
              <a:t>BPK</a:t>
            </a:r>
            <a:r>
              <a:rPr lang="sr-Latn-CS" sz="2400" b="1" baseline="-25000" smtClean="0">
                <a:latin typeface="Arial" charset="0"/>
                <a:cs typeface="Times New Roman" pitchFamily="18" charset="0"/>
              </a:rPr>
              <a:t>5</a:t>
            </a:r>
            <a:r>
              <a:rPr lang="en-GB" sz="2400" b="1" smtClean="0">
                <a:latin typeface="Arial" charset="0"/>
                <a:cs typeface="Times New Roman" pitchFamily="18" charset="0"/>
              </a:rPr>
              <a:t>,</a:t>
            </a:r>
          </a:p>
          <a:p>
            <a:pPr>
              <a:lnSpc>
                <a:spcPct val="80000"/>
              </a:lnSpc>
            </a:pPr>
            <a:r>
              <a:rPr lang="en-GB" sz="2400" b="1" smtClean="0">
                <a:latin typeface="Arial" charset="0"/>
                <a:cs typeface="Times New Roman" pitchFamily="18" charset="0"/>
              </a:rPr>
              <a:t>температур</a:t>
            </a:r>
            <a:r>
              <a:rPr lang="sr-Latn-CS" sz="2400" b="1" smtClean="0">
                <a:latin typeface="Arial" charset="0"/>
                <a:cs typeface="Times New Roman" pitchFamily="18" charset="0"/>
              </a:rPr>
              <a:t>а</a:t>
            </a:r>
            <a:r>
              <a:rPr lang="en-GB" sz="2400" b="1" smtClean="0">
                <a:latin typeface="Arial" charset="0"/>
                <a:cs typeface="Times New Roman" pitchFamily="18" charset="0"/>
              </a:rPr>
              <a:t> воде,</a:t>
            </a:r>
          </a:p>
          <a:p>
            <a:pPr>
              <a:lnSpc>
                <a:spcPct val="80000"/>
              </a:lnSpc>
            </a:pPr>
            <a:r>
              <a:rPr lang="en-GB" sz="2400" b="1" smtClean="0">
                <a:latin typeface="Arial" charset="0"/>
                <a:cs typeface="Times New Roman" pitchFamily="18" charset="0"/>
              </a:rPr>
              <a:t>укупан број колиформних бактерија</a:t>
            </a:r>
            <a:r>
              <a:rPr lang="sr-Latn-CS" sz="2400" b="1" smtClean="0">
                <a:latin typeface="Arial" charset="0"/>
                <a:cs typeface="Times New Roman" pitchFamily="18" charset="0"/>
              </a:rPr>
              <a:t> (Т</a:t>
            </a:r>
            <a:r>
              <a:rPr lang="en-US" sz="2400" b="1" smtClean="0">
                <a:latin typeface="Arial" charset="0"/>
                <a:cs typeface="Times New Roman" pitchFamily="18" charset="0"/>
              </a:rPr>
              <a:t>C</a:t>
            </a:r>
            <a:r>
              <a:rPr lang="sr-Latn-CS" sz="2400" b="1" smtClean="0">
                <a:latin typeface="Arial" charset="0"/>
                <a:cs typeface="Times New Roman" pitchFamily="18" charset="0"/>
              </a:rPr>
              <a:t>)</a:t>
            </a:r>
            <a:r>
              <a:rPr lang="en-GB" sz="2400" b="1" smtClean="0">
                <a:latin typeface="Arial" charset="0"/>
                <a:cs typeface="Times New Roman" pitchFamily="18" charset="0"/>
              </a:rPr>
              <a:t>.</a:t>
            </a:r>
            <a:endParaRPr lang="en-US" sz="2400" b="1" smtClean="0">
              <a:latin typeface="Arial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en-GB" sz="2400" b="1" smtClean="0">
              <a:latin typeface="Arial" charset="0"/>
            </a:endParaRPr>
          </a:p>
        </p:txBody>
      </p:sp>
    </p:spTree>
  </p:cSld>
  <p:clrMapOvr>
    <a:masterClrMapping/>
  </p:clrMapOvr>
  <p:transition advTm="16813"/>
  <p:timing>
    <p:tnLst>
      <p:par>
        <p:cTn id="1" dur="indefinite" restart="never" nodeType="tmRoot"/>
      </p:par>
    </p:tnLst>
  </p:timing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186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323850" y="836613"/>
            <a:ext cx="8540750" cy="5260975"/>
          </a:xfrm>
        </p:spPr>
        <p:txBody>
          <a:bodyPr/>
          <a:lstStyle/>
          <a:p>
            <a:pPr algn="just">
              <a:lnSpc>
                <a:spcPct val="90000"/>
              </a:lnSpc>
              <a:buFont typeface="Arial" charset="0"/>
              <a:buNone/>
            </a:pPr>
            <a:r>
              <a:rPr lang="nl-NL" sz="2400" b="1" smtClean="0">
                <a:latin typeface="Arial" charset="0"/>
                <a:cs typeface="Times New Roman" pitchFamily="18" charset="0"/>
              </a:rPr>
              <a:t>Приликом узимања узорака утвр</a:t>
            </a:r>
            <a:r>
              <a:rPr lang="sr-Latn-CS" sz="2400" b="1" smtClean="0">
                <a:latin typeface="Arial" charset="0"/>
                <a:cs typeface="Times New Roman" pitchFamily="18" charset="0"/>
              </a:rPr>
              <a:t>ђ</a:t>
            </a:r>
            <a:r>
              <a:rPr lang="nl-NL" sz="2400" b="1" smtClean="0">
                <a:latin typeface="Arial" charset="0"/>
                <a:cs typeface="Times New Roman" pitchFamily="18" charset="0"/>
              </a:rPr>
              <a:t>ују се и обезбеђују</a:t>
            </a:r>
            <a:r>
              <a:rPr lang="en-US" sz="2400" b="1" smtClean="0">
                <a:latin typeface="Arial" charset="0"/>
                <a:cs typeface="Times New Roman" pitchFamily="18" charset="0"/>
              </a:rPr>
              <a:t> </a:t>
            </a:r>
            <a:r>
              <a:rPr lang="nl-NL" sz="2400" b="1" smtClean="0">
                <a:latin typeface="Arial" charset="0"/>
                <a:cs typeface="Times New Roman" pitchFamily="18" charset="0"/>
              </a:rPr>
              <a:t>подаци о:</a:t>
            </a:r>
            <a:endParaRPr lang="sr-Latn-CS" sz="2400" b="1" smtClean="0">
              <a:latin typeface="Arial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endParaRPr lang="en-GB" sz="2800" b="1" smtClean="0">
              <a:latin typeface="Arial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GB" sz="2400" b="1" smtClean="0">
                <a:latin typeface="Arial" charset="0"/>
                <a:cs typeface="Times New Roman" pitchFamily="18" charset="0"/>
              </a:rPr>
              <a:t>промени боје,</a:t>
            </a:r>
          </a:p>
          <a:p>
            <a:pPr>
              <a:lnSpc>
                <a:spcPct val="90000"/>
              </a:lnSpc>
            </a:pPr>
            <a:r>
              <a:rPr lang="en-GB" sz="2400" b="1" smtClean="0">
                <a:latin typeface="Arial" charset="0"/>
                <a:cs typeface="Times New Roman" pitchFamily="18" charset="0"/>
              </a:rPr>
              <a:t>видљивим отпадним материјама,</a:t>
            </a:r>
          </a:p>
          <a:p>
            <a:pPr>
              <a:lnSpc>
                <a:spcPct val="90000"/>
              </a:lnSpc>
            </a:pPr>
            <a:r>
              <a:rPr lang="en-GB" sz="2400" b="1" smtClean="0">
                <a:latin typeface="Arial" charset="0"/>
                <a:cs typeface="Times New Roman" pitchFamily="18" charset="0"/>
              </a:rPr>
              <a:t>присуству и врсти мириса,</a:t>
            </a:r>
          </a:p>
          <a:p>
            <a:pPr>
              <a:lnSpc>
                <a:spcPct val="90000"/>
              </a:lnSpc>
            </a:pPr>
            <a:r>
              <a:rPr lang="en-GB" sz="2400" b="1" smtClean="0">
                <a:latin typeface="Arial" charset="0"/>
                <a:cs typeface="Times New Roman" pitchFamily="18" charset="0"/>
              </a:rPr>
              <a:t>температури ваздуха,</a:t>
            </a:r>
          </a:p>
          <a:p>
            <a:pPr>
              <a:lnSpc>
                <a:spcPct val="90000"/>
              </a:lnSpc>
            </a:pPr>
            <a:r>
              <a:rPr lang="en-GB" sz="2400" b="1" smtClean="0">
                <a:latin typeface="Arial" charset="0"/>
                <a:cs typeface="Times New Roman" pitchFamily="18" charset="0"/>
              </a:rPr>
              <a:t>протоку отпадне воде у моменту узимања узорка</a:t>
            </a:r>
            <a:r>
              <a:rPr lang="en-US" sz="2400" b="1" smtClean="0">
                <a:latin typeface="Arial" charset="0"/>
                <a:cs typeface="Times New Roman" pitchFamily="18" charset="0"/>
              </a:rPr>
              <a:t>.</a:t>
            </a:r>
            <a:endParaRPr lang="sr-Latn-CS" sz="2400" b="1" smtClean="0">
              <a:latin typeface="Arial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7199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200" b="1" smtClean="0">
                <a:latin typeface="Arial" charset="0"/>
              </a:rPr>
              <a:t>Кружење воде у природи</a:t>
            </a:r>
            <a:endParaRPr lang="en-US" sz="3200" b="1" smtClean="0">
              <a:latin typeface="Arial" charset="0"/>
            </a:endParaRPr>
          </a:p>
        </p:txBody>
      </p:sp>
      <p:sp>
        <p:nvSpPr>
          <p:cNvPr id="15872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sz="2400" b="1" smtClean="0">
                <a:latin typeface="Arial" charset="0"/>
              </a:rPr>
              <a:t>1. Атмосферске падавине-примарно чисте, али се загађују при проласку кроз ниже слојеве атмосфере  </a:t>
            </a:r>
          </a:p>
          <a:p>
            <a:pPr>
              <a:buFont typeface="Arial" charset="0"/>
              <a:buNone/>
            </a:pPr>
            <a:endParaRPr lang="sr-Latn-CS" sz="2400" b="1" smtClean="0">
              <a:latin typeface="Arial" charset="0"/>
            </a:endParaRPr>
          </a:p>
          <a:p>
            <a:r>
              <a:rPr lang="sr-Latn-CS" sz="2400" b="1" smtClean="0">
                <a:latin typeface="Arial" charset="0"/>
              </a:rPr>
              <a:t>2. Површинске и подземне воде-отапају део корита па садрже минерале, загађене су, температура зависи од климе</a:t>
            </a:r>
          </a:p>
          <a:p>
            <a:pPr>
              <a:buFont typeface="Arial" charset="0"/>
              <a:buNone/>
            </a:pPr>
            <a:endParaRPr lang="sr-Latn-CS" sz="2400" b="1" smtClean="0">
              <a:latin typeface="Arial" charset="0"/>
            </a:endParaRPr>
          </a:p>
          <a:p>
            <a:r>
              <a:rPr lang="sr-Latn-CS" sz="2400" b="1" smtClean="0">
                <a:latin typeface="Arial" charset="0"/>
              </a:rPr>
              <a:t>3. Транспирација и евапорација-количина воде која падне на земљу испари у атмосферу</a:t>
            </a:r>
            <a:endParaRPr lang="en-US" sz="2400" b="1" smtClean="0">
              <a:latin typeface="Arial" charset="0"/>
            </a:endParaRPr>
          </a:p>
        </p:txBody>
      </p:sp>
    </p:spTree>
  </p:cSld>
  <p:clrMapOvr>
    <a:masterClrMapping/>
  </p:clrMapOvr>
  <p:transition advTm="42840"/>
  <p:timing>
    <p:tnLst>
      <p:par>
        <p:cTn id="1" dur="indefinite" restart="never" nodeType="tmRoot"/>
      </p:par>
    </p:tnLst>
  </p:timing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sr-Latn-CS" sz="3200" b="1">
                <a:cs typeface="Times New Roman" pitchFamily="18" charset="0"/>
              </a:rPr>
              <a:t>Практични део</a:t>
            </a:r>
          </a:p>
          <a:p>
            <a:pPr algn="ctr"/>
            <a:r>
              <a:rPr lang="en-US" sz="3200" b="1">
                <a:cs typeface="Times New Roman" pitchFamily="18" charset="0"/>
              </a:rPr>
              <a:t>ХИГИЈЕНСКА ОЦЕНА ЗЕМЉИШТА</a:t>
            </a:r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0" y="1052513"/>
            <a:ext cx="9144000" cy="423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3200" b="1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3200" b="1">
                <a:cs typeface="Times New Roman" pitchFamily="18" charset="0"/>
              </a:rPr>
              <a:t>Обухвата утврђивање:</a:t>
            </a:r>
          </a:p>
          <a:p>
            <a:pPr algn="just"/>
            <a:endParaRPr lang="en-US" sz="2400" b="1">
              <a:cs typeface="Times New Roman" pitchFamily="18" charset="0"/>
            </a:endParaRPr>
          </a:p>
          <a:p>
            <a:pPr algn="just">
              <a:buFont typeface="Arial" charset="0"/>
              <a:buChar char="•"/>
            </a:pPr>
            <a:r>
              <a:rPr lang="en-US" sz="2400" b="1">
                <a:cs typeface="Times New Roman" pitchFamily="18" charset="0"/>
              </a:rPr>
              <a:t>Физичких</a:t>
            </a:r>
            <a:endParaRPr lang="sr-Latn-CS" sz="2400" b="1">
              <a:cs typeface="Times New Roman" pitchFamily="18" charset="0"/>
            </a:endParaRPr>
          </a:p>
          <a:p>
            <a:pPr algn="just"/>
            <a:endParaRPr lang="en-US" sz="2400" b="1"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en-US" sz="2400" b="1">
                <a:cs typeface="Times New Roman" pitchFamily="18" charset="0"/>
              </a:rPr>
              <a:t>Хемијска</a:t>
            </a:r>
            <a:endParaRPr lang="sr-Latn-CS" sz="2400" b="1">
              <a:cs typeface="Times New Roman" pitchFamily="18" charset="0"/>
            </a:endParaRPr>
          </a:p>
          <a:p>
            <a:endParaRPr lang="en-US" sz="2400" b="1"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en-US" sz="2400" b="1">
                <a:cs typeface="Times New Roman" pitchFamily="18" charset="0"/>
              </a:rPr>
              <a:t>Бактериолошка</a:t>
            </a:r>
            <a:endParaRPr lang="sr-Latn-CS" sz="2400" b="1">
              <a:cs typeface="Times New Roman" pitchFamily="18" charset="0"/>
            </a:endParaRPr>
          </a:p>
          <a:p>
            <a:endParaRPr lang="sr-Latn-CS" sz="2400" b="1"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sr-Latn-CS" sz="2400" b="1">
                <a:cs typeface="Times New Roman" pitchFamily="18" charset="0"/>
              </a:rPr>
              <a:t>П</a:t>
            </a:r>
            <a:r>
              <a:rPr lang="en-US" sz="2400" b="1">
                <a:cs typeface="Times New Roman" pitchFamily="18" charset="0"/>
              </a:rPr>
              <a:t>аразитолошка</a:t>
            </a:r>
            <a:endParaRPr lang="sr-Latn-CS" sz="2400" b="1">
              <a:cs typeface="Times New Roman" pitchFamily="18" charset="0"/>
            </a:endParaRPr>
          </a:p>
          <a:p>
            <a:endParaRPr lang="sr-Latn-CS" sz="2400" b="1"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en-US" sz="2400" b="1">
                <a:cs typeface="Times New Roman" pitchFamily="18" charset="0"/>
              </a:rPr>
              <a:t>Оцењивање степена загађености</a:t>
            </a:r>
          </a:p>
        </p:txBody>
      </p:sp>
    </p:spTree>
  </p:cSld>
  <p:clrMapOvr>
    <a:masterClrMapping/>
  </p:clrMapOvr>
  <p:transition advTm="15188"/>
  <p:timing>
    <p:tnLst>
      <p:par>
        <p:cTn id="1" dur="indefinite" restart="never" nodeType="tmRoot"/>
      </p:par>
    </p:tnLst>
  </p:timing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200" b="1">
                <a:cs typeface="Times New Roman" pitchFamily="18" charset="0"/>
              </a:rPr>
              <a:t>ХИГИЈЕНСКА ОЦЕНА ЗЕМЉИШТА</a:t>
            </a:r>
          </a:p>
        </p:txBody>
      </p:sp>
      <p:sp>
        <p:nvSpPr>
          <p:cNvPr id="322563" name="Rectangle 3"/>
          <p:cNvSpPr>
            <a:spLocks noChangeArrowheads="1"/>
          </p:cNvSpPr>
          <p:nvPr/>
        </p:nvSpPr>
        <p:spPr bwMode="auto">
          <a:xfrm>
            <a:off x="684213" y="908050"/>
            <a:ext cx="7704137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2400" b="1">
                <a:cs typeface="Times New Roman" pitchFamily="18" charset="0"/>
              </a:rPr>
              <a:t>Хемијско испитивање загађености земљишта</a:t>
            </a:r>
          </a:p>
          <a:p>
            <a:pPr eaLnBrk="1" hangingPunct="1"/>
            <a:r>
              <a:rPr lang="en-US" sz="2400" b="1">
                <a:cs typeface="Times New Roman" pitchFamily="18" charset="0"/>
              </a:rPr>
              <a:t>Одређивање садржаја: </a:t>
            </a:r>
          </a:p>
          <a:p>
            <a:pPr eaLnBrk="1" hangingPunct="1"/>
            <a:endParaRPr lang="en-US" sz="2400" b="1">
              <a:cs typeface="Times New Roman" pitchFamily="18" charset="0"/>
            </a:endParaRPr>
          </a:p>
          <a:p>
            <a:pPr eaLnBrk="1" hangingPunct="1"/>
            <a:r>
              <a:rPr lang="en-US" sz="2400" b="1">
                <a:cs typeface="Times New Roman" pitchFamily="18" charset="0"/>
              </a:rPr>
              <a:t>органског азота, </a:t>
            </a:r>
          </a:p>
          <a:p>
            <a:pPr eaLnBrk="1" hangingPunct="1"/>
            <a:r>
              <a:rPr lang="en-US" sz="2400" b="1">
                <a:cs typeface="Times New Roman" pitchFamily="18" charset="0"/>
              </a:rPr>
              <a:t>амонијака, </a:t>
            </a:r>
          </a:p>
          <a:p>
            <a:pPr eaLnBrk="1" hangingPunct="1"/>
            <a:r>
              <a:rPr lang="en-US" sz="2400" b="1">
                <a:cs typeface="Times New Roman" pitchFamily="18" charset="0"/>
              </a:rPr>
              <a:t>угљеника, </a:t>
            </a:r>
          </a:p>
          <a:p>
            <a:pPr eaLnBrk="1" hangingPunct="1"/>
            <a:r>
              <a:rPr lang="en-US" sz="2400" b="1">
                <a:cs typeface="Times New Roman" pitchFamily="18" charset="0"/>
              </a:rPr>
              <a:t>фосфорне киселине.                                                       </a:t>
            </a:r>
          </a:p>
          <a:p>
            <a:pPr eaLnBrk="1" hangingPunct="1"/>
            <a:r>
              <a:rPr lang="en-US" sz="2400" b="1">
                <a:cs typeface="Times New Roman" pitchFamily="18" charset="0"/>
              </a:rPr>
              <a:t>       </a:t>
            </a:r>
          </a:p>
          <a:p>
            <a:pPr eaLnBrk="1" hangingPunct="1"/>
            <a:endParaRPr lang="en-US" sz="2400" b="1">
              <a:cs typeface="Times New Roman" pitchFamily="18" charset="0"/>
            </a:endParaRPr>
          </a:p>
          <a:p>
            <a:pPr eaLnBrk="1" hangingPunct="1"/>
            <a:r>
              <a:rPr lang="en-US" sz="2400" b="1">
                <a:cs typeface="Times New Roman" pitchFamily="18" charset="0"/>
              </a:rPr>
              <a:t>Оцењивање способности самопречишћавања земљишта израчунавањем “санитарног броја” тј. односа азота у хумусу према органском азоту у земљишту.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                               </a:t>
            </a:r>
          </a:p>
        </p:txBody>
      </p:sp>
    </p:spTree>
  </p:cSld>
  <p:clrMapOvr>
    <a:masterClrMapping/>
  </p:clrMapOvr>
  <p:transition advTm="18479"/>
  <p:timing>
    <p:tnLst>
      <p:par>
        <p:cTn id="1" dur="indefinite" restart="never" nodeType="tmRoot"/>
      </p:par>
    </p:tnLst>
  </p:timing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6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>
                <a:cs typeface="Times New Roman" pitchFamily="18" charset="0"/>
              </a:rPr>
              <a:t>ХИГИЈЕНА ЗЕМЉИШТА </a:t>
            </a:r>
            <a:r>
              <a:rPr lang="sl-SI" sz="3200" b="1">
                <a:cs typeface="Times New Roman" pitchFamily="18" charset="0"/>
              </a:rPr>
              <a:t>– </a:t>
            </a:r>
            <a:endParaRPr lang="en-US" sz="3200" b="1">
              <a:cs typeface="Times New Roman" pitchFamily="18" charset="0"/>
            </a:endParaRPr>
          </a:p>
          <a:p>
            <a:pPr algn="ctr"/>
            <a:r>
              <a:rPr lang="en-US" sz="3200" b="1">
                <a:cs typeface="Times New Roman" pitchFamily="18" charset="0"/>
              </a:rPr>
              <a:t>ХИГИЈЕНСКА ОЦЕНА ЗЕМЉИШТА</a:t>
            </a:r>
          </a:p>
        </p:txBody>
      </p:sp>
      <p:sp>
        <p:nvSpPr>
          <p:cNvPr id="323587" name="Text Box 3"/>
          <p:cNvSpPr txBox="1">
            <a:spLocks noChangeArrowheads="1"/>
          </p:cNvSpPr>
          <p:nvPr/>
        </p:nvSpPr>
        <p:spPr bwMode="auto">
          <a:xfrm>
            <a:off x="0" y="1196975"/>
            <a:ext cx="9144000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400" b="1" u="sng">
                <a:cs typeface="Times New Roman" pitchFamily="18" charset="0"/>
              </a:rPr>
              <a:t>Бактериолошко испитивање загађености земљишта</a:t>
            </a:r>
            <a:r>
              <a:rPr lang="sr-Latn-CS" sz="2400" b="1" u="sng">
                <a:cs typeface="Times New Roman" pitchFamily="18" charset="0"/>
              </a:rPr>
              <a:t> обухвата:</a:t>
            </a:r>
          </a:p>
          <a:p>
            <a:pPr algn="just"/>
            <a:endParaRPr lang="en-US" sz="2400" b="1">
              <a:cs typeface="Times New Roman" pitchFamily="18" charset="0"/>
            </a:endParaRPr>
          </a:p>
          <a:p>
            <a:pPr algn="just">
              <a:buFont typeface="Symbol" pitchFamily="18" charset="2"/>
              <a:buNone/>
            </a:pPr>
            <a:r>
              <a:rPr lang="sr-Latn-CS" sz="2400" b="1">
                <a:cs typeface="Times New Roman" pitchFamily="18" charset="0"/>
              </a:rPr>
              <a:t>-</a:t>
            </a:r>
            <a:r>
              <a:rPr lang="en-US" sz="2400" b="1">
                <a:cs typeface="Times New Roman" pitchFamily="18" charset="0"/>
              </a:rPr>
              <a:t>броја бактерија у граму земљишта</a:t>
            </a:r>
          </a:p>
          <a:p>
            <a:pPr algn="just">
              <a:buFont typeface="Symbol" pitchFamily="18" charset="2"/>
              <a:buNone/>
            </a:pPr>
            <a:r>
              <a:rPr lang="sr-Latn-CS" sz="2400" b="1">
                <a:cs typeface="Times New Roman" pitchFamily="18" charset="0"/>
              </a:rPr>
              <a:t>-</a:t>
            </a:r>
            <a:r>
              <a:rPr lang="en-US" sz="2400" b="1">
                <a:cs typeface="Times New Roman" pitchFamily="18" charset="0"/>
              </a:rPr>
              <a:t>коли титар</a:t>
            </a:r>
          </a:p>
          <a:p>
            <a:pPr algn="just">
              <a:buFont typeface="Symbol" pitchFamily="18" charset="2"/>
              <a:buNone/>
            </a:pPr>
            <a:r>
              <a:rPr lang="sr-Latn-CS" sz="2400">
                <a:cs typeface="Times New Roman" pitchFamily="18" charset="0"/>
              </a:rPr>
              <a:t>-</a:t>
            </a:r>
            <a:r>
              <a:rPr lang="en-US" sz="2400" b="1">
                <a:cs typeface="Times New Roman" pitchFamily="18" charset="0"/>
              </a:rPr>
              <a:t>анаеробни титар</a:t>
            </a:r>
          </a:p>
          <a:p>
            <a:pPr algn="just"/>
            <a:endParaRPr lang="en-US" sz="2400" b="1">
              <a:cs typeface="Times New Roman" pitchFamily="18" charset="0"/>
            </a:endParaRPr>
          </a:p>
          <a:p>
            <a:pPr algn="just"/>
            <a:endParaRPr lang="en-US" sz="2400" b="1">
              <a:cs typeface="Times New Roman" pitchFamily="18" charset="0"/>
            </a:endParaRPr>
          </a:p>
          <a:p>
            <a:pPr algn="just"/>
            <a:r>
              <a:rPr lang="en-US" sz="2400" b="1">
                <a:cs typeface="Times New Roman" pitchFamily="18" charset="0"/>
              </a:rPr>
              <a:t>Коли титар указује на фекално загађење (налаз спора указује на старо загађење, а налаз бактерија на свеже).</a:t>
            </a:r>
            <a:endParaRPr lang="en-US" sz="2400">
              <a:cs typeface="Times New Roman" pitchFamily="18" charset="0"/>
            </a:endParaRPr>
          </a:p>
        </p:txBody>
      </p:sp>
    </p:spTree>
  </p:cSld>
  <p:clrMapOvr>
    <a:masterClrMapping/>
  </p:clrMapOvr>
  <p:transition advTm="14883"/>
  <p:timing>
    <p:tnLst>
      <p:par>
        <p:cTn id="1" dur="indefinite" restart="never" nodeType="tmRoot"/>
      </p:par>
    </p:tnLst>
  </p:timing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200" b="1">
                <a:cs typeface="Times New Roman" pitchFamily="18" charset="0"/>
              </a:rPr>
              <a:t>ХИГИЈЕНА ЗЕМЉИШТА </a:t>
            </a:r>
            <a:r>
              <a:rPr lang="sl-SI" sz="3200" b="1">
                <a:cs typeface="Times New Roman" pitchFamily="18" charset="0"/>
              </a:rPr>
              <a:t>– </a:t>
            </a:r>
            <a:endParaRPr lang="en-US" sz="3200" b="1">
              <a:cs typeface="Times New Roman" pitchFamily="18" charset="0"/>
            </a:endParaRPr>
          </a:p>
          <a:p>
            <a:pPr algn="ctr"/>
            <a:r>
              <a:rPr lang="en-US" sz="3200" b="1">
                <a:cs typeface="Times New Roman" pitchFamily="18" charset="0"/>
              </a:rPr>
              <a:t>ХИГИЈЕНСКА ОЦЕНА ЗЕМЉИШТА</a:t>
            </a:r>
          </a:p>
        </p:txBody>
      </p:sp>
      <p:sp>
        <p:nvSpPr>
          <p:cNvPr id="324611" name="Text Box 3"/>
          <p:cNvSpPr txBox="1">
            <a:spLocks noChangeArrowheads="1"/>
          </p:cNvSpPr>
          <p:nvPr/>
        </p:nvSpPr>
        <p:spPr bwMode="auto">
          <a:xfrm>
            <a:off x="0" y="1196975"/>
            <a:ext cx="91440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n-US" sz="2400" b="1">
              <a:solidFill>
                <a:schemeClr val="tx2"/>
              </a:solidFill>
              <a:cs typeface="Times New Roman" pitchFamily="18" charset="0"/>
            </a:endParaRPr>
          </a:p>
          <a:p>
            <a:r>
              <a:rPr lang="en-US" sz="2400" b="1">
                <a:cs typeface="Times New Roman" pitchFamily="18" charset="0"/>
              </a:rPr>
              <a:t>Паразитолошко испитивање загађености земљишта обухвата одређивање</a:t>
            </a:r>
          </a:p>
          <a:p>
            <a:endParaRPr lang="en-US" sz="2400" b="1"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en-US" sz="2400" b="1">
                <a:cs typeface="Times New Roman" pitchFamily="18" charset="0"/>
              </a:rPr>
              <a:t>броја јаја глиста у 1 килограму земљишта</a:t>
            </a:r>
          </a:p>
          <a:p>
            <a:pPr>
              <a:buFont typeface="Arial" charset="0"/>
              <a:buChar char="•"/>
            </a:pPr>
            <a:r>
              <a:rPr lang="en-US" sz="2400" b="1">
                <a:cs typeface="Times New Roman" pitchFamily="18" charset="0"/>
              </a:rPr>
              <a:t>броја ларви на 25m</a:t>
            </a:r>
            <a:r>
              <a:rPr lang="en-US" sz="2400" b="1" baseline="30000">
                <a:cs typeface="Times New Roman" pitchFamily="18" charset="0"/>
              </a:rPr>
              <a:t>2</a:t>
            </a:r>
            <a:r>
              <a:rPr lang="en-US" sz="2400" b="1">
                <a:cs typeface="Times New Roman" pitchFamily="18" charset="0"/>
              </a:rPr>
              <a:t> земљишта</a:t>
            </a:r>
          </a:p>
        </p:txBody>
      </p:sp>
    </p:spTree>
  </p:cSld>
  <p:clrMapOvr>
    <a:masterClrMapping/>
  </p:clrMapOvr>
  <p:transition advTm="7711"/>
  <p:timing>
    <p:tnLst>
      <p:par>
        <p:cTn id="1" dur="indefinite" restart="never" nodeType="tmRoot"/>
      </p:par>
    </p:tnLst>
  </p:timing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200" b="1">
                <a:latin typeface="Times New Roman" pitchFamily="18" charset="0"/>
                <a:cs typeface="Times New Roman" pitchFamily="18" charset="0"/>
              </a:rPr>
              <a:t>ХИГИЈЕНА ЗЕМЉИШТА </a:t>
            </a:r>
            <a:r>
              <a:rPr lang="sl-SI" sz="3200" b="1">
                <a:latin typeface="Times New Roman" pitchFamily="18" charset="0"/>
                <a:cs typeface="Times New Roman" pitchFamily="18" charset="0"/>
              </a:rPr>
              <a:t>– </a:t>
            </a:r>
            <a:endParaRPr lang="en-US" sz="3200" b="1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200" b="1">
                <a:latin typeface="Times New Roman" pitchFamily="18" charset="0"/>
                <a:cs typeface="Times New Roman" pitchFamily="18" charset="0"/>
              </a:rPr>
              <a:t>ХИГИЈЕНСКА ОЦЕНА ЗЕМЉИШТА</a:t>
            </a:r>
          </a:p>
        </p:txBody>
      </p:sp>
      <p:sp>
        <p:nvSpPr>
          <p:cNvPr id="325635" name="Text Box 3"/>
          <p:cNvSpPr txBox="1">
            <a:spLocks noChangeArrowheads="1"/>
          </p:cNvSpPr>
          <p:nvPr/>
        </p:nvSpPr>
        <p:spPr bwMode="auto">
          <a:xfrm>
            <a:off x="0" y="1268413"/>
            <a:ext cx="9144000" cy="411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400" b="1" u="sng">
                <a:cs typeface="Times New Roman" pitchFamily="18" charset="0"/>
              </a:rPr>
              <a:t>Оцена степена загађености земљишта</a:t>
            </a:r>
          </a:p>
          <a:p>
            <a:pPr algn="just"/>
            <a:endParaRPr lang="en-US" sz="2400" b="1">
              <a:cs typeface="Times New Roman" pitchFamily="18" charset="0"/>
            </a:endParaRPr>
          </a:p>
          <a:p>
            <a:pPr algn="just"/>
            <a:r>
              <a:rPr lang="en-US" sz="2400" b="1">
                <a:cs typeface="Times New Roman" pitchFamily="18" charset="0"/>
              </a:rPr>
              <a:t>Уобичајена хигијенско-санитарна оцена земљишта:</a:t>
            </a:r>
          </a:p>
          <a:p>
            <a:pPr algn="just"/>
            <a:endParaRPr lang="en-US" sz="2400" b="1">
              <a:cs typeface="Times New Roman" pitchFamily="18" charset="0"/>
            </a:endParaRPr>
          </a:p>
          <a:p>
            <a:pPr lvl="2" algn="just"/>
            <a:r>
              <a:rPr lang="en-US" sz="2400" b="1">
                <a:cs typeface="Times New Roman" pitchFamily="18" charset="0"/>
              </a:rPr>
              <a:t>·	чисто</a:t>
            </a:r>
          </a:p>
          <a:p>
            <a:pPr lvl="2" algn="just"/>
            <a:endParaRPr lang="en-US" sz="2400" b="1">
              <a:cs typeface="Times New Roman" pitchFamily="18" charset="0"/>
            </a:endParaRPr>
          </a:p>
          <a:p>
            <a:pPr lvl="2"/>
            <a:r>
              <a:rPr lang="en-US" sz="2400" b="1">
                <a:cs typeface="Times New Roman" pitchFamily="18" charset="0"/>
              </a:rPr>
              <a:t>·	умерено загађено</a:t>
            </a:r>
          </a:p>
          <a:p>
            <a:pPr lvl="2"/>
            <a:endParaRPr lang="en-US" sz="2400" b="1">
              <a:cs typeface="Times New Roman" pitchFamily="18" charset="0"/>
            </a:endParaRPr>
          </a:p>
          <a:p>
            <a:pPr lvl="2"/>
            <a:r>
              <a:rPr lang="en-US" sz="2400" b="1">
                <a:cs typeface="Times New Roman" pitchFamily="18" charset="0"/>
              </a:rPr>
              <a:t>·	веома загађено</a:t>
            </a:r>
          </a:p>
          <a:p>
            <a:pPr>
              <a:spcBef>
                <a:spcPct val="50000"/>
              </a:spcBef>
            </a:pPr>
            <a:endParaRPr lang="en-US" sz="3200">
              <a:cs typeface="Arial" charset="0"/>
            </a:endParaRPr>
          </a:p>
        </p:txBody>
      </p:sp>
    </p:spTree>
  </p:cSld>
  <p:clrMapOvr>
    <a:masterClrMapping/>
  </p:clrMapOvr>
  <p:transition advTm="8127"/>
  <p:timing>
    <p:tnLst>
      <p:par>
        <p:cTn id="1" dur="indefinite" restart="never" nodeType="tmRoot"/>
      </p:par>
    </p:tnLst>
  </p:timing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sr-Latn-CS" sz="3200" b="1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МОНИТОРИНГ ЗЕМЉИШТА</a:t>
            </a:r>
            <a:endParaRPr lang="en-US" sz="3200" b="1"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</p:txBody>
      </p:sp>
      <p:sp>
        <p:nvSpPr>
          <p:cNvPr id="326659" name="Text Box 3"/>
          <p:cNvSpPr txBox="1">
            <a:spLocks noChangeArrowheads="1"/>
          </p:cNvSpPr>
          <p:nvPr/>
        </p:nvSpPr>
        <p:spPr bwMode="auto">
          <a:xfrm>
            <a:off x="0" y="620713"/>
            <a:ext cx="9144000" cy="542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1" hangingPunct="1">
              <a:spcBef>
                <a:spcPct val="50000"/>
              </a:spcBef>
              <a:buFontTx/>
              <a:buAutoNum type="arabicPeriod"/>
            </a:pPr>
            <a:r>
              <a:rPr lang="en-US" sz="2000" b="1">
                <a:cs typeface="Times New Roman" pitchFamily="18" charset="0"/>
              </a:rPr>
              <a:t>pH </a:t>
            </a:r>
            <a:r>
              <a:rPr lang="pl-PL" sz="2000" b="1">
                <a:cs typeface="Times New Roman" pitchFamily="18" charset="0"/>
              </a:rPr>
              <a:t>(киселост земљишта)</a:t>
            </a:r>
          </a:p>
          <a:p>
            <a:pPr marL="342900" indent="-342900" eaLnBrk="1" hangingPunct="1">
              <a:spcBef>
                <a:spcPct val="50000"/>
              </a:spcBef>
              <a:buFontTx/>
              <a:buAutoNum type="arabicPeriod"/>
            </a:pPr>
            <a:r>
              <a:rPr lang="sr-Latn-CS" sz="2000" b="1">
                <a:cs typeface="Times New Roman" pitchFamily="18" charset="0"/>
              </a:rPr>
              <a:t> </a:t>
            </a:r>
            <a:r>
              <a:rPr lang="pl-PL" sz="2000" b="1">
                <a:cs typeface="Times New Roman" pitchFamily="18" charset="0"/>
              </a:rPr>
              <a:t>калицијум карбонат</a:t>
            </a:r>
          </a:p>
          <a:p>
            <a:pPr marL="342900" indent="-342900" eaLnBrk="1" hangingPunct="1">
              <a:spcBef>
                <a:spcPct val="50000"/>
              </a:spcBef>
              <a:buFontTx/>
              <a:buAutoNum type="arabicPeriod"/>
            </a:pPr>
            <a:r>
              <a:rPr lang="sr-Latn-CS" sz="2000" b="1">
                <a:cs typeface="Times New Roman" pitchFamily="18" charset="0"/>
              </a:rPr>
              <a:t>азот</a:t>
            </a:r>
            <a:r>
              <a:rPr lang="pl-PL" sz="2000" b="1">
                <a:cs typeface="Times New Roman" pitchFamily="18" charset="0"/>
              </a:rPr>
              <a:t> (</a:t>
            </a:r>
            <a:r>
              <a:rPr lang="en-US" sz="2000" b="1">
                <a:cs typeface="Times New Roman" pitchFamily="18" charset="0"/>
              </a:rPr>
              <a:t>N</a:t>
            </a:r>
            <a:r>
              <a:rPr lang="pl-PL" sz="2000" b="1">
                <a:cs typeface="Times New Roman" pitchFamily="18" charset="0"/>
              </a:rPr>
              <a:t>О</a:t>
            </a:r>
            <a:r>
              <a:rPr lang="pl-PL" sz="2000" b="1" baseline="-25000">
                <a:cs typeface="Times New Roman" pitchFamily="18" charset="0"/>
              </a:rPr>
              <a:t>3</a:t>
            </a:r>
            <a:r>
              <a:rPr lang="pl-PL" sz="2000" b="1">
                <a:cs typeface="Times New Roman" pitchFamily="18" charset="0"/>
              </a:rPr>
              <a:t>-</a:t>
            </a:r>
            <a:r>
              <a:rPr lang="en-US" sz="2000" b="1">
                <a:cs typeface="Times New Roman" pitchFamily="18" charset="0"/>
              </a:rPr>
              <a:t>N</a:t>
            </a:r>
            <a:r>
              <a:rPr lang="pl-PL" sz="2000" b="1">
                <a:cs typeface="Times New Roman" pitchFamily="18" charset="0"/>
              </a:rPr>
              <a:t>)</a:t>
            </a:r>
          </a:p>
          <a:p>
            <a:pPr marL="342900" indent="-342900" eaLnBrk="1" hangingPunct="1">
              <a:spcBef>
                <a:spcPct val="50000"/>
              </a:spcBef>
              <a:buFontTx/>
              <a:buAutoNum type="arabicPeriod"/>
            </a:pPr>
            <a:r>
              <a:rPr lang="en-US" sz="2000" b="1">
                <a:cs typeface="Times New Roman" pitchFamily="18" charset="0"/>
              </a:rPr>
              <a:t>о</a:t>
            </a:r>
            <a:r>
              <a:rPr lang="pl-PL" sz="2000" b="1">
                <a:cs typeface="Times New Roman" pitchFamily="18" charset="0"/>
              </a:rPr>
              <a:t>рганска материја</a:t>
            </a:r>
            <a:endParaRPr lang="sr-Latn-CS" sz="2000" b="1">
              <a:cs typeface="Times New Roman" pitchFamily="18" charset="0"/>
            </a:endParaRPr>
          </a:p>
          <a:p>
            <a:pPr marL="342900" indent="-342900" eaLnBrk="1" hangingPunct="1">
              <a:spcBef>
                <a:spcPct val="50000"/>
              </a:spcBef>
              <a:buFontTx/>
              <a:buAutoNum type="arabicPeriod"/>
            </a:pPr>
            <a:r>
              <a:rPr lang="sr-Latn-CS" sz="2000" b="1">
                <a:cs typeface="Times New Roman" pitchFamily="18" charset="0"/>
              </a:rPr>
              <a:t>хумус</a:t>
            </a:r>
            <a:r>
              <a:rPr lang="pl-PL" sz="2000" b="1">
                <a:cs typeface="Times New Roman" pitchFamily="18" charset="0"/>
              </a:rPr>
              <a:t> </a:t>
            </a:r>
          </a:p>
          <a:p>
            <a:pPr marL="342900" indent="-342900" eaLnBrk="1" hangingPunct="1">
              <a:spcBef>
                <a:spcPct val="50000"/>
              </a:spcBef>
              <a:buFontTx/>
              <a:buAutoNum type="arabicPeriod"/>
            </a:pPr>
            <a:r>
              <a:rPr lang="sr-Latn-CS" sz="2000" b="1">
                <a:cs typeface="Times New Roman" pitchFamily="18" charset="0"/>
              </a:rPr>
              <a:t>фосфор и калијум</a:t>
            </a:r>
            <a:r>
              <a:rPr lang="pl-PL" sz="2000" b="1">
                <a:cs typeface="Times New Roman" pitchFamily="18" charset="0"/>
              </a:rPr>
              <a:t> </a:t>
            </a:r>
            <a:endParaRPr lang="en-US" sz="2000" b="1">
              <a:cs typeface="Times New Roman" pitchFamily="18" charset="0"/>
            </a:endParaRPr>
          </a:p>
          <a:p>
            <a:pPr marL="342900" indent="-342900" eaLnBrk="1" hangingPunct="1">
              <a:spcBef>
                <a:spcPct val="50000"/>
              </a:spcBef>
              <a:buFontTx/>
              <a:buAutoNum type="arabicPeriod"/>
            </a:pPr>
            <a:r>
              <a:rPr lang="sr-Latn-CS" sz="2000" b="1">
                <a:cs typeface="Times New Roman" pitchFamily="18" charset="0"/>
              </a:rPr>
              <a:t> олов</a:t>
            </a:r>
            <a:r>
              <a:rPr lang="en-US" sz="2000" b="1">
                <a:cs typeface="Times New Roman" pitchFamily="18" charset="0"/>
              </a:rPr>
              <a:t>о</a:t>
            </a:r>
            <a:r>
              <a:rPr lang="pl-PL" sz="2000" b="1">
                <a:cs typeface="Times New Roman" pitchFamily="18" charset="0"/>
              </a:rPr>
              <a:t> , бак</a:t>
            </a:r>
            <a:r>
              <a:rPr lang="en-US" sz="2000" b="1">
                <a:cs typeface="Times New Roman" pitchFamily="18" charset="0"/>
              </a:rPr>
              <a:t>ар</a:t>
            </a:r>
            <a:r>
              <a:rPr lang="pl-PL" sz="2000" b="1">
                <a:cs typeface="Times New Roman" pitchFamily="18" charset="0"/>
              </a:rPr>
              <a:t>, цинк, манган, гвожђ</a:t>
            </a:r>
            <a:r>
              <a:rPr lang="en-US" sz="2000" b="1">
                <a:cs typeface="Times New Roman" pitchFamily="18" charset="0"/>
              </a:rPr>
              <a:t>е</a:t>
            </a:r>
            <a:r>
              <a:rPr lang="pl-PL" sz="2000" b="1">
                <a:cs typeface="Times New Roman" pitchFamily="18" charset="0"/>
              </a:rPr>
              <a:t>, кадмијум</a:t>
            </a:r>
          </a:p>
          <a:p>
            <a:pPr marL="342900" indent="-342900" eaLnBrk="1" hangingPunct="1">
              <a:spcBef>
                <a:spcPct val="50000"/>
              </a:spcBef>
              <a:buFontTx/>
              <a:buAutoNum type="arabicPeriod"/>
            </a:pPr>
            <a:r>
              <a:rPr lang="sr-Latn-CS" sz="2000" b="1">
                <a:cs typeface="Times New Roman" pitchFamily="18" charset="0"/>
              </a:rPr>
              <a:t> сумпор</a:t>
            </a:r>
            <a:endParaRPr lang="pl-PL" sz="2000" b="1">
              <a:cs typeface="Times New Roman" pitchFamily="18" charset="0"/>
            </a:endParaRPr>
          </a:p>
          <a:p>
            <a:pPr marL="342900" indent="-342900" eaLnBrk="1" hangingPunct="1">
              <a:spcBef>
                <a:spcPct val="50000"/>
              </a:spcBef>
              <a:buFontTx/>
              <a:buAutoNum type="arabicPeriod"/>
            </a:pPr>
            <a:r>
              <a:rPr lang="en-US" sz="2000" b="1">
                <a:cs typeface="Times New Roman" pitchFamily="18" charset="0"/>
              </a:rPr>
              <a:t>т</a:t>
            </a:r>
            <a:r>
              <a:rPr lang="sr-Latn-CS" sz="2000" b="1">
                <a:cs typeface="Times New Roman" pitchFamily="18" charset="0"/>
              </a:rPr>
              <a:t>екстура земљишта</a:t>
            </a:r>
          </a:p>
          <a:p>
            <a:pPr marL="342900" indent="-342900" eaLnBrk="1" hangingPunct="1">
              <a:spcBef>
                <a:spcPct val="50000"/>
              </a:spcBef>
              <a:buFontTx/>
              <a:buAutoNum type="arabicPeriod"/>
            </a:pPr>
            <a:r>
              <a:rPr lang="en-US" sz="2000" b="1">
                <a:cs typeface="Times New Roman" pitchFamily="18" charset="0"/>
              </a:rPr>
              <a:t> д</a:t>
            </a:r>
            <a:r>
              <a:rPr lang="sr-Latn-CS" sz="2000" b="1">
                <a:cs typeface="Times New Roman" pitchFamily="18" charset="0"/>
              </a:rPr>
              <a:t>руга физикална својства</a:t>
            </a:r>
            <a:r>
              <a:rPr lang="pl-PL" sz="2000" b="1">
                <a:cs typeface="Times New Roman" pitchFamily="18" charset="0"/>
              </a:rPr>
              <a:t> (капацитет, пропусност, густина,…</a:t>
            </a:r>
            <a:r>
              <a:rPr lang="en-US" sz="2000" b="1">
                <a:cs typeface="Times New Roman" pitchFamily="18" charset="0"/>
              </a:rPr>
              <a:t>)</a:t>
            </a:r>
            <a:endParaRPr lang="pl-PL" sz="2000" b="1">
              <a:cs typeface="Times New Roman" pitchFamily="18" charset="0"/>
            </a:endParaRPr>
          </a:p>
          <a:p>
            <a:pPr marL="342900" indent="-342900" eaLnBrk="1" hangingPunct="1">
              <a:spcBef>
                <a:spcPct val="50000"/>
              </a:spcBef>
              <a:buFontTx/>
              <a:buAutoNum type="arabicPeriod"/>
            </a:pPr>
            <a:r>
              <a:rPr lang="en-US" sz="2000" b="1">
                <a:cs typeface="Times New Roman" pitchFamily="18" charset="0"/>
              </a:rPr>
              <a:t> </a:t>
            </a:r>
            <a:r>
              <a:rPr lang="sr-Latn-CS" sz="2000" b="1">
                <a:cs typeface="Times New Roman" pitchFamily="18" charset="0"/>
              </a:rPr>
              <a:t>патогени микроорганизми</a:t>
            </a:r>
          </a:p>
          <a:p>
            <a:pPr marL="342900" indent="-342900" eaLnBrk="1" hangingPunct="1">
              <a:spcBef>
                <a:spcPct val="50000"/>
              </a:spcBef>
              <a:buFontTx/>
              <a:buAutoNum type="arabicPeriod"/>
            </a:pPr>
            <a:r>
              <a:rPr lang="en-US" sz="2000" b="1">
                <a:cs typeface="Times New Roman" pitchFamily="18" charset="0"/>
              </a:rPr>
              <a:t> </a:t>
            </a:r>
            <a:r>
              <a:rPr lang="sr-Latn-CS" sz="2000" b="1">
                <a:cs typeface="Times New Roman" pitchFamily="18" charset="0"/>
              </a:rPr>
              <a:t>пестициди</a:t>
            </a:r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200" b="1" smtClean="0">
                <a:latin typeface="Arial" charset="0"/>
              </a:rPr>
              <a:t>Квалитет воде</a:t>
            </a:r>
            <a:endParaRPr lang="en-US" sz="3200" b="1" smtClean="0">
              <a:latin typeface="Arial" charset="0"/>
            </a:endParaRPr>
          </a:p>
        </p:txBody>
      </p:sp>
      <p:sp>
        <p:nvSpPr>
          <p:cNvPr id="15974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sr-Latn-CS" sz="2400" b="1" smtClean="0">
                <a:latin typeface="Arial" charset="0"/>
              </a:rPr>
              <a:t>Квалитет воде се процењује на основу:</a:t>
            </a:r>
          </a:p>
          <a:p>
            <a:r>
              <a:rPr lang="sr-Latn-CS" sz="2400" b="1" smtClean="0">
                <a:latin typeface="Arial" charset="0"/>
              </a:rPr>
              <a:t>Количине суспендованих материја</a:t>
            </a:r>
          </a:p>
          <a:p>
            <a:r>
              <a:rPr lang="sr-Latn-CS" sz="2400" b="1" smtClean="0">
                <a:latin typeface="Arial" charset="0"/>
              </a:rPr>
              <a:t>Сувог остатка</a:t>
            </a:r>
          </a:p>
          <a:p>
            <a:r>
              <a:rPr lang="sr-Latn-CS" sz="2400" b="1" smtClean="0">
                <a:latin typeface="Arial" charset="0"/>
              </a:rPr>
              <a:t>Раствореног кисеоника</a:t>
            </a:r>
          </a:p>
          <a:p>
            <a:r>
              <a:rPr lang="sr-Latn-CS" sz="2400" b="1" smtClean="0">
                <a:latin typeface="Arial" charset="0"/>
              </a:rPr>
              <a:t>Потрошње кисеоника</a:t>
            </a:r>
          </a:p>
          <a:p>
            <a:r>
              <a:rPr lang="sr-Latn-CS" sz="2400" b="1" smtClean="0">
                <a:latin typeface="Arial" charset="0"/>
              </a:rPr>
              <a:t>Видљивих отпадних материја</a:t>
            </a:r>
          </a:p>
          <a:p>
            <a:r>
              <a:rPr lang="sr-Latn-CS" sz="2400" b="1" smtClean="0">
                <a:latin typeface="Arial" charset="0"/>
              </a:rPr>
              <a:t>Боје и мириса</a:t>
            </a:r>
          </a:p>
          <a:p>
            <a:r>
              <a:rPr lang="en-US" sz="2400" b="1" smtClean="0">
                <a:latin typeface="Arial" charset="0"/>
              </a:rPr>
              <a:t>pH…</a:t>
            </a:r>
          </a:p>
        </p:txBody>
      </p:sp>
    </p:spTree>
  </p:cSld>
  <p:clrMapOvr>
    <a:masterClrMapping/>
  </p:clrMapOvr>
  <p:transition advTm="13532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250825" y="-26988"/>
            <a:ext cx="8510588" cy="533401"/>
          </a:xfrm>
        </p:spPr>
        <p:txBody>
          <a:bodyPr anchor="b"/>
          <a:lstStyle/>
          <a:p>
            <a:r>
              <a:rPr lang="nl-NL" sz="2400" b="1" smtClean="0">
                <a:latin typeface="Times New Roman" pitchFamily="18" charset="0"/>
                <a:cs typeface="Times New Roman" pitchFamily="18" charset="0"/>
              </a:rPr>
              <a:t>КЛАСИФИКАЦИЈА ВОДА</a:t>
            </a:r>
            <a:endParaRPr lang="en-US" sz="2400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1795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179388" y="765175"/>
            <a:ext cx="8612187" cy="6092825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sr-Latn-CS" sz="2400" b="1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400" b="1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nl-NL" sz="2400" b="1" smtClean="0">
                <a:latin typeface="Times New Roman" pitchFamily="18" charset="0"/>
                <a:cs typeface="Times New Roman" pitchFamily="18" charset="0"/>
              </a:rPr>
              <a:t>рема степену загађености и намени</a:t>
            </a:r>
            <a:r>
              <a:rPr lang="en-US" sz="2400" b="1" smtClean="0">
                <a:latin typeface="Times New Roman" pitchFamily="18" charset="0"/>
                <a:cs typeface="Times New Roman" pitchFamily="18" charset="0"/>
              </a:rPr>
              <a:t> извршена је </a:t>
            </a:r>
            <a:r>
              <a:rPr lang="nl-NL" sz="2400" b="1" smtClean="0">
                <a:latin typeface="Times New Roman" pitchFamily="18" charset="0"/>
                <a:cs typeface="Times New Roman" pitchFamily="18" charset="0"/>
              </a:rPr>
              <a:t>општа подела вода на:</a:t>
            </a:r>
          </a:p>
          <a:p>
            <a:pPr>
              <a:lnSpc>
                <a:spcPct val="80000"/>
              </a:lnSpc>
            </a:pPr>
            <a:r>
              <a:rPr lang="en-US" sz="24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nl-NL" sz="24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класа - воде које се у природном стању или после дезинфекције могу користити за снабдевање насеља водом за пиће, у прехрамбеној индустрији и за гајење племенитих врста риба. </a:t>
            </a:r>
          </a:p>
          <a:p>
            <a:pPr>
              <a:lnSpc>
                <a:spcPct val="80000"/>
              </a:lnSpc>
            </a:pPr>
            <a:r>
              <a:rPr lang="nl-NL" sz="24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II класа </a:t>
            </a:r>
            <a:endParaRPr lang="sr-Latn-CS" sz="2400" b="1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nl-NL" sz="24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-IIa- воде које се уз уобичајене методе обраде (коагулација, филтрација и дезинфекција) могу употребити за снабдевање насеља водом за пиће и у прехрамбеној инд</a:t>
            </a:r>
            <a:r>
              <a:rPr lang="sr-Latn-CS" sz="24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nl-NL" sz="24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стрији.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nl-NL" sz="2400" b="1" smtClean="0">
                <a:latin typeface="Times New Roman" pitchFamily="18" charset="0"/>
                <a:cs typeface="Times New Roman" pitchFamily="18" charset="0"/>
              </a:rPr>
              <a:t>	-IIb-</a:t>
            </a:r>
            <a:r>
              <a:rPr lang="sr-Latn-CS" sz="24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nl-NL" sz="2400" b="1" smtClean="0">
                <a:latin typeface="Times New Roman" pitchFamily="18" charset="0"/>
                <a:cs typeface="Times New Roman" pitchFamily="18" charset="0"/>
              </a:rPr>
              <a:t>воде које </a:t>
            </a:r>
            <a:r>
              <a:rPr lang="sr-Latn-CS" sz="2400" b="1" smtClean="0">
                <a:latin typeface="Times New Roman" pitchFamily="18" charset="0"/>
                <a:cs typeface="Times New Roman" pitchFamily="18" charset="0"/>
              </a:rPr>
              <a:t>се у природном стању користе</a:t>
            </a:r>
            <a:r>
              <a:rPr lang="nl-NL" sz="2400" b="1" smtClean="0">
                <a:latin typeface="Times New Roman" pitchFamily="18" charset="0"/>
                <a:cs typeface="Times New Roman" pitchFamily="18" charset="0"/>
              </a:rPr>
              <a:t> за купање, рекреацију и спортове на води</a:t>
            </a:r>
            <a:r>
              <a:rPr lang="sr-Latn-CS" sz="2400" b="1" smtClean="0">
                <a:latin typeface="Times New Roman" pitchFamily="18" charset="0"/>
                <a:cs typeface="Times New Roman" pitchFamily="18" charset="0"/>
              </a:rPr>
              <a:t> и</a:t>
            </a:r>
            <a:r>
              <a:rPr lang="nl-NL" sz="2400" b="1" smtClean="0">
                <a:latin typeface="Times New Roman" pitchFamily="18" charset="0"/>
                <a:cs typeface="Times New Roman" pitchFamily="18" charset="0"/>
              </a:rPr>
              <a:t> за гајење мање племенитих врста риба</a:t>
            </a:r>
          </a:p>
          <a:p>
            <a:pPr>
              <a:lnSpc>
                <a:spcPct val="80000"/>
              </a:lnSpc>
            </a:pPr>
            <a:r>
              <a:rPr lang="nl-NL" sz="2400" b="1" smtClean="0">
                <a:latin typeface="Times New Roman" pitchFamily="18" charset="0"/>
                <a:cs typeface="Times New Roman" pitchFamily="18" charset="0"/>
              </a:rPr>
              <a:t>III класа - воде које се могу употребити или искоритити за наводњавање и у индустрији, осим прехрамбене. </a:t>
            </a:r>
          </a:p>
          <a:p>
            <a:pPr>
              <a:lnSpc>
                <a:spcPct val="80000"/>
              </a:lnSpc>
            </a:pPr>
            <a:r>
              <a:rPr lang="nl-NL" sz="2400" b="1" smtClean="0">
                <a:latin typeface="Times New Roman" pitchFamily="18" charset="0"/>
                <a:cs typeface="Times New Roman" pitchFamily="18" charset="0"/>
              </a:rPr>
              <a:t>IV класа - воде које се могу употребљавати за друге намене само после одговарајуће обраде.</a:t>
            </a:r>
            <a:endParaRPr lang="en-US" sz="2400" b="1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30497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1447800" y="2849563"/>
            <a:ext cx="72390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latin typeface="HelveticaPlain" pitchFamily="2" charset="0"/>
              </a:rPr>
              <a:t>ОБЈЕКТИ ЗА ВОДОСНАБДЕВАЊЕ</a:t>
            </a:r>
            <a:endParaRPr lang="en-US" sz="32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642938" y="2357438"/>
            <a:ext cx="8229600" cy="1139825"/>
          </a:xfrm>
        </p:spPr>
        <p:txBody>
          <a:bodyPr/>
          <a:lstStyle/>
          <a:p>
            <a:r>
              <a:rPr lang="sr-Cyrl-CS" smtClean="0"/>
              <a:t>ВОДА ЗА ПИЋЕ</a:t>
            </a:r>
            <a:endParaRPr lang="en-US" smtClean="0"/>
          </a:p>
        </p:txBody>
      </p:sp>
    </p:spTree>
  </p:cSld>
  <p:clrMapOvr>
    <a:masterClrMapping/>
  </p:clrMapOvr>
  <p:transition advTm="3211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3"/>
          <p:cNvSpPr txBox="1">
            <a:spLocks noChangeArrowheads="1"/>
          </p:cNvSpPr>
          <p:nvPr/>
        </p:nvSpPr>
        <p:spPr bwMode="auto">
          <a:xfrm>
            <a:off x="468313" y="333375"/>
            <a:ext cx="8207375" cy="666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 b="1" dirty="0"/>
              <a:t>ИЗВОРИШТЕ</a:t>
            </a:r>
          </a:p>
          <a:p>
            <a:pPr algn="just"/>
            <a:r>
              <a:rPr lang="ru-RU" sz="2400" b="1" dirty="0"/>
              <a:t>	</a:t>
            </a:r>
          </a:p>
          <a:p>
            <a:pPr algn="just"/>
            <a:r>
              <a:rPr lang="ru-RU" sz="2400" b="1" dirty="0"/>
              <a:t>је место на коме се захвата вода </a:t>
            </a:r>
            <a:r>
              <a:rPr lang="sr-Latn-CS" sz="2400" b="1" dirty="0"/>
              <a:t>за </a:t>
            </a:r>
            <a:r>
              <a:rPr lang="ru-RU" sz="2400" b="1" dirty="0"/>
              <a:t>јавно снабдевањ</a:t>
            </a:r>
            <a:r>
              <a:rPr lang="sr-Latn-CS" sz="2400" b="1" dirty="0"/>
              <a:t>е</a:t>
            </a:r>
            <a:r>
              <a:rPr lang="ru-RU" sz="2400" b="1" dirty="0"/>
              <a:t> становништва водом за пиће (извор, каптажни бунар, део реке или језера, акумулација или њен део).</a:t>
            </a:r>
            <a:endParaRPr lang="sr-Latn-CS" sz="2400" b="1" dirty="0"/>
          </a:p>
          <a:p>
            <a:pPr algn="just"/>
            <a:endParaRPr lang="ru-RU" sz="2400" b="1" dirty="0"/>
          </a:p>
          <a:p>
            <a:pPr algn="just"/>
            <a:r>
              <a:rPr lang="en-US" sz="2400" b="1" dirty="0"/>
              <a:t>ПРИРОДНЕ ВОДЕ ОТВОРЕНИХ ИЗВОРИ</a:t>
            </a:r>
            <a:r>
              <a:rPr lang="sr-Cyrl-CS" sz="2400" b="1" dirty="0"/>
              <a:t>Ш</a:t>
            </a:r>
            <a:r>
              <a:rPr lang="en-US" sz="2400" b="1" dirty="0"/>
              <a:t>ТА</a:t>
            </a:r>
          </a:p>
          <a:p>
            <a:pPr algn="just"/>
            <a:endParaRPr lang="en-US" sz="2400" b="1" dirty="0"/>
          </a:p>
          <a:p>
            <a:pPr algn="just">
              <a:buFontTx/>
              <a:buChar char="•"/>
            </a:pPr>
            <a:r>
              <a:rPr lang="en-US" sz="2400" b="1" dirty="0" err="1"/>
              <a:t>некаптирана</a:t>
            </a:r>
            <a:r>
              <a:rPr lang="en-US" sz="2400" b="1" dirty="0"/>
              <a:t> </a:t>
            </a:r>
            <a:r>
              <a:rPr lang="en-US" sz="2400" b="1" dirty="0" err="1"/>
              <a:t>врела</a:t>
            </a:r>
            <a:r>
              <a:rPr lang="en-US" sz="2400" b="1" dirty="0"/>
              <a:t>, </a:t>
            </a:r>
          </a:p>
          <a:p>
            <a:pPr algn="just">
              <a:buFontTx/>
              <a:buChar char="•"/>
            </a:pPr>
            <a:r>
              <a:rPr lang="sr-Latn-CS" sz="2400" b="1" dirty="0"/>
              <a:t>и</a:t>
            </a:r>
            <a:r>
              <a:rPr lang="en-US" sz="2400" b="1" dirty="0" err="1"/>
              <a:t>звори</a:t>
            </a:r>
            <a:r>
              <a:rPr lang="en-US" sz="2400" b="1" dirty="0"/>
              <a:t>, </a:t>
            </a:r>
          </a:p>
          <a:p>
            <a:pPr algn="just">
              <a:buFontTx/>
              <a:buChar char="•"/>
            </a:pPr>
            <a:r>
              <a:rPr lang="en-US" sz="2400" b="1" dirty="0" err="1"/>
              <a:t>водотоци</a:t>
            </a:r>
            <a:r>
              <a:rPr lang="en-US" sz="2400" b="1" dirty="0"/>
              <a:t> </a:t>
            </a:r>
            <a:r>
              <a:rPr lang="sr-Cyrl-CS" sz="2400" b="1" dirty="0"/>
              <a:t>прве</a:t>
            </a:r>
            <a:r>
              <a:rPr lang="en-US" sz="2400" b="1" dirty="0"/>
              <a:t> и </a:t>
            </a:r>
            <a:r>
              <a:rPr lang="sr-Cyrl-CS" sz="2400" b="1" dirty="0"/>
              <a:t>друге</a:t>
            </a:r>
            <a:r>
              <a:rPr lang="en-US" sz="2400" b="1" dirty="0"/>
              <a:t> </a:t>
            </a:r>
            <a:r>
              <a:rPr lang="en-US" sz="2400" b="1" dirty="0" err="1"/>
              <a:t>класе</a:t>
            </a:r>
            <a:r>
              <a:rPr lang="en-US" sz="2400" b="1" dirty="0"/>
              <a:t>, </a:t>
            </a:r>
          </a:p>
          <a:p>
            <a:pPr algn="just">
              <a:buFontTx/>
              <a:buChar char="•"/>
            </a:pPr>
            <a:r>
              <a:rPr lang="en-US" sz="2400" b="1" dirty="0" err="1"/>
              <a:t>језера</a:t>
            </a:r>
            <a:r>
              <a:rPr lang="en-US" sz="2400" b="1" dirty="0"/>
              <a:t>, </a:t>
            </a:r>
          </a:p>
          <a:p>
            <a:pPr algn="just">
              <a:buFontTx/>
              <a:buChar char="•"/>
            </a:pPr>
            <a:r>
              <a:rPr lang="sr-Latn-CS" sz="2400" b="1" dirty="0"/>
              <a:t>а</a:t>
            </a:r>
            <a:r>
              <a:rPr lang="en-US" sz="2400" b="1" dirty="0" err="1"/>
              <a:t>кумулације</a:t>
            </a:r>
            <a:r>
              <a:rPr lang="sr-Latn-CS" sz="2400" b="1" dirty="0"/>
              <a:t> </a:t>
            </a:r>
            <a:r>
              <a:rPr lang="en-US" sz="2400" b="1" dirty="0" err="1"/>
              <a:t>за</a:t>
            </a:r>
            <a:r>
              <a:rPr lang="en-US" sz="2400" b="1" dirty="0"/>
              <a:t> </a:t>
            </a:r>
            <a:r>
              <a:rPr lang="en-US" sz="2400" b="1" dirty="0" err="1"/>
              <a:t>снабдевање</a:t>
            </a:r>
            <a:r>
              <a:rPr lang="en-US" sz="2400" b="1" dirty="0"/>
              <a:t> </a:t>
            </a:r>
            <a:r>
              <a:rPr lang="en-US" sz="2400" b="1" dirty="0" err="1"/>
              <a:t>водом</a:t>
            </a:r>
            <a:r>
              <a:rPr lang="en-US" sz="2400" b="1" dirty="0"/>
              <a:t> </a:t>
            </a:r>
            <a:r>
              <a:rPr lang="en-US" sz="2400" b="1" dirty="0" err="1"/>
              <a:t>за</a:t>
            </a:r>
            <a:r>
              <a:rPr lang="en-US" sz="2400" b="1" dirty="0"/>
              <a:t> </a:t>
            </a:r>
            <a:r>
              <a:rPr lang="en-US" sz="2400" b="1" dirty="0" err="1"/>
              <a:t>пи</a:t>
            </a:r>
            <a:r>
              <a:rPr lang="sr-Cyrl-CS" sz="2400" b="1" dirty="0"/>
              <a:t>ћ</a:t>
            </a:r>
            <a:r>
              <a:rPr lang="en-US" sz="2400" b="1" dirty="0"/>
              <a:t>е,</a:t>
            </a:r>
          </a:p>
          <a:p>
            <a:pPr algn="just">
              <a:buFontTx/>
              <a:buChar char="•"/>
            </a:pPr>
            <a:r>
              <a:rPr lang="en-US" sz="2400" b="1" dirty="0" err="1"/>
              <a:t>нортон</a:t>
            </a:r>
            <a:r>
              <a:rPr lang="en-US" sz="2400" b="1" dirty="0"/>
              <a:t> </a:t>
            </a:r>
            <a:r>
              <a:rPr lang="en-US" sz="2400" b="1" dirty="0" err="1"/>
              <a:t>пумпе</a:t>
            </a:r>
            <a:r>
              <a:rPr lang="en-US" sz="2400" b="1" dirty="0"/>
              <a:t> (</a:t>
            </a:r>
            <a:r>
              <a:rPr lang="en-US" sz="2400" b="1" dirty="0" err="1"/>
              <a:t>црпке</a:t>
            </a:r>
            <a:r>
              <a:rPr lang="en-US" sz="2400" b="1" dirty="0"/>
              <a:t>), </a:t>
            </a:r>
          </a:p>
          <a:p>
            <a:pPr algn="just">
              <a:buFontTx/>
              <a:buChar char="•"/>
            </a:pPr>
            <a:r>
              <a:rPr lang="en-US" sz="2400" b="1" dirty="0" err="1"/>
              <a:t>копани</a:t>
            </a:r>
            <a:r>
              <a:rPr lang="en-US" sz="2400" b="1" dirty="0"/>
              <a:t> </a:t>
            </a:r>
            <a:r>
              <a:rPr lang="en-US" sz="2400" b="1" dirty="0" err="1"/>
              <a:t>бунари</a:t>
            </a:r>
            <a:r>
              <a:rPr lang="en-US" sz="2400" b="1" dirty="0"/>
              <a:t> и </a:t>
            </a:r>
            <a:r>
              <a:rPr lang="en-US" sz="2400" b="1" dirty="0" err="1"/>
              <a:t>цистерне</a:t>
            </a:r>
            <a:r>
              <a:rPr lang="en-US" sz="2400" b="1" dirty="0"/>
              <a:t>.</a:t>
            </a:r>
          </a:p>
          <a:p>
            <a:pPr algn="just"/>
            <a:endParaRPr lang="en-US" sz="2400" b="1" dirty="0">
              <a:latin typeface="HelveticaPlain" pitchFamily="2" charset="0"/>
            </a:endParaRPr>
          </a:p>
          <a:p>
            <a:pPr algn="just"/>
            <a:endParaRPr lang="en-US" sz="2400" b="1" dirty="0">
              <a:latin typeface="HelveticaPlain" pitchFamily="2" charset="0"/>
            </a:endParaRPr>
          </a:p>
        </p:txBody>
      </p:sp>
    </p:spTree>
  </p:cSld>
  <p:clrMapOvr>
    <a:masterClrMapping/>
  </p:clrMapOvr>
  <p:transition advTm="24158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r>
              <a:rPr lang="en-US" sz="2800" b="1" smtClean="0">
                <a:latin typeface="Arial" charset="0"/>
              </a:rPr>
              <a:t>ПРИРОДНЕ ВОДЕ ЗАТВОРЕНИХ ИЗВОРИШТА</a:t>
            </a:r>
          </a:p>
        </p:txBody>
      </p:sp>
      <p:sp>
        <p:nvSpPr>
          <p:cNvPr id="16384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b="1" smtClean="0"/>
              <a:t>хигијенски каптирана природна врела и извори (</a:t>
            </a:r>
            <a:r>
              <a:rPr lang="sr-Cyrl-CS" sz="2400" b="1" smtClean="0"/>
              <a:t>ч</a:t>
            </a:r>
            <a:r>
              <a:rPr lang="en-US" sz="2400" b="1" smtClean="0"/>
              <a:t>есме)</a:t>
            </a:r>
            <a:r>
              <a:rPr lang="sr-Latn-CS" sz="2400" b="1" smtClean="0"/>
              <a:t>,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endParaRPr lang="sr-Latn-CS" sz="2400" b="1" smtClean="0"/>
          </a:p>
          <a:p>
            <a:pPr>
              <a:lnSpc>
                <a:spcPct val="90000"/>
              </a:lnSpc>
            </a:pPr>
            <a:r>
              <a:rPr lang="en-US" sz="2400" b="1" smtClean="0"/>
              <a:t>подземне воде које на повр</a:t>
            </a:r>
            <a:r>
              <a:rPr lang="sr-Cyrl-CS" sz="2400" b="1" smtClean="0"/>
              <a:t>ш</a:t>
            </a:r>
            <a:r>
              <a:rPr lang="en-US" sz="2400" b="1" smtClean="0"/>
              <a:t>ину избијају под пове</a:t>
            </a:r>
            <a:r>
              <a:rPr lang="sr-Cyrl-CS" sz="2400" b="1" smtClean="0"/>
              <a:t>ћ</a:t>
            </a:r>
            <a:r>
              <a:rPr lang="en-US" sz="2400" b="1" smtClean="0"/>
              <a:t>аним притиском (арте</a:t>
            </a:r>
            <a:r>
              <a:rPr lang="sr-Cyrl-CS" sz="2400" b="1" smtClean="0"/>
              <a:t>ш</a:t>
            </a:r>
            <a:r>
              <a:rPr lang="en-US" sz="2400" b="1" smtClean="0"/>
              <a:t>ки бунари) или се механи</a:t>
            </a:r>
            <a:r>
              <a:rPr lang="sr-Cyrl-CS" sz="2400" b="1" smtClean="0"/>
              <a:t>ч</a:t>
            </a:r>
            <a:r>
              <a:rPr lang="en-US" sz="2400" b="1" smtClean="0"/>
              <a:t>ки извла</a:t>
            </a:r>
            <a:r>
              <a:rPr lang="sr-Cyrl-CS" sz="2400" b="1" smtClean="0"/>
              <a:t>ч</a:t>
            </a:r>
            <a:r>
              <a:rPr lang="en-US" sz="2400" b="1" smtClean="0"/>
              <a:t>е помо</a:t>
            </a:r>
            <a:r>
              <a:rPr lang="sr-Cyrl-CS" sz="2400" b="1" smtClean="0"/>
              <a:t>ћ</a:t>
            </a:r>
            <a:r>
              <a:rPr lang="en-US" sz="2400" b="1" smtClean="0"/>
              <a:t>у затворених хигијенских система (субарте</a:t>
            </a:r>
            <a:r>
              <a:rPr lang="sr-Cyrl-CS" sz="2400" b="1" smtClean="0"/>
              <a:t>ш</a:t>
            </a:r>
            <a:r>
              <a:rPr lang="en-US" sz="2400" b="1" smtClean="0"/>
              <a:t>ки бунари)</a:t>
            </a:r>
            <a:r>
              <a:rPr lang="sr-Latn-CS" sz="2400" b="1" smtClean="0"/>
              <a:t>,</a:t>
            </a:r>
            <a:r>
              <a:rPr lang="en-US" sz="2400" b="1" smtClean="0"/>
              <a:t> </a:t>
            </a:r>
            <a:endParaRPr lang="sr-Latn-CS" sz="2400" b="1" smtClean="0"/>
          </a:p>
          <a:p>
            <a:pPr>
              <a:lnSpc>
                <a:spcPct val="90000"/>
              </a:lnSpc>
              <a:buFont typeface="Arial" charset="0"/>
              <a:buNone/>
            </a:pPr>
            <a:endParaRPr lang="sr-Latn-CS" sz="2400" b="1" smtClean="0"/>
          </a:p>
          <a:p>
            <a:pPr>
              <a:lnSpc>
                <a:spcPct val="90000"/>
              </a:lnSpc>
            </a:pPr>
            <a:r>
              <a:rPr lang="en-US" sz="2400" b="1" smtClean="0"/>
              <a:t>подземне воде хигијенски каптиране за водоводне системе</a:t>
            </a:r>
          </a:p>
          <a:p>
            <a:pPr>
              <a:lnSpc>
                <a:spcPct val="90000"/>
              </a:lnSpc>
            </a:pPr>
            <a:endParaRPr lang="en-US" sz="2400" smtClean="0"/>
          </a:p>
          <a:p>
            <a:pPr>
              <a:lnSpc>
                <a:spcPct val="90000"/>
              </a:lnSpc>
            </a:pPr>
            <a:endParaRPr lang="en-US" smtClean="0"/>
          </a:p>
        </p:txBody>
      </p:sp>
    </p:spTree>
  </p:cSld>
  <p:clrMapOvr>
    <a:masterClrMapping/>
  </p:clrMapOvr>
  <p:transition advTm="23894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3"/>
          <p:cNvSpPr txBox="1">
            <a:spLocks noChangeArrowheads="1"/>
          </p:cNvSpPr>
          <p:nvPr/>
        </p:nvSpPr>
        <p:spPr bwMode="auto">
          <a:xfrm>
            <a:off x="1143000" y="2274888"/>
            <a:ext cx="7391400" cy="319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400" b="1"/>
              <a:t>АКУМУЛАЦИЈА</a:t>
            </a:r>
          </a:p>
          <a:p>
            <a:pPr algn="just"/>
            <a:endParaRPr lang="en-US" sz="2400" b="1"/>
          </a:p>
          <a:p>
            <a:pPr algn="just"/>
            <a:r>
              <a:rPr lang="en-US" sz="2400" b="1"/>
              <a:t>	 је ве</a:t>
            </a:r>
            <a:r>
              <a:rPr lang="sr-Cyrl-CS" sz="2400" b="1"/>
              <a:t>ш</a:t>
            </a:r>
            <a:r>
              <a:rPr lang="en-US" sz="2400" b="1"/>
              <a:t>та</a:t>
            </a:r>
            <a:r>
              <a:rPr lang="sr-Cyrl-CS" sz="2400" b="1"/>
              <a:t>ч</a:t>
            </a:r>
            <a:r>
              <a:rPr lang="en-US" sz="2400" b="1"/>
              <a:t>ки изгра</a:t>
            </a:r>
            <a:r>
              <a:rPr lang="sr-Cyrl-CS" sz="2400" b="1"/>
              <a:t>ђ</a:t>
            </a:r>
            <a:r>
              <a:rPr lang="en-US" sz="2400" b="1"/>
              <a:t>ен систем за сакупљање воде, која се користи за јавно снабдевање становни</a:t>
            </a:r>
            <a:r>
              <a:rPr lang="sr-Cyrl-CS" sz="2400" b="1"/>
              <a:t>ш</a:t>
            </a:r>
            <a:r>
              <a:rPr lang="en-US" sz="2400" b="1"/>
              <a:t>тва водом за пи</a:t>
            </a:r>
            <a:r>
              <a:rPr lang="sr-Cyrl-CS" sz="2400" b="1"/>
              <a:t>ћ</a:t>
            </a:r>
            <a:r>
              <a:rPr lang="en-US" sz="2400" b="1"/>
              <a:t>е после одговарају</a:t>
            </a:r>
            <a:r>
              <a:rPr lang="sr-Latn-CS" sz="2400" b="1"/>
              <a:t>ћ</a:t>
            </a:r>
            <a:r>
              <a:rPr lang="en-US" sz="2400" b="1"/>
              <a:t>ег пре</a:t>
            </a:r>
            <a:r>
              <a:rPr lang="sr-Cyrl-CS" sz="2400" b="1"/>
              <a:t>ч</a:t>
            </a:r>
            <a:r>
              <a:rPr lang="en-US" sz="2400" b="1"/>
              <a:t>и</a:t>
            </a:r>
            <a:r>
              <a:rPr lang="sr-Cyrl-CS" sz="2400" b="1"/>
              <a:t>шћ</a:t>
            </a:r>
            <a:r>
              <a:rPr lang="en-US" sz="2400" b="1"/>
              <a:t>авања и дезинфекције.</a:t>
            </a:r>
          </a:p>
          <a:p>
            <a:pPr>
              <a:spcBef>
                <a:spcPct val="50000"/>
              </a:spcBef>
            </a:pPr>
            <a:endParaRPr lang="en-US" sz="2400"/>
          </a:p>
        </p:txBody>
      </p:sp>
    </p:spTree>
  </p:cSld>
  <p:clrMapOvr>
    <a:masterClrMapping/>
  </p:clrMapOvr>
  <p:transition advTm="29542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1143000" y="609600"/>
            <a:ext cx="2819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/>
              <a:t>КАПТА</a:t>
            </a:r>
            <a:r>
              <a:rPr lang="sr-Cyrl-CS" sz="3200" b="1"/>
              <a:t>Ж</a:t>
            </a:r>
            <a:r>
              <a:rPr lang="en-US" sz="3200" b="1"/>
              <a:t>А</a:t>
            </a: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395288" y="1447800"/>
            <a:ext cx="8291512" cy="53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400" b="1"/>
              <a:t>је гра</a:t>
            </a:r>
            <a:r>
              <a:rPr lang="sr-Cyrl-CS" sz="2400" b="1"/>
              <a:t>ђ</a:t>
            </a:r>
            <a:r>
              <a:rPr lang="en-US" sz="2400" b="1"/>
              <a:t>евински објекат којим се на хигијенски на</a:t>
            </a:r>
            <a:r>
              <a:rPr lang="sr-Cyrl-CS" sz="2400" b="1"/>
              <a:t>ч</a:t>
            </a:r>
            <a:r>
              <a:rPr lang="en-US" sz="2400" b="1"/>
              <a:t>ин захвата изворска-подземна, повр</a:t>
            </a:r>
            <a:r>
              <a:rPr lang="sr-Cyrl-CS" sz="2400" b="1"/>
              <a:t>ш</a:t>
            </a:r>
            <a:r>
              <a:rPr lang="en-US" sz="2400" b="1"/>
              <a:t>инска и атмосферска вода ради јавног снабдевања становни</a:t>
            </a:r>
            <a:r>
              <a:rPr lang="sr-Cyrl-CS" sz="2400" b="1"/>
              <a:t>ш</a:t>
            </a:r>
            <a:r>
              <a:rPr lang="en-US" sz="2400" b="1"/>
              <a:t>тва водом за пи</a:t>
            </a:r>
            <a:r>
              <a:rPr lang="sr-Latn-CS" sz="2400" b="1"/>
              <a:t>ћ</a:t>
            </a:r>
            <a:r>
              <a:rPr lang="en-US" sz="2400" b="1"/>
              <a:t>е.</a:t>
            </a:r>
          </a:p>
          <a:p>
            <a:pPr algn="just"/>
            <a:endParaRPr lang="en-US" sz="2400" b="1"/>
          </a:p>
          <a:p>
            <a:pPr algn="just"/>
            <a:r>
              <a:rPr lang="sr-Latn-CS" sz="2400" b="1"/>
              <a:t>-</a:t>
            </a:r>
            <a:r>
              <a:rPr lang="en-US" sz="2400" b="1"/>
              <a:t>мора бити за</a:t>
            </a:r>
            <a:r>
              <a:rPr lang="sr-Cyrl-CS" sz="2400" b="1"/>
              <a:t>ш</a:t>
            </a:r>
            <a:r>
              <a:rPr lang="en-US" sz="2400" b="1"/>
              <a:t>ти</a:t>
            </a:r>
            <a:r>
              <a:rPr lang="sr-Cyrl-CS" sz="2400" b="1"/>
              <a:t>ћ</a:t>
            </a:r>
            <a:r>
              <a:rPr lang="en-US" sz="2400" b="1"/>
              <a:t>ена од продора повр</a:t>
            </a:r>
            <a:r>
              <a:rPr lang="sr-Cyrl-CS" sz="2400" b="1"/>
              <a:t>ш</a:t>
            </a:r>
            <a:r>
              <a:rPr lang="en-US" sz="2400" b="1"/>
              <a:t>инских вода и уласка </a:t>
            </a:r>
            <a:r>
              <a:rPr lang="sr-Cyrl-CS" sz="2400" b="1"/>
              <a:t>ж</a:t>
            </a:r>
            <a:r>
              <a:rPr lang="en-US" sz="2400" b="1"/>
              <a:t>ивотиња и људи.</a:t>
            </a:r>
          </a:p>
          <a:p>
            <a:pPr algn="just"/>
            <a:endParaRPr lang="en-US" sz="2400" b="1"/>
          </a:p>
          <a:p>
            <a:pPr algn="just"/>
            <a:r>
              <a:rPr lang="en-US" sz="2400" b="1"/>
              <a:t>ПОДЕЛА:</a:t>
            </a:r>
          </a:p>
          <a:p>
            <a:pPr lvl="1" algn="just">
              <a:buFontTx/>
              <a:buChar char="•"/>
            </a:pPr>
            <a:r>
              <a:rPr lang="en-US" sz="2400" b="1">
                <a:solidFill>
                  <a:schemeClr val="tx2"/>
                </a:solidFill>
              </a:rPr>
              <a:t>Капта</a:t>
            </a:r>
            <a:r>
              <a:rPr lang="sr-Cyrl-CS" sz="2400" b="1">
                <a:solidFill>
                  <a:schemeClr val="tx2"/>
                </a:solidFill>
              </a:rPr>
              <a:t>ж</a:t>
            </a:r>
            <a:r>
              <a:rPr lang="en-US" sz="2400" b="1">
                <a:solidFill>
                  <a:schemeClr val="tx2"/>
                </a:solidFill>
              </a:rPr>
              <a:t>е атмосферске воде (</a:t>
            </a:r>
            <a:r>
              <a:rPr lang="en-US" sz="2400" b="1" i="1">
                <a:solidFill>
                  <a:schemeClr val="tx2"/>
                </a:solidFill>
              </a:rPr>
              <a:t>цистерна, </a:t>
            </a:r>
            <a:r>
              <a:rPr lang="sr-Cyrl-CS" sz="2400" b="1" i="1">
                <a:solidFill>
                  <a:schemeClr val="tx2"/>
                </a:solidFill>
              </a:rPr>
              <a:t>ч</a:t>
            </a:r>
            <a:r>
              <a:rPr lang="en-US" sz="2400" b="1" i="1">
                <a:solidFill>
                  <a:schemeClr val="tx2"/>
                </a:solidFill>
              </a:rPr>
              <a:t>атрља</a:t>
            </a:r>
            <a:r>
              <a:rPr lang="en-US" sz="2400" b="1">
                <a:solidFill>
                  <a:schemeClr val="tx2"/>
                </a:solidFill>
              </a:rPr>
              <a:t>).</a:t>
            </a:r>
          </a:p>
          <a:p>
            <a:pPr lvl="1" algn="just">
              <a:buFontTx/>
              <a:buChar char="•"/>
            </a:pPr>
            <a:r>
              <a:rPr lang="en-US" sz="2400" b="1">
                <a:solidFill>
                  <a:schemeClr val="hlink"/>
                </a:solidFill>
              </a:rPr>
              <a:t>Капта</a:t>
            </a:r>
            <a:r>
              <a:rPr lang="sr-Cyrl-CS" sz="2400" b="1">
                <a:solidFill>
                  <a:schemeClr val="hlink"/>
                </a:solidFill>
              </a:rPr>
              <a:t>ж</a:t>
            </a:r>
            <a:r>
              <a:rPr lang="en-US" sz="2400" b="1">
                <a:solidFill>
                  <a:schemeClr val="hlink"/>
                </a:solidFill>
              </a:rPr>
              <a:t>е подземних вода (</a:t>
            </a:r>
            <a:r>
              <a:rPr lang="en-US" sz="2400" b="1" i="1">
                <a:solidFill>
                  <a:schemeClr val="hlink"/>
                </a:solidFill>
              </a:rPr>
              <a:t>капта</a:t>
            </a:r>
            <a:r>
              <a:rPr lang="sr-Cyrl-CS" sz="2400" b="1" i="1">
                <a:solidFill>
                  <a:schemeClr val="hlink"/>
                </a:solidFill>
              </a:rPr>
              <a:t>ж</a:t>
            </a:r>
            <a:r>
              <a:rPr lang="en-US" sz="2400" b="1" i="1">
                <a:solidFill>
                  <a:schemeClr val="hlink"/>
                </a:solidFill>
              </a:rPr>
              <a:t>а извора, сливног     извора, подвирног извора и бунари</a:t>
            </a:r>
            <a:r>
              <a:rPr lang="en-US" sz="2400" b="1">
                <a:solidFill>
                  <a:schemeClr val="hlink"/>
                </a:solidFill>
              </a:rPr>
              <a:t>).</a:t>
            </a:r>
          </a:p>
          <a:p>
            <a:pPr lvl="1" algn="just">
              <a:buFontTx/>
              <a:buChar char="•"/>
            </a:pPr>
            <a:r>
              <a:rPr lang="en-US" sz="2400" b="1">
                <a:solidFill>
                  <a:srgbClr val="000066"/>
                </a:solidFill>
              </a:rPr>
              <a:t>Капта</a:t>
            </a:r>
            <a:r>
              <a:rPr lang="sr-Cyrl-CS" sz="2400" b="1">
                <a:solidFill>
                  <a:srgbClr val="000066"/>
                </a:solidFill>
              </a:rPr>
              <a:t>ж</a:t>
            </a:r>
            <a:r>
              <a:rPr lang="en-US" sz="2400" b="1">
                <a:solidFill>
                  <a:srgbClr val="000066"/>
                </a:solidFill>
              </a:rPr>
              <a:t>е-захвати повр</a:t>
            </a:r>
            <a:r>
              <a:rPr lang="sr-Latn-CS" sz="2400" b="1">
                <a:solidFill>
                  <a:srgbClr val="000066"/>
                </a:solidFill>
              </a:rPr>
              <a:t>ш</a:t>
            </a:r>
            <a:r>
              <a:rPr lang="en-US" sz="2400" b="1">
                <a:solidFill>
                  <a:srgbClr val="000066"/>
                </a:solidFill>
              </a:rPr>
              <a:t>инских вода.</a:t>
            </a:r>
          </a:p>
          <a:p>
            <a:pPr>
              <a:spcBef>
                <a:spcPct val="50000"/>
              </a:spcBef>
            </a:pPr>
            <a:endParaRPr lang="en-US" sz="2400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 advTm="37131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1116013" y="-26988"/>
            <a:ext cx="7696200" cy="946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chemeClr val="tx2"/>
                </a:solidFill>
              </a:rPr>
              <a:t>КАПТА</a:t>
            </a:r>
            <a:r>
              <a:rPr lang="sr-Cyrl-CS" sz="2800" b="1">
                <a:solidFill>
                  <a:schemeClr val="tx2"/>
                </a:solidFill>
              </a:rPr>
              <a:t>Ж</a:t>
            </a:r>
            <a:r>
              <a:rPr lang="en-US" sz="2800" b="1">
                <a:solidFill>
                  <a:schemeClr val="tx2"/>
                </a:solidFill>
              </a:rPr>
              <a:t>А АТМОСФЕРСКЕ ВОДЕ</a:t>
            </a:r>
            <a:endParaRPr lang="sr-Latn-CS" sz="2800" b="1">
              <a:solidFill>
                <a:schemeClr val="tx2"/>
              </a:solidFill>
            </a:endParaRPr>
          </a:p>
          <a:p>
            <a:pPr algn="ctr"/>
            <a:r>
              <a:rPr lang="sr-Latn-CS" sz="2800" b="1">
                <a:solidFill>
                  <a:schemeClr val="tx2"/>
                </a:solidFill>
              </a:rPr>
              <a:t>Цистерна</a:t>
            </a:r>
            <a:endParaRPr lang="en-US" sz="2800" b="1">
              <a:solidFill>
                <a:schemeClr val="tx2"/>
              </a:solidFill>
            </a:endParaRPr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0" y="981075"/>
            <a:ext cx="8964613" cy="556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Tx/>
              <a:buChar char="•"/>
            </a:pPr>
            <a:r>
              <a:rPr lang="en-US" sz="2400" b="1"/>
              <a:t>Гради се у безводним подру</a:t>
            </a:r>
            <a:r>
              <a:rPr lang="sr-Cyrl-CS" sz="2400" b="1"/>
              <a:t>ч</a:t>
            </a:r>
            <a:r>
              <a:rPr lang="en-US" sz="2400" b="1"/>
              <a:t>јима за једно или ви</a:t>
            </a:r>
            <a:r>
              <a:rPr lang="sr-Cyrl-CS" sz="2400" b="1"/>
              <a:t>ш</a:t>
            </a:r>
            <a:r>
              <a:rPr lang="en-US" sz="2400" b="1"/>
              <a:t>е дома</a:t>
            </a:r>
            <a:r>
              <a:rPr lang="sr-Cyrl-CS" sz="2400" b="1"/>
              <a:t>ћ</a:t>
            </a:r>
            <a:r>
              <a:rPr lang="en-US" sz="2400" b="1"/>
              <a:t>инстава од камена, бетона или армираног бетона.</a:t>
            </a:r>
          </a:p>
          <a:p>
            <a:pPr algn="just">
              <a:buFontTx/>
              <a:buChar char="•"/>
            </a:pPr>
            <a:endParaRPr lang="en-US" sz="2400" b="1"/>
          </a:p>
          <a:p>
            <a:pPr algn="just">
              <a:buFontTx/>
              <a:buChar char="•"/>
            </a:pPr>
            <a:r>
              <a:rPr lang="en-US" sz="2400" b="1"/>
              <a:t>Сабирна повр</a:t>
            </a:r>
            <a:r>
              <a:rPr lang="sr-Cyrl-CS" sz="2400" b="1"/>
              <a:t>ш</a:t>
            </a:r>
            <a:r>
              <a:rPr lang="en-US" sz="2400" b="1"/>
              <a:t>ина од непропусног материјала, огра</a:t>
            </a:r>
            <a:r>
              <a:rPr lang="sr-Cyrl-CS" sz="2400" b="1"/>
              <a:t>ђ</a:t>
            </a:r>
            <a:r>
              <a:rPr lang="en-US" sz="2400" b="1"/>
              <a:t>ена и за</a:t>
            </a:r>
            <a:r>
              <a:rPr lang="sr-Cyrl-CS" sz="2400" b="1"/>
              <a:t>ш</a:t>
            </a:r>
            <a:r>
              <a:rPr lang="en-US" sz="2400" b="1"/>
              <a:t>ти</a:t>
            </a:r>
            <a:r>
              <a:rPr lang="sr-Cyrl-CS" sz="2400" b="1"/>
              <a:t>ћ</a:t>
            </a:r>
            <a:r>
              <a:rPr lang="en-US" sz="2400" b="1"/>
              <a:t>ена од зага</a:t>
            </a:r>
            <a:r>
              <a:rPr lang="sr-Cyrl-CS" sz="2400" b="1"/>
              <a:t>ђ</a:t>
            </a:r>
            <a:r>
              <a:rPr lang="en-US" sz="2400" b="1"/>
              <a:t>ења. </a:t>
            </a:r>
          </a:p>
          <a:p>
            <a:pPr lvl="1">
              <a:buFontTx/>
              <a:buChar char="•"/>
            </a:pPr>
            <a:endParaRPr lang="en-US" sz="2400" b="1"/>
          </a:p>
          <a:p>
            <a:pPr algn="just">
              <a:buFontTx/>
              <a:buChar char="•"/>
            </a:pPr>
            <a:r>
              <a:rPr lang="en-US" sz="2400" b="1"/>
              <a:t>Унутра</a:t>
            </a:r>
            <a:r>
              <a:rPr lang="sr-Cyrl-CS" sz="2400" b="1"/>
              <a:t>ш</a:t>
            </a:r>
            <a:r>
              <a:rPr lang="en-US" sz="2400" b="1"/>
              <a:t>њост цистерне: покривена, мра</a:t>
            </a:r>
            <a:r>
              <a:rPr lang="sr-Cyrl-CS" sz="2400" b="1"/>
              <a:t>ч</a:t>
            </a:r>
            <a:r>
              <a:rPr lang="en-US" sz="2400" b="1"/>
              <a:t>на, добро проветрена, непропусних зидова и дна.</a:t>
            </a:r>
          </a:p>
          <a:p>
            <a:pPr algn="just">
              <a:buFontTx/>
              <a:buChar char="•"/>
            </a:pPr>
            <a:endParaRPr lang="en-US" sz="2400" b="1"/>
          </a:p>
          <a:p>
            <a:pPr algn="just">
              <a:buFontTx/>
              <a:buChar char="•"/>
            </a:pPr>
            <a:r>
              <a:rPr lang="en-US" sz="2400" b="1"/>
              <a:t>Вода у цистерну долази са накапне повр</a:t>
            </a:r>
            <a:r>
              <a:rPr lang="sr-Cyrl-CS" sz="2400" b="1"/>
              <a:t>ш</a:t>
            </a:r>
            <a:r>
              <a:rPr lang="en-US" sz="2400" b="1"/>
              <a:t>ине преко филтра. Њена температура не сме да се колеба (ниво воде у резервоару 1,5-2 m испод повр</a:t>
            </a:r>
            <a:r>
              <a:rPr lang="sr-Cyrl-CS" sz="2400" b="1"/>
              <a:t>ш</a:t>
            </a:r>
            <a:r>
              <a:rPr lang="en-US" sz="2400" b="1"/>
              <a:t>ине терена).</a:t>
            </a:r>
          </a:p>
          <a:p>
            <a:pPr algn="just">
              <a:buFontTx/>
              <a:buChar char="•"/>
            </a:pPr>
            <a:endParaRPr lang="en-US" sz="2400" b="1"/>
          </a:p>
          <a:p>
            <a:pPr algn="just">
              <a:buFontTx/>
              <a:buChar char="•"/>
            </a:pPr>
            <a:r>
              <a:rPr lang="en-US" sz="2400" b="1"/>
              <a:t>Одр</a:t>
            </a:r>
            <a:r>
              <a:rPr lang="sr-Cyrl-CS" sz="2400" b="1"/>
              <a:t>ж</a:t>
            </a:r>
            <a:r>
              <a:rPr lang="en-US" sz="2400" b="1"/>
              <a:t>авање: једном год</a:t>
            </a:r>
            <a:r>
              <a:rPr lang="sr-Cyrl-CS" sz="2400" b="1"/>
              <a:t>иш</a:t>
            </a:r>
            <a:r>
              <a:rPr lang="en-US" sz="2400" b="1"/>
              <a:t>ње празни, </a:t>
            </a:r>
            <a:r>
              <a:rPr lang="sr-Cyrl-CS" sz="2400" b="1"/>
              <a:t>ч</a:t>
            </a:r>
            <a:r>
              <a:rPr lang="en-US" sz="2400" b="1"/>
              <a:t>исти и дезинфикује, а филтер мења.</a:t>
            </a:r>
            <a:endParaRPr lang="en-US" sz="2400"/>
          </a:p>
        </p:txBody>
      </p:sp>
    </p:spTree>
  </p:cSld>
  <p:clrMapOvr>
    <a:masterClrMapping/>
  </p:clrMapOvr>
  <p:transition advTm="3962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2"/>
          <p:cNvSpPr txBox="1">
            <a:spLocks noChangeArrowheads="1"/>
          </p:cNvSpPr>
          <p:nvPr/>
        </p:nvSpPr>
        <p:spPr bwMode="auto">
          <a:xfrm>
            <a:off x="1116013" y="333375"/>
            <a:ext cx="76962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chemeClr val="tx2"/>
                </a:solidFill>
              </a:rPr>
              <a:t>КАПТА</a:t>
            </a:r>
            <a:r>
              <a:rPr lang="sr-Cyrl-CS" sz="2800" b="1">
                <a:solidFill>
                  <a:schemeClr val="tx2"/>
                </a:solidFill>
              </a:rPr>
              <a:t>Ж</a:t>
            </a:r>
            <a:r>
              <a:rPr lang="en-US" sz="2800" b="1">
                <a:solidFill>
                  <a:schemeClr val="tx2"/>
                </a:solidFill>
              </a:rPr>
              <a:t>А АТМОСФЕРСКЕ ВОДЕ</a:t>
            </a:r>
            <a:endParaRPr lang="sr-Latn-CS" sz="2800" b="1">
              <a:solidFill>
                <a:schemeClr val="tx2"/>
              </a:solidFill>
            </a:endParaRPr>
          </a:p>
          <a:p>
            <a:pPr algn="ctr"/>
            <a:endParaRPr lang="sr-Latn-CS" sz="2800" b="1">
              <a:solidFill>
                <a:schemeClr val="tx2"/>
              </a:solidFill>
            </a:endParaRPr>
          </a:p>
          <a:p>
            <a:pPr algn="ctr"/>
            <a:r>
              <a:rPr lang="sr-Latn-CS" sz="2800" b="1">
                <a:solidFill>
                  <a:schemeClr val="tx2"/>
                </a:solidFill>
              </a:rPr>
              <a:t>Цистерна</a:t>
            </a:r>
            <a:endParaRPr lang="en-US" sz="2800" b="1">
              <a:solidFill>
                <a:schemeClr val="tx2"/>
              </a:solidFill>
            </a:endParaRPr>
          </a:p>
        </p:txBody>
      </p:sp>
      <p:graphicFrame>
        <p:nvGraphicFramePr>
          <p:cNvPr id="2050" name="Object 3"/>
          <p:cNvGraphicFramePr>
            <a:graphicFrameLocks noChangeAspect="1"/>
          </p:cNvGraphicFramePr>
          <p:nvPr/>
        </p:nvGraphicFramePr>
        <p:xfrm>
          <a:off x="2484438" y="2060575"/>
          <a:ext cx="4530725" cy="3286125"/>
        </p:xfrm>
        <a:graphic>
          <a:graphicData uri="http://schemas.openxmlformats.org/presentationml/2006/ole">
            <p:oleObj spid="_x0000_s2050" name="Document" r:id="rId3" imgW="2300414" imgH="1737327" progId="Word.Document.8">
              <p:embed/>
            </p:oleObj>
          </a:graphicData>
        </a:graphic>
      </p:graphicFrame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3059113" y="6237288"/>
            <a:ext cx="2736850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1143000" y="609600"/>
            <a:ext cx="7696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chemeClr val="hlink"/>
                </a:solidFill>
              </a:rPr>
              <a:t>КАПТА</a:t>
            </a:r>
            <a:r>
              <a:rPr lang="sr-Cyrl-CS" sz="2800" b="1">
                <a:solidFill>
                  <a:schemeClr val="hlink"/>
                </a:solidFill>
              </a:rPr>
              <a:t>Ж</a:t>
            </a:r>
            <a:r>
              <a:rPr lang="en-US" sz="2800" b="1">
                <a:solidFill>
                  <a:schemeClr val="hlink"/>
                </a:solidFill>
              </a:rPr>
              <a:t>А ПОДЗЕМНИХ ВОДА</a:t>
            </a:r>
            <a:endParaRPr lang="en-US" sz="2800" b="1" i="1">
              <a:solidFill>
                <a:schemeClr val="hlink"/>
              </a:solidFill>
            </a:endParaRPr>
          </a:p>
        </p:txBody>
      </p:sp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1042988" y="2060575"/>
            <a:ext cx="67818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n-US" sz="2400" b="1"/>
          </a:p>
          <a:p>
            <a:pPr algn="just"/>
            <a:r>
              <a:rPr lang="en-US" sz="2400" b="1"/>
              <a:t>ВРСТЕ КАПТА</a:t>
            </a:r>
            <a:r>
              <a:rPr lang="sr-Cyrl-CS" sz="2400" b="1"/>
              <a:t>Ж</a:t>
            </a:r>
            <a:r>
              <a:rPr lang="en-US" sz="2400" b="1"/>
              <a:t>А ПОД</a:t>
            </a:r>
            <a:r>
              <a:rPr lang="sl-SI" sz="2400" b="1"/>
              <a:t>З</a:t>
            </a:r>
            <a:r>
              <a:rPr lang="en-US" sz="2400" b="1"/>
              <a:t>ЕМНИХ ВОДА:</a:t>
            </a:r>
          </a:p>
          <a:p>
            <a:pPr algn="just"/>
            <a:endParaRPr lang="en-US" sz="2400" b="1"/>
          </a:p>
          <a:p>
            <a:pPr lvl="3" algn="just">
              <a:buFontTx/>
              <a:buChar char="•"/>
            </a:pPr>
            <a:r>
              <a:rPr lang="en-US" sz="2400" b="1"/>
              <a:t>КАПТА</a:t>
            </a:r>
            <a:r>
              <a:rPr lang="sr-Cyrl-CS" sz="2400" b="1"/>
              <a:t>Ж</a:t>
            </a:r>
            <a:r>
              <a:rPr lang="en-US" sz="2400" b="1"/>
              <a:t>А ИЗВОРА</a:t>
            </a:r>
          </a:p>
          <a:p>
            <a:pPr lvl="3">
              <a:spcBef>
                <a:spcPct val="50000"/>
              </a:spcBef>
              <a:buFontTx/>
              <a:buChar char="•"/>
            </a:pPr>
            <a:r>
              <a:rPr lang="en-US" sz="2400" b="1"/>
              <a:t>КАПТА</a:t>
            </a:r>
            <a:r>
              <a:rPr lang="sr-Cyrl-CS" sz="2400" b="1"/>
              <a:t>Ж</a:t>
            </a:r>
            <a:r>
              <a:rPr lang="en-US" sz="2400" b="1"/>
              <a:t>А СЛИВНОГ ИЗВОРА</a:t>
            </a:r>
          </a:p>
          <a:p>
            <a:pPr lvl="3">
              <a:spcBef>
                <a:spcPct val="50000"/>
              </a:spcBef>
              <a:buFontTx/>
              <a:buChar char="•"/>
            </a:pPr>
            <a:r>
              <a:rPr lang="en-US" sz="2400" b="1"/>
              <a:t>КАПТА</a:t>
            </a:r>
            <a:r>
              <a:rPr lang="sr-Cyrl-CS" sz="2400" b="1"/>
              <a:t>Ж</a:t>
            </a:r>
            <a:r>
              <a:rPr lang="en-US" sz="2400" b="1"/>
              <a:t>А ПОДВИРНОГ ИЗВОРА</a:t>
            </a:r>
          </a:p>
          <a:p>
            <a:pPr lvl="3">
              <a:spcBef>
                <a:spcPct val="50000"/>
              </a:spcBef>
              <a:buFontTx/>
              <a:buChar char="•"/>
            </a:pPr>
            <a:r>
              <a:rPr lang="en-US" sz="2400" b="1"/>
              <a:t>КАПТА</a:t>
            </a:r>
            <a:r>
              <a:rPr lang="sr-Cyrl-CS" sz="2400" b="1"/>
              <a:t>Ж</a:t>
            </a:r>
            <a:r>
              <a:rPr lang="en-US" sz="2400" b="1"/>
              <a:t>А БУНАРИМА</a:t>
            </a:r>
            <a:endParaRPr lang="en-US" sz="2400" b="1" i="1"/>
          </a:p>
          <a:p>
            <a:pPr>
              <a:spcBef>
                <a:spcPct val="50000"/>
              </a:spcBef>
            </a:pPr>
            <a:endParaRPr lang="en-US" sz="2400" b="1"/>
          </a:p>
        </p:txBody>
      </p:sp>
    </p:spTree>
  </p:cSld>
  <p:clrMapOvr>
    <a:masterClrMapping/>
  </p:clrMapOvr>
  <p:transition advTm="12343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1143000" y="609600"/>
            <a:ext cx="7696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chemeClr val="hlink"/>
                </a:solidFill>
                <a:latin typeface="HelveticaPlain" pitchFamily="2" charset="0"/>
              </a:rPr>
              <a:t>КАПТА</a:t>
            </a:r>
            <a:r>
              <a:rPr lang="sr-Cyrl-CS" sz="2800" b="1">
                <a:solidFill>
                  <a:schemeClr val="hlink"/>
                </a:solidFill>
                <a:latin typeface="HelveticaPlain" pitchFamily="2" charset="0"/>
              </a:rPr>
              <a:t>Ж</a:t>
            </a:r>
            <a:r>
              <a:rPr lang="en-US" sz="2800" b="1">
                <a:solidFill>
                  <a:schemeClr val="hlink"/>
                </a:solidFill>
                <a:latin typeface="HelveticaPlain" pitchFamily="2" charset="0"/>
              </a:rPr>
              <a:t>А ИЗВОРА</a:t>
            </a:r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323850" y="1371600"/>
            <a:ext cx="8439150" cy="520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400" b="1">
                <a:latin typeface="HelveticaPlain" pitchFamily="2" charset="0"/>
              </a:rPr>
              <a:t>Извор је место на повр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ини земљи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та где се појављује подземна вода.</a:t>
            </a:r>
          </a:p>
          <a:p>
            <a:pPr algn="just"/>
            <a:endParaRPr lang="en-US" sz="2400" b="1">
              <a:latin typeface="HelveticaPlain" pitchFamily="2" charset="0"/>
            </a:endParaRPr>
          </a:p>
          <a:p>
            <a:pPr algn="just"/>
            <a:r>
              <a:rPr lang="en-US" sz="2400" b="1">
                <a:latin typeface="HelveticaPlain" pitchFamily="2" charset="0"/>
              </a:rPr>
              <a:t>Врсте извора:</a:t>
            </a:r>
          </a:p>
          <a:p>
            <a:pPr lvl="2" algn="just">
              <a:buFont typeface="Symbol" pitchFamily="18" charset="2"/>
              <a:buChar char="·"/>
            </a:pPr>
            <a:r>
              <a:rPr lang="en-US" sz="2400" b="1">
                <a:latin typeface="HelveticaPlain" pitchFamily="2" charset="0"/>
              </a:rPr>
              <a:t>гравитациони (вода избија на повр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ину земље под утицајем сопствене те</a:t>
            </a:r>
            <a:r>
              <a:rPr lang="sr-Cyrl-CS" sz="2400" b="1">
                <a:latin typeface="HelveticaPlain" pitchFamily="2" charset="0"/>
              </a:rPr>
              <a:t>ж</a:t>
            </a:r>
            <a:r>
              <a:rPr lang="en-US" sz="2400" b="1">
                <a:latin typeface="HelveticaPlain" pitchFamily="2" charset="0"/>
              </a:rPr>
              <a:t>ине),</a:t>
            </a:r>
          </a:p>
          <a:p>
            <a:pPr lvl="2" algn="just">
              <a:buFont typeface="Symbol" pitchFamily="18" charset="2"/>
              <a:buChar char="·"/>
            </a:pPr>
            <a:r>
              <a:rPr lang="en-US" sz="2400" b="1">
                <a:latin typeface="HelveticaPlain" pitchFamily="2" charset="0"/>
              </a:rPr>
              <a:t>дубински (вода избија на повр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ину земље под притиском - арте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ки извор).</a:t>
            </a:r>
          </a:p>
          <a:p>
            <a:pPr lvl="2" algn="just">
              <a:buFont typeface="Symbol" pitchFamily="18" charset="2"/>
              <a:buChar char="·"/>
            </a:pPr>
            <a:endParaRPr lang="en-US" sz="2400" b="1">
              <a:latin typeface="HelveticaPlain" pitchFamily="2" charset="0"/>
            </a:endParaRPr>
          </a:p>
          <a:p>
            <a:pPr algn="just">
              <a:buFont typeface="Symbol" pitchFamily="18" charset="2"/>
              <a:buNone/>
            </a:pPr>
            <a:r>
              <a:rPr lang="en-US" sz="2400" b="1">
                <a:latin typeface="HelveticaPlain" pitchFamily="2" charset="0"/>
              </a:rPr>
              <a:t>Услови за каптирање:</a:t>
            </a:r>
          </a:p>
          <a:p>
            <a:pPr lvl="2" algn="just">
              <a:buFont typeface="Symbol" pitchFamily="18" charset="2"/>
              <a:buChar char="·"/>
            </a:pPr>
            <a:r>
              <a:rPr lang="en-US" sz="2400" b="1">
                <a:latin typeface="HelveticaPlain" pitchFamily="2" charset="0"/>
              </a:rPr>
              <a:t>задовољавају</a:t>
            </a:r>
            <a:r>
              <a:rPr lang="sr-Cyrl-CS" sz="2400" b="1">
                <a:latin typeface="HelveticaPlain" pitchFamily="2" charset="0"/>
              </a:rPr>
              <a:t>ћ</a:t>
            </a:r>
            <a:r>
              <a:rPr lang="en-US" sz="2400" b="1">
                <a:latin typeface="HelveticaPlain" pitchFamily="2" charset="0"/>
              </a:rPr>
              <a:t>и квалитет воде,</a:t>
            </a:r>
          </a:p>
          <a:p>
            <a:pPr lvl="2" algn="just">
              <a:buFont typeface="Symbol" pitchFamily="18" charset="2"/>
              <a:buChar char="·"/>
            </a:pPr>
            <a:r>
              <a:rPr lang="en-US" sz="2400" b="1">
                <a:latin typeface="HelveticaPlain" pitchFamily="2" charset="0"/>
              </a:rPr>
              <a:t>довољна и стална изда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ност,</a:t>
            </a:r>
          </a:p>
          <a:p>
            <a:pPr lvl="2" algn="just">
              <a:buFont typeface="Symbol" pitchFamily="18" charset="2"/>
              <a:buChar char="·"/>
            </a:pPr>
            <a:r>
              <a:rPr lang="en-US" sz="2400" b="1">
                <a:latin typeface="HelveticaPlain" pitchFamily="2" charset="0"/>
              </a:rPr>
              <a:t>без заму</a:t>
            </a:r>
            <a:r>
              <a:rPr lang="sr-Cyrl-CS" sz="2400" b="1">
                <a:latin typeface="HelveticaPlain" pitchFamily="2" charset="0"/>
              </a:rPr>
              <a:t>ћ</a:t>
            </a:r>
            <a:r>
              <a:rPr lang="en-US" sz="2400" b="1">
                <a:latin typeface="HelveticaPlain" pitchFamily="2" charset="0"/>
              </a:rPr>
              <a:t>ења воде при ја</a:t>
            </a:r>
            <a:r>
              <a:rPr lang="sr-Cyrl-CS" sz="2400" b="1">
                <a:latin typeface="HelveticaPlain" pitchFamily="2" charset="0"/>
              </a:rPr>
              <a:t>ч</a:t>
            </a:r>
            <a:r>
              <a:rPr lang="en-US" sz="2400" b="1">
                <a:latin typeface="HelveticaPlain" pitchFamily="2" charset="0"/>
              </a:rPr>
              <a:t>им ки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ама и топљењу снега.</a:t>
            </a: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 advTm="27378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1143000" y="609600"/>
            <a:ext cx="7696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chemeClr val="hlink"/>
                </a:solidFill>
                <a:latin typeface="HelveticaPlain" pitchFamily="2" charset="0"/>
              </a:rPr>
              <a:t>КАПТА</a:t>
            </a:r>
            <a:r>
              <a:rPr lang="sr-Cyrl-CS" sz="2800" b="1">
                <a:solidFill>
                  <a:schemeClr val="hlink"/>
                </a:solidFill>
                <a:latin typeface="HelveticaPlain" pitchFamily="2" charset="0"/>
              </a:rPr>
              <a:t>Ж</a:t>
            </a:r>
            <a:r>
              <a:rPr lang="en-US" sz="2800" b="1">
                <a:solidFill>
                  <a:schemeClr val="hlink"/>
                </a:solidFill>
                <a:latin typeface="HelveticaPlain" pitchFamily="2" charset="0"/>
              </a:rPr>
              <a:t>А БУНАРИМА</a:t>
            </a:r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1143000" y="1524000"/>
            <a:ext cx="7696200" cy="502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400" b="1">
                <a:latin typeface="HelveticaPlain" pitchFamily="2" charset="0"/>
              </a:rPr>
              <a:t>је распрострањен облик објеката за водоснабдевање.</a:t>
            </a:r>
          </a:p>
          <a:p>
            <a:pPr algn="just"/>
            <a:endParaRPr lang="en-US" sz="2400" b="1">
              <a:latin typeface="HelveticaPlain" pitchFamily="2" charset="0"/>
            </a:endParaRPr>
          </a:p>
          <a:p>
            <a:pPr algn="just"/>
            <a:endParaRPr lang="en-US" sz="2400" b="1">
              <a:latin typeface="HelveticaPlain" pitchFamily="2" charset="0"/>
            </a:endParaRPr>
          </a:p>
          <a:p>
            <a:pPr algn="just"/>
            <a:r>
              <a:rPr lang="en-US" sz="2400" b="1">
                <a:latin typeface="HelveticaPlain" pitchFamily="2" charset="0"/>
              </a:rPr>
              <a:t>Локација бунара:</a:t>
            </a:r>
          </a:p>
          <a:p>
            <a:pPr algn="just"/>
            <a:endParaRPr lang="en-US" sz="2400" b="1" i="1">
              <a:latin typeface="HelveticaPlain" pitchFamily="2" charset="0"/>
            </a:endParaRPr>
          </a:p>
          <a:p>
            <a:pPr lvl="2" algn="just">
              <a:buFont typeface="Wingdings" pitchFamily="2" charset="2"/>
              <a:buChar char="Ø"/>
            </a:pPr>
            <a:r>
              <a:rPr lang="en-US" sz="2400" b="1">
                <a:latin typeface="HelveticaPlain" pitchFamily="2" charset="0"/>
              </a:rPr>
              <a:t>на узви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ицама,</a:t>
            </a:r>
          </a:p>
          <a:p>
            <a:pPr lvl="2" algn="just">
              <a:buFont typeface="Wingdings" pitchFamily="2" charset="2"/>
              <a:buChar char="Ø"/>
            </a:pPr>
            <a:r>
              <a:rPr lang="en-US" sz="2400" b="1">
                <a:latin typeface="HelveticaPlain" pitchFamily="2" charset="0"/>
              </a:rPr>
              <a:t>ван места која се плаве</a:t>
            </a:r>
          </a:p>
          <a:p>
            <a:pPr lvl="2" algn="just">
              <a:buFont typeface="Wingdings" pitchFamily="2" charset="2"/>
              <a:buChar char="Ø"/>
            </a:pPr>
            <a:r>
              <a:rPr lang="en-US" sz="2400" b="1">
                <a:latin typeface="HelveticaPlain" pitchFamily="2" charset="0"/>
              </a:rPr>
              <a:t>далеко од извора зага</a:t>
            </a:r>
            <a:r>
              <a:rPr lang="sr-Cyrl-CS" sz="2400" b="1">
                <a:latin typeface="HelveticaPlain" pitchFamily="2" charset="0"/>
              </a:rPr>
              <a:t>ђ</a:t>
            </a:r>
            <a:r>
              <a:rPr lang="en-US" sz="2400" b="1">
                <a:latin typeface="HelveticaPlain" pitchFamily="2" charset="0"/>
              </a:rPr>
              <a:t>ивања</a:t>
            </a:r>
          </a:p>
          <a:p>
            <a:pPr lvl="2" algn="just">
              <a:buFont typeface="Wingdings" pitchFamily="2" charset="2"/>
              <a:buChar char="Ø"/>
            </a:pPr>
            <a:r>
              <a:rPr lang="en-US" sz="2400" b="1">
                <a:latin typeface="HelveticaPlain" pitchFamily="2" charset="0"/>
              </a:rPr>
              <a:t>20-30 m узводно од 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тала и </a:t>
            </a:r>
            <a:r>
              <a:rPr lang="sr-Cyrl-CS" sz="2400" b="1">
                <a:latin typeface="HelveticaPlain" pitchFamily="2" charset="0"/>
              </a:rPr>
              <a:t>ђ</a:t>
            </a:r>
            <a:r>
              <a:rPr lang="en-US" sz="2400" b="1">
                <a:latin typeface="HelveticaPlain" pitchFamily="2" charset="0"/>
              </a:rPr>
              <a:t>убри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та</a:t>
            </a:r>
          </a:p>
          <a:p>
            <a:pPr lvl="2" algn="just">
              <a:buFont typeface="Wingdings" pitchFamily="2" charset="2"/>
              <a:buChar char="Ø"/>
            </a:pPr>
            <a:r>
              <a:rPr lang="en-US" sz="2400" b="1">
                <a:latin typeface="HelveticaPlain" pitchFamily="2" charset="0"/>
              </a:rPr>
              <a:t>15 m од стамбених зграда</a:t>
            </a:r>
          </a:p>
          <a:p>
            <a:pPr lvl="2" algn="just">
              <a:buFont typeface="Wingdings" pitchFamily="2" charset="2"/>
              <a:buChar char="Ø"/>
            </a:pPr>
            <a:r>
              <a:rPr lang="en-US" sz="2400" b="1">
                <a:latin typeface="HelveticaPlain" pitchFamily="2" charset="0"/>
              </a:rPr>
              <a:t>преко 150 m од гробља</a:t>
            </a: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 advTm="38157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3"/>
          <p:cNvSpPr txBox="1">
            <a:spLocks noChangeArrowheads="1"/>
          </p:cNvSpPr>
          <p:nvPr/>
        </p:nvSpPr>
        <p:spPr bwMode="auto">
          <a:xfrm>
            <a:off x="1042988" y="549275"/>
            <a:ext cx="7315200" cy="53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400" b="1">
                <a:latin typeface="HelveticaPlain" pitchFamily="2" charset="0"/>
              </a:rPr>
              <a:t>Подела</a:t>
            </a:r>
          </a:p>
          <a:p>
            <a:pPr algn="just"/>
            <a:endParaRPr lang="en-US" sz="2400" b="1">
              <a:latin typeface="HelveticaPlain" pitchFamily="2" charset="0"/>
            </a:endParaRPr>
          </a:p>
          <a:p>
            <a:pPr algn="just"/>
            <a:r>
              <a:rPr lang="en-US" sz="2400" b="1">
                <a:latin typeface="HelveticaPlain" pitchFamily="2" charset="0"/>
              </a:rPr>
              <a:t>Подела према дубини:</a:t>
            </a:r>
          </a:p>
          <a:p>
            <a:pPr lvl="2" algn="just">
              <a:buFont typeface="Wingdings" pitchFamily="2" charset="2"/>
              <a:buChar char="Ø"/>
            </a:pPr>
            <a:r>
              <a:rPr lang="en-US" sz="2400" b="1">
                <a:latin typeface="HelveticaPlain" pitchFamily="2" charset="0"/>
              </a:rPr>
              <a:t>плитки </a:t>
            </a:r>
            <a:r>
              <a:rPr lang="en-US" sz="2400" b="1" i="1">
                <a:latin typeface="HelveticaPlain" pitchFamily="2" charset="0"/>
              </a:rPr>
              <a:t> </a:t>
            </a:r>
            <a:r>
              <a:rPr lang="en-US" sz="2400" b="1">
                <a:latin typeface="HelveticaPlain" pitchFamily="2" charset="0"/>
              </a:rPr>
              <a:t>(</a:t>
            </a:r>
            <a:r>
              <a:rPr lang="en-US" sz="2400" i="1">
                <a:latin typeface="HelveticaPlain" pitchFamily="2" charset="0"/>
              </a:rPr>
              <a:t>до 20 m - вода из првог водоносног слоја, хигијенски непоуздана - колебање коли</a:t>
            </a:r>
            <a:r>
              <a:rPr lang="sr-Cyrl-CS" sz="2400" i="1">
                <a:latin typeface="HelveticaPlain" pitchFamily="2" charset="0"/>
              </a:rPr>
              <a:t>ч</a:t>
            </a:r>
            <a:r>
              <a:rPr lang="en-US" sz="2400" i="1">
                <a:latin typeface="HelveticaPlain" pitchFamily="2" charset="0"/>
              </a:rPr>
              <a:t>ине, микробиоло</a:t>
            </a:r>
            <a:r>
              <a:rPr lang="sr-Cyrl-CS" sz="2400" i="1">
                <a:latin typeface="HelveticaPlain" pitchFamily="2" charset="0"/>
              </a:rPr>
              <a:t>ш</a:t>
            </a:r>
            <a:r>
              <a:rPr lang="en-US" sz="2400" i="1">
                <a:latin typeface="HelveticaPlain" pitchFamily="2" charset="0"/>
              </a:rPr>
              <a:t>ких, физи</a:t>
            </a:r>
            <a:r>
              <a:rPr lang="sr-Cyrl-CS" sz="2400" i="1">
                <a:latin typeface="HelveticaPlain" pitchFamily="2" charset="0"/>
              </a:rPr>
              <a:t>ч</a:t>
            </a:r>
            <a:r>
              <a:rPr lang="en-US" sz="2400" i="1">
                <a:latin typeface="HelveticaPlain" pitchFamily="2" charset="0"/>
              </a:rPr>
              <a:t>ких и хемијских својстава</a:t>
            </a:r>
            <a:r>
              <a:rPr lang="en-US" sz="2400" b="1">
                <a:latin typeface="HelveticaPlain" pitchFamily="2" charset="0"/>
              </a:rPr>
              <a:t>)</a:t>
            </a:r>
          </a:p>
          <a:p>
            <a:pPr lvl="2" algn="just">
              <a:buFont typeface="Wingdings" pitchFamily="2" charset="2"/>
              <a:buChar char="Ø"/>
            </a:pPr>
            <a:r>
              <a:rPr lang="en-US" sz="2400" b="1">
                <a:latin typeface="HelveticaPlain" pitchFamily="2" charset="0"/>
              </a:rPr>
              <a:t>дубоки</a:t>
            </a:r>
            <a:r>
              <a:rPr lang="en-US" sz="2400" b="1" i="1">
                <a:latin typeface="HelveticaPlain" pitchFamily="2" charset="0"/>
              </a:rPr>
              <a:t> </a:t>
            </a:r>
            <a:r>
              <a:rPr lang="en-US" sz="2400" b="1">
                <a:latin typeface="HelveticaPlain" pitchFamily="2" charset="0"/>
              </a:rPr>
              <a:t>(</a:t>
            </a:r>
            <a:r>
              <a:rPr lang="en-US" sz="2400" i="1">
                <a:latin typeface="HelveticaPlain" pitchFamily="2" charset="0"/>
              </a:rPr>
              <a:t>испод 20 m - вода из дубљих водоносних слојева, хигијенски поуздана</a:t>
            </a:r>
            <a:r>
              <a:rPr lang="en-US" sz="2400" b="1">
                <a:latin typeface="HelveticaPlain" pitchFamily="2" charset="0"/>
              </a:rPr>
              <a:t>)</a:t>
            </a:r>
          </a:p>
          <a:p>
            <a:pPr algn="just"/>
            <a:endParaRPr lang="en-US" sz="2400" b="1">
              <a:latin typeface="HelveticaPlain" pitchFamily="2" charset="0"/>
            </a:endParaRPr>
          </a:p>
          <a:p>
            <a:pPr algn="just"/>
            <a:r>
              <a:rPr lang="en-US" sz="2400" b="1">
                <a:latin typeface="HelveticaPlain" pitchFamily="2" charset="0"/>
              </a:rPr>
              <a:t>Подела према на</a:t>
            </a:r>
            <a:r>
              <a:rPr lang="sr-Cyrl-CS" sz="2400" b="1">
                <a:latin typeface="HelveticaPlain" pitchFamily="2" charset="0"/>
              </a:rPr>
              <a:t>ч</a:t>
            </a:r>
            <a:r>
              <a:rPr lang="en-US" sz="2400" b="1">
                <a:latin typeface="HelveticaPlain" pitchFamily="2" charset="0"/>
              </a:rPr>
              <a:t>ину градње:</a:t>
            </a:r>
            <a:endParaRPr lang="en-US" sz="2400" b="1" i="1">
              <a:latin typeface="HelveticaPlain" pitchFamily="2" charset="0"/>
            </a:endParaRPr>
          </a:p>
          <a:p>
            <a:pPr lvl="2" algn="just">
              <a:buFont typeface="Symbol" pitchFamily="18" charset="2"/>
              <a:buChar char="·"/>
            </a:pPr>
            <a:r>
              <a:rPr lang="en-US" sz="2400" b="1">
                <a:latin typeface="HelveticaPlain" pitchFamily="2" charset="0"/>
              </a:rPr>
              <a:t>копани</a:t>
            </a:r>
          </a:p>
          <a:p>
            <a:pPr lvl="2" algn="just">
              <a:buFont typeface="Symbol" pitchFamily="18" charset="2"/>
              <a:buChar char="·"/>
            </a:pPr>
            <a:r>
              <a:rPr lang="en-US" sz="2400" b="1">
                <a:latin typeface="HelveticaPlain" pitchFamily="2" charset="0"/>
              </a:rPr>
              <a:t>цевни</a:t>
            </a: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 advTm="24087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395288" y="188913"/>
            <a:ext cx="8497887" cy="599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sr-Latn-CS" sz="3200" b="1"/>
              <a:t>Вода</a:t>
            </a:r>
          </a:p>
          <a:p>
            <a:pPr algn="just"/>
            <a:endParaRPr lang="sr-Latn-CS" sz="3200" b="1"/>
          </a:p>
          <a:p>
            <a:pPr algn="just">
              <a:buFontTx/>
              <a:buChar char="•"/>
            </a:pPr>
            <a:r>
              <a:rPr lang="ru-RU" sz="2400" b="1"/>
              <a:t>ВОДА је стабилан хемијски спој  водоника и кисеоника. </a:t>
            </a:r>
          </a:p>
          <a:p>
            <a:pPr algn="just"/>
            <a:r>
              <a:rPr lang="sr-Latn-CS" sz="2400" b="1"/>
              <a:t>Расподела воде:</a:t>
            </a:r>
          </a:p>
          <a:p>
            <a:pPr algn="just">
              <a:buFontTx/>
              <a:buChar char="•"/>
            </a:pPr>
            <a:r>
              <a:rPr lang="en-US" sz="2400" b="1"/>
              <a:t>97,3% је слана вода </a:t>
            </a:r>
            <a:endParaRPr lang="sr-Latn-CS" sz="2400" b="1"/>
          </a:p>
          <a:p>
            <a:pPr algn="just">
              <a:buFontTx/>
              <a:buChar char="•"/>
            </a:pPr>
            <a:r>
              <a:rPr lang="en-US" sz="2400" b="1"/>
              <a:t>2,7% слатка</a:t>
            </a:r>
            <a:endParaRPr lang="sr-Latn-CS" sz="2400" b="1"/>
          </a:p>
          <a:p>
            <a:pPr algn="just">
              <a:buFontTx/>
              <a:buChar char="•"/>
            </a:pPr>
            <a:r>
              <a:rPr lang="en-US" sz="2400" b="1"/>
              <a:t>Од укупне количине слатке воде 77,2% је у вечитом леду на половима и у планинским глечерима.</a:t>
            </a:r>
          </a:p>
          <a:p>
            <a:pPr algn="just">
              <a:buFontTx/>
              <a:buChar char="•"/>
            </a:pPr>
            <a:r>
              <a:rPr lang="en-US" sz="2400" b="1"/>
              <a:t>Од укупне количине расположиве слатке воде 22,4% су подземне воде, а 0,36% површинске воде.</a:t>
            </a:r>
          </a:p>
          <a:p>
            <a:pPr algn="just">
              <a:buFontTx/>
              <a:buChar char="•"/>
            </a:pPr>
            <a:r>
              <a:rPr lang="en-US" sz="2400" b="1" i="1" u="sng"/>
              <a:t>За коришћење је на располагању 1% укупне количине воде на Земљи.</a:t>
            </a:r>
          </a:p>
          <a:p>
            <a:pPr algn="just"/>
            <a:endParaRPr lang="en-US" sz="2400" b="1"/>
          </a:p>
          <a:p>
            <a:pPr>
              <a:spcBef>
                <a:spcPct val="50000"/>
              </a:spcBef>
            </a:pPr>
            <a:endParaRPr lang="en-US" sz="2400" b="1"/>
          </a:p>
        </p:txBody>
      </p:sp>
    </p:spTree>
  </p:cSld>
  <p:clrMapOvr>
    <a:masterClrMapping/>
  </p:clrMapOvr>
  <p:transition advTm="1472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1143000" y="609600"/>
            <a:ext cx="7696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chemeClr val="hlink"/>
                </a:solidFill>
                <a:latin typeface="HelveticaPlain" pitchFamily="2" charset="0"/>
              </a:rPr>
              <a:t>КАПТА</a:t>
            </a:r>
            <a:r>
              <a:rPr lang="sr-Cyrl-CS" sz="2800" b="1">
                <a:solidFill>
                  <a:schemeClr val="hlink"/>
                </a:solidFill>
                <a:latin typeface="HelveticaPlain" pitchFamily="2" charset="0"/>
              </a:rPr>
              <a:t>Ж</a:t>
            </a:r>
            <a:r>
              <a:rPr lang="en-US" sz="2800" b="1">
                <a:solidFill>
                  <a:schemeClr val="hlink"/>
                </a:solidFill>
                <a:latin typeface="HelveticaPlain" pitchFamily="2" charset="0"/>
              </a:rPr>
              <a:t>А БУНАРИМА</a:t>
            </a:r>
            <a:endParaRPr lang="en-US" sz="2800" b="1" i="1">
              <a:solidFill>
                <a:schemeClr val="hlink"/>
              </a:solidFill>
              <a:latin typeface="HelveticaPlain" pitchFamily="2" charset="0"/>
            </a:endParaRPr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468313" y="2230438"/>
            <a:ext cx="8370887" cy="356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400" b="1">
                <a:latin typeface="HelveticaPlain" pitchFamily="2" charset="0"/>
              </a:rPr>
              <a:t>КОПАНИ БУНАР</a:t>
            </a:r>
          </a:p>
          <a:p>
            <a:pPr algn="just"/>
            <a:endParaRPr lang="en-US" sz="2400" b="1">
              <a:latin typeface="HelveticaPlain" pitchFamily="2" charset="0"/>
            </a:endParaRPr>
          </a:p>
          <a:p>
            <a:pPr algn="just"/>
            <a:r>
              <a:rPr lang="en-US" sz="2400" b="1">
                <a:latin typeface="HelveticaPlain" pitchFamily="2" charset="0"/>
              </a:rPr>
              <a:t>је објекат за јавно снабдевање водом за пи</a:t>
            </a:r>
            <a:r>
              <a:rPr lang="sr-Cyrl-CS" sz="2400" b="1">
                <a:latin typeface="HelveticaPlain" pitchFamily="2" charset="0"/>
              </a:rPr>
              <a:t>ћ</a:t>
            </a:r>
            <a:r>
              <a:rPr lang="en-US" sz="2400" b="1">
                <a:latin typeface="HelveticaPlain" pitchFamily="2" charset="0"/>
              </a:rPr>
              <a:t>е који настаје копањем земљи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та до водоносног слоја и који је озидан каменом или циглом и обло</a:t>
            </a:r>
            <a:r>
              <a:rPr lang="sr-Cyrl-CS" sz="2400" b="1">
                <a:latin typeface="HelveticaPlain" pitchFamily="2" charset="0"/>
              </a:rPr>
              <a:t>ж</a:t>
            </a:r>
            <a:r>
              <a:rPr lang="en-US" sz="2400" b="1">
                <a:latin typeface="HelveticaPlain" pitchFamily="2" charset="0"/>
              </a:rPr>
              <a:t>ен слојем глине дебљине од 30 cm или бетонским прстеновима, тако да је непропустљив до водоносног слоја из кога се вода користи.</a:t>
            </a: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 advTm="37009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2"/>
          <p:cNvSpPr txBox="1">
            <a:spLocks noChangeArrowheads="1"/>
          </p:cNvSpPr>
          <p:nvPr/>
        </p:nvSpPr>
        <p:spPr bwMode="auto">
          <a:xfrm>
            <a:off x="827088" y="188913"/>
            <a:ext cx="76962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chemeClr val="hlink"/>
                </a:solidFill>
                <a:latin typeface="HelveticaPlain" pitchFamily="2" charset="0"/>
              </a:rPr>
              <a:t>КАПТАЖА БУНАРИМА - КОПАНИ БУНАР</a:t>
            </a:r>
            <a:r>
              <a:rPr lang="en-US" sz="2800" b="1" i="1">
                <a:solidFill>
                  <a:schemeClr val="hlink"/>
                </a:solidFill>
                <a:latin typeface="HelveticaPlain" pitchFamily="2" charset="0"/>
              </a:rPr>
              <a:t> </a:t>
            </a:r>
          </a:p>
        </p:txBody>
      </p:sp>
      <p:graphicFrame>
        <p:nvGraphicFramePr>
          <p:cNvPr id="5122" name="Object 3"/>
          <p:cNvGraphicFramePr>
            <a:graphicFrameLocks noChangeAspect="1"/>
          </p:cNvGraphicFramePr>
          <p:nvPr/>
        </p:nvGraphicFramePr>
        <p:xfrm>
          <a:off x="1143000" y="1447800"/>
          <a:ext cx="2514600" cy="4800600"/>
        </p:xfrm>
        <a:graphic>
          <a:graphicData uri="http://schemas.openxmlformats.org/presentationml/2006/ole">
            <p:oleObj spid="_x0000_s5122" name="Document" r:id="rId3" imgW="1781175" imgH="2857500" progId="Word.Document.8">
              <p:embed/>
            </p:oleObj>
          </a:graphicData>
        </a:graphic>
      </p:graphicFrame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3962400" y="731838"/>
            <a:ext cx="5181600" cy="612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000" b="1" i="1">
                <a:latin typeface="HelveticaPlain" pitchFamily="2" charset="0"/>
              </a:rPr>
              <a:t>Користи се</a:t>
            </a:r>
            <a:r>
              <a:rPr lang="en-US" sz="2000" b="1">
                <a:latin typeface="HelveticaPlain" pitchFamily="2" charset="0"/>
              </a:rPr>
              <a:t> када је немогу</a:t>
            </a:r>
            <a:r>
              <a:rPr lang="sr-Cyrl-CS" sz="2000" b="1">
                <a:latin typeface="HelveticaPlain" pitchFamily="2" charset="0"/>
              </a:rPr>
              <a:t>ћ</a:t>
            </a:r>
            <a:r>
              <a:rPr lang="en-US" sz="2000" b="1">
                <a:latin typeface="HelveticaPlain" pitchFamily="2" charset="0"/>
              </a:rPr>
              <a:t>а употреба цевних бунара.</a:t>
            </a:r>
            <a:endParaRPr lang="sr-Latn-CS" sz="2000" b="1"/>
          </a:p>
          <a:p>
            <a:pPr algn="just"/>
            <a:endParaRPr lang="en-US" sz="2000" b="1"/>
          </a:p>
          <a:p>
            <a:pPr algn="just"/>
            <a:r>
              <a:rPr lang="en-US" sz="2000" b="1" i="1">
                <a:latin typeface="HelveticaPlain" pitchFamily="2" charset="0"/>
              </a:rPr>
              <a:t>Пре</a:t>
            </a:r>
            <a:r>
              <a:rPr lang="sr-Cyrl-CS" sz="2000" b="1" i="1">
                <a:latin typeface="HelveticaPlain" pitchFamily="2" charset="0"/>
              </a:rPr>
              <a:t>ч</a:t>
            </a:r>
            <a:r>
              <a:rPr lang="en-US" sz="2000" b="1" i="1">
                <a:latin typeface="HelveticaPlain" pitchFamily="2" charset="0"/>
              </a:rPr>
              <a:t>ник</a:t>
            </a:r>
            <a:r>
              <a:rPr lang="en-US" sz="2000" b="1">
                <a:latin typeface="HelveticaPlain" pitchFamily="2" charset="0"/>
              </a:rPr>
              <a:t>  нај</a:t>
            </a:r>
            <a:r>
              <a:rPr lang="sr-Cyrl-CS" sz="2000" b="1">
                <a:latin typeface="HelveticaPlain" pitchFamily="2" charset="0"/>
              </a:rPr>
              <a:t>ч</a:t>
            </a:r>
            <a:r>
              <a:rPr lang="en-US" sz="2000" b="1">
                <a:latin typeface="HelveticaPlain" pitchFamily="2" charset="0"/>
              </a:rPr>
              <a:t>е</a:t>
            </a:r>
            <a:r>
              <a:rPr lang="sr-Cyrl-CS" sz="2000" b="1">
                <a:latin typeface="HelveticaPlain" pitchFamily="2" charset="0"/>
              </a:rPr>
              <a:t>шћ</a:t>
            </a:r>
            <a:r>
              <a:rPr lang="en-US" sz="2000" b="1">
                <a:latin typeface="HelveticaPlain" pitchFamily="2" charset="0"/>
              </a:rPr>
              <a:t>е од 1 до 4 m</a:t>
            </a:r>
            <a:endParaRPr lang="sr-Latn-CS" sz="2000" b="1"/>
          </a:p>
          <a:p>
            <a:pPr algn="just"/>
            <a:endParaRPr lang="en-US" sz="2000" b="1"/>
          </a:p>
          <a:p>
            <a:pPr algn="just"/>
            <a:r>
              <a:rPr lang="en-US" sz="2000" b="1">
                <a:latin typeface="HelveticaPlain" pitchFamily="2" charset="0"/>
              </a:rPr>
              <a:t>Вода оби</a:t>
            </a:r>
            <a:r>
              <a:rPr lang="sr-Cyrl-CS" sz="2000" b="1">
                <a:latin typeface="HelveticaPlain" pitchFamily="2" charset="0"/>
              </a:rPr>
              <a:t>ч</a:t>
            </a:r>
            <a:r>
              <a:rPr lang="en-US" sz="2000" b="1">
                <a:latin typeface="HelveticaPlain" pitchFamily="2" charset="0"/>
              </a:rPr>
              <a:t>но улази на дну, а ре</a:t>
            </a:r>
            <a:r>
              <a:rPr lang="sr-Cyrl-CS" sz="2000" b="1">
                <a:latin typeface="HelveticaPlain" pitchFamily="2" charset="0"/>
              </a:rPr>
              <a:t>ђ</a:t>
            </a:r>
            <a:r>
              <a:rPr lang="en-US" sz="2000" b="1">
                <a:latin typeface="HelveticaPlain" pitchFamily="2" charset="0"/>
              </a:rPr>
              <a:t>е са стране.</a:t>
            </a:r>
          </a:p>
          <a:p>
            <a:pPr algn="just"/>
            <a:endParaRPr lang="en-US" sz="2000" b="1">
              <a:latin typeface="HelveticaPlain" pitchFamily="2" charset="0"/>
            </a:endParaRPr>
          </a:p>
          <a:p>
            <a:pPr algn="just"/>
            <a:r>
              <a:rPr lang="en-US" sz="2000" b="1" i="1">
                <a:latin typeface="HelveticaPlain" pitchFamily="2" charset="0"/>
              </a:rPr>
              <a:t>Повр</a:t>
            </a:r>
            <a:r>
              <a:rPr lang="sr-Cyrl-CS" sz="2000" b="1" i="1">
                <a:latin typeface="HelveticaPlain" pitchFamily="2" charset="0"/>
              </a:rPr>
              <a:t>ш</a:t>
            </a:r>
            <a:r>
              <a:rPr lang="en-US" sz="2000" b="1" i="1">
                <a:latin typeface="HelveticaPlain" pitchFamily="2" charset="0"/>
              </a:rPr>
              <a:t>ина</a:t>
            </a:r>
            <a:r>
              <a:rPr lang="en-US" sz="2000" b="1">
                <a:latin typeface="HelveticaPlain" pitchFamily="2" charset="0"/>
              </a:rPr>
              <a:t>  озидана око 0,5-1,0 m од земље и покривена ку</a:t>
            </a:r>
            <a:r>
              <a:rPr lang="sr-Cyrl-CS" sz="2000" b="1">
                <a:latin typeface="HelveticaPlain" pitchFamily="2" charset="0"/>
              </a:rPr>
              <a:t>ћ</a:t>
            </a:r>
            <a:r>
              <a:rPr lang="en-US" sz="2000" b="1">
                <a:latin typeface="HelveticaPlain" pitchFamily="2" charset="0"/>
              </a:rPr>
              <a:t>ицом или бетонском пло</a:t>
            </a:r>
            <a:r>
              <a:rPr lang="sr-Cyrl-CS" sz="2000" b="1">
                <a:latin typeface="HelveticaPlain" pitchFamily="2" charset="0"/>
              </a:rPr>
              <a:t>ч</a:t>
            </a:r>
            <a:r>
              <a:rPr lang="en-US" sz="2000" b="1">
                <a:latin typeface="HelveticaPlain" pitchFamily="2" charset="0"/>
              </a:rPr>
              <a:t>ом да би се спре</a:t>
            </a:r>
            <a:r>
              <a:rPr lang="sr-Cyrl-CS" sz="2000" b="1">
                <a:latin typeface="HelveticaPlain" pitchFamily="2" charset="0"/>
              </a:rPr>
              <a:t>ч</a:t>
            </a:r>
            <a:r>
              <a:rPr lang="en-US" sz="2000" b="1">
                <a:latin typeface="HelveticaPlain" pitchFamily="2" charset="0"/>
              </a:rPr>
              <a:t>ило зага</a:t>
            </a:r>
            <a:r>
              <a:rPr lang="sr-Cyrl-CS" sz="2000" b="1">
                <a:latin typeface="HelveticaPlain" pitchFamily="2" charset="0"/>
              </a:rPr>
              <a:t>ђ</a:t>
            </a:r>
            <a:r>
              <a:rPr lang="en-US" sz="2000" b="1">
                <a:latin typeface="HelveticaPlain" pitchFamily="2" charset="0"/>
              </a:rPr>
              <a:t>ивање. </a:t>
            </a:r>
          </a:p>
          <a:p>
            <a:pPr algn="just"/>
            <a:endParaRPr lang="en-US" sz="2000" b="1">
              <a:latin typeface="HelveticaPlain" pitchFamily="2" charset="0"/>
            </a:endParaRPr>
          </a:p>
          <a:p>
            <a:pPr algn="just"/>
            <a:r>
              <a:rPr lang="en-US" sz="2000" b="1" i="1">
                <a:latin typeface="HelveticaPlain" pitchFamily="2" charset="0"/>
              </a:rPr>
              <a:t>Околина</a:t>
            </a:r>
            <a:r>
              <a:rPr lang="en-US" sz="2000" b="1">
                <a:latin typeface="HelveticaPlain" pitchFamily="2" charset="0"/>
              </a:rPr>
              <a:t> бунара у пре</a:t>
            </a:r>
            <a:r>
              <a:rPr lang="sr-Cyrl-CS" sz="2000" b="1">
                <a:latin typeface="HelveticaPlain" pitchFamily="2" charset="0"/>
              </a:rPr>
              <a:t>ч</a:t>
            </a:r>
            <a:r>
              <a:rPr lang="en-US" sz="2000" b="1">
                <a:latin typeface="HelveticaPlain" pitchFamily="2" charset="0"/>
              </a:rPr>
              <a:t>нику од 2 m бетонирана. </a:t>
            </a:r>
          </a:p>
          <a:p>
            <a:pPr algn="just"/>
            <a:endParaRPr lang="en-US" sz="2000" b="1">
              <a:latin typeface="HelveticaPlain" pitchFamily="2" charset="0"/>
            </a:endParaRPr>
          </a:p>
          <a:p>
            <a:pPr algn="just"/>
            <a:r>
              <a:rPr lang="en-US" sz="2000" b="1" i="1">
                <a:latin typeface="HelveticaPlain" pitchFamily="2" charset="0"/>
              </a:rPr>
              <a:t>У</a:t>
            </a:r>
            <a:r>
              <a:rPr lang="en-US" sz="2000" b="1">
                <a:latin typeface="HelveticaPlain" pitchFamily="2" charset="0"/>
              </a:rPr>
              <a:t> </a:t>
            </a:r>
            <a:r>
              <a:rPr lang="en-US" sz="2000" b="1" i="1">
                <a:latin typeface="HelveticaPlain" pitchFamily="2" charset="0"/>
              </a:rPr>
              <a:t>ку</a:t>
            </a:r>
            <a:r>
              <a:rPr lang="sr-Cyrl-CS" sz="2000" b="1" i="1">
                <a:latin typeface="HelveticaPlain" pitchFamily="2" charset="0"/>
              </a:rPr>
              <a:t>ћ</a:t>
            </a:r>
            <a:r>
              <a:rPr lang="en-US" sz="2000" b="1" i="1">
                <a:latin typeface="HelveticaPlain" pitchFamily="2" charset="0"/>
              </a:rPr>
              <a:t>ицу</a:t>
            </a:r>
            <a:r>
              <a:rPr lang="en-US" sz="2000" b="1">
                <a:latin typeface="HelveticaPlain" pitchFamily="2" charset="0"/>
              </a:rPr>
              <a:t> сме</a:t>
            </a:r>
            <a:r>
              <a:rPr lang="sr-Cyrl-CS" sz="2000" b="1">
                <a:latin typeface="HelveticaPlain" pitchFamily="2" charset="0"/>
              </a:rPr>
              <a:t>ш</a:t>
            </a:r>
            <a:r>
              <a:rPr lang="sr-Latn-CS" sz="2000" b="1"/>
              <a:t>т</a:t>
            </a:r>
            <a:r>
              <a:rPr lang="en-US" sz="2000" b="1">
                <a:latin typeface="HelveticaPlain" pitchFamily="2" charset="0"/>
              </a:rPr>
              <a:t>ена пумпа (ру</a:t>
            </a:r>
            <a:r>
              <a:rPr lang="sr-Cyrl-CS" sz="2000" b="1">
                <a:latin typeface="HelveticaPlain" pitchFamily="2" charset="0"/>
              </a:rPr>
              <a:t>ч</a:t>
            </a:r>
            <a:r>
              <a:rPr lang="en-US" sz="2000" b="1">
                <a:latin typeface="HelveticaPlain" pitchFamily="2" charset="0"/>
              </a:rPr>
              <a:t>на или моторна) за ва</a:t>
            </a:r>
            <a:r>
              <a:rPr lang="sr-Cyrl-CS" sz="2000" b="1">
                <a:latin typeface="HelveticaPlain" pitchFamily="2" charset="0"/>
              </a:rPr>
              <a:t>ђ</a:t>
            </a:r>
            <a:r>
              <a:rPr lang="en-US" sz="2000" b="1">
                <a:latin typeface="HelveticaPlain" pitchFamily="2" charset="0"/>
              </a:rPr>
              <a:t>ење воде.</a:t>
            </a: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 advTm="36562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827088" y="188913"/>
            <a:ext cx="76962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chemeClr val="hlink"/>
                </a:solidFill>
                <a:latin typeface="HelveticaPlain" pitchFamily="2" charset="0"/>
              </a:rPr>
              <a:t>КАПТА</a:t>
            </a:r>
            <a:r>
              <a:rPr lang="sr-Cyrl-CS" sz="2800" b="1">
                <a:solidFill>
                  <a:schemeClr val="hlink"/>
                </a:solidFill>
                <a:latin typeface="HelveticaPlain" pitchFamily="2" charset="0"/>
              </a:rPr>
              <a:t>Ж</a:t>
            </a:r>
            <a:r>
              <a:rPr lang="en-US" sz="2800" b="1">
                <a:solidFill>
                  <a:schemeClr val="hlink"/>
                </a:solidFill>
                <a:latin typeface="HelveticaPlain" pitchFamily="2" charset="0"/>
              </a:rPr>
              <a:t>А БУНАРИМА-ЦЕВНИ БУНАР</a:t>
            </a:r>
            <a:r>
              <a:rPr lang="en-US" sz="2800" b="1" i="1">
                <a:solidFill>
                  <a:schemeClr val="hlink"/>
                </a:solidFill>
                <a:latin typeface="HelveticaPlain" pitchFamily="2" charset="0"/>
              </a:rPr>
              <a:t> </a:t>
            </a:r>
          </a:p>
        </p:txBody>
      </p:sp>
      <p:graphicFrame>
        <p:nvGraphicFramePr>
          <p:cNvPr id="6146" name="Object 3"/>
          <p:cNvGraphicFramePr>
            <a:graphicFrameLocks noChangeAspect="1"/>
          </p:cNvGraphicFramePr>
          <p:nvPr/>
        </p:nvGraphicFramePr>
        <p:xfrm>
          <a:off x="1143000" y="1371600"/>
          <a:ext cx="2628900" cy="5029200"/>
        </p:xfrm>
        <a:graphic>
          <a:graphicData uri="http://schemas.openxmlformats.org/presentationml/2006/ole">
            <p:oleObj spid="_x0000_s6146" name="Document" r:id="rId3" imgW="1943100" imgH="3609975" progId="Word.Document.8">
              <p:embed/>
            </p:oleObj>
          </a:graphicData>
        </a:graphic>
      </p:graphicFrame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851275" y="908050"/>
            <a:ext cx="4949825" cy="494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sr-Latn-CS" sz="2200" b="1"/>
              <a:t>Б</a:t>
            </a:r>
            <a:r>
              <a:rPr lang="en-US" sz="2200" b="1"/>
              <a:t>унар из којег се вода добија побијањем избу</a:t>
            </a:r>
            <a:r>
              <a:rPr lang="sr-Cyrl-CS" sz="2200" b="1"/>
              <a:t>ш</a:t>
            </a:r>
            <a:r>
              <a:rPr lang="en-US" sz="2200" b="1"/>
              <a:t>ене цеви у тло која улази у водоносни слој.</a:t>
            </a:r>
            <a:endParaRPr lang="sr-Latn-CS" sz="2200" b="1"/>
          </a:p>
          <a:p>
            <a:pPr algn="just"/>
            <a:endParaRPr lang="en-US" sz="2200" b="1"/>
          </a:p>
          <a:p>
            <a:pPr algn="just"/>
            <a:r>
              <a:rPr lang="en-US" sz="2200" b="1" i="1"/>
              <a:t>Цеви</a:t>
            </a:r>
            <a:r>
              <a:rPr lang="en-US" sz="2200" b="1"/>
              <a:t>: </a:t>
            </a:r>
            <a:r>
              <a:rPr lang="sr-Cyrl-CS" sz="2200" b="1"/>
              <a:t>ч</a:t>
            </a:r>
            <a:r>
              <a:rPr lang="en-US" sz="2200" b="1"/>
              <a:t>ели</a:t>
            </a:r>
            <a:r>
              <a:rPr lang="sr-Cyrl-CS" sz="2200" b="1"/>
              <a:t>ч</a:t>
            </a:r>
            <a:r>
              <a:rPr lang="en-US" sz="2200" b="1"/>
              <a:t>не, поцинковане, ливено-гвоздене или бакарне, са отворима.</a:t>
            </a:r>
          </a:p>
          <a:p>
            <a:pPr algn="just"/>
            <a:endParaRPr lang="en-US" sz="2200" b="1"/>
          </a:p>
          <a:p>
            <a:pPr algn="just"/>
            <a:r>
              <a:rPr lang="en-US" sz="2200" b="1"/>
              <a:t>У слу</a:t>
            </a:r>
            <a:r>
              <a:rPr lang="sr-Cyrl-CS" sz="2200" b="1"/>
              <a:t>ч</a:t>
            </a:r>
            <a:r>
              <a:rPr lang="en-US" sz="2200" b="1"/>
              <a:t>ају потребе на избу</a:t>
            </a:r>
            <a:r>
              <a:rPr lang="sr-Latn-CS" sz="2200" b="1"/>
              <a:t>ш</a:t>
            </a:r>
            <a:r>
              <a:rPr lang="en-US" sz="2200" b="1"/>
              <a:t>еном делу цеви могу</a:t>
            </a:r>
            <a:r>
              <a:rPr lang="sr-Latn-CS" sz="2200" b="1"/>
              <a:t>ћ</a:t>
            </a:r>
            <a:r>
              <a:rPr lang="en-US" sz="2200" b="1"/>
              <a:t>е је поставити филтер од поцинковане бакарне цеви да би се спре</a:t>
            </a:r>
            <a:r>
              <a:rPr lang="sr-Cyrl-CS" sz="2200" b="1"/>
              <a:t>ч</a:t>
            </a:r>
            <a:r>
              <a:rPr lang="en-US" sz="2200" b="1"/>
              <a:t>ио улазак ситног финог материјала. </a:t>
            </a:r>
            <a:endParaRPr lang="sr-Latn-CS" sz="2200" b="1"/>
          </a:p>
          <a:p>
            <a:pPr>
              <a:spcBef>
                <a:spcPct val="50000"/>
              </a:spcBef>
            </a:pPr>
            <a:r>
              <a:rPr lang="sr-Latn-CS" sz="2200"/>
              <a:t>- Нортонова пумпа</a:t>
            </a:r>
            <a:endParaRPr lang="en-US" sz="2200"/>
          </a:p>
        </p:txBody>
      </p:sp>
    </p:spTree>
  </p:cSld>
  <p:clrMapOvr>
    <a:masterClrMapping/>
  </p:clrMapOvr>
  <p:transition advTm="2746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1143000" y="609600"/>
            <a:ext cx="7696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chemeClr val="hlink"/>
                </a:solidFill>
                <a:latin typeface="HelveticaPlain" pitchFamily="2" charset="0"/>
              </a:rPr>
              <a:t>КАПТАЖА БУНАРИМА-ЦЕВНИ БУНАР</a:t>
            </a:r>
            <a:r>
              <a:rPr lang="en-US" sz="2800" b="1" i="1">
                <a:solidFill>
                  <a:schemeClr val="hlink"/>
                </a:solidFill>
                <a:latin typeface="HelveticaPlain" pitchFamily="2" charset="0"/>
              </a:rPr>
              <a:t> </a:t>
            </a:r>
          </a:p>
        </p:txBody>
      </p:sp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250825" y="1524000"/>
            <a:ext cx="8588375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400" b="1">
                <a:latin typeface="HelveticaPlain" pitchFamily="2" charset="0"/>
              </a:rPr>
              <a:t>АРТЕШКИ БУНАР </a:t>
            </a:r>
            <a:endParaRPr lang="en-US" sz="2400" b="1" i="1">
              <a:latin typeface="HelveticaPlain" pitchFamily="2" charset="0"/>
            </a:endParaRPr>
          </a:p>
          <a:p>
            <a:pPr algn="just"/>
            <a:endParaRPr lang="en-US" sz="2400" b="1" i="1">
              <a:latin typeface="HelveticaPlain" pitchFamily="2" charset="0"/>
            </a:endParaRPr>
          </a:p>
          <a:p>
            <a:pPr algn="just"/>
            <a:r>
              <a:rPr lang="en-US" sz="2400" b="1">
                <a:latin typeface="HelveticaPlain" pitchFamily="2" charset="0"/>
              </a:rPr>
              <a:t>је цевни бунар из кога вода природно избија (</a:t>
            </a:r>
            <a:r>
              <a:rPr lang="sr-Latn-CS" sz="2400" b="1"/>
              <a:t>под притиском</a:t>
            </a:r>
            <a:r>
              <a:rPr lang="en-US" sz="2400" b="1">
                <a:latin typeface="HelveticaPlain" pitchFamily="2" charset="0"/>
              </a:rPr>
              <a:t>) изнад повр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ине земље.</a:t>
            </a:r>
          </a:p>
          <a:p>
            <a:pPr algn="just"/>
            <a:endParaRPr lang="en-US" sz="2400" b="1">
              <a:latin typeface="HelveticaPlain" pitchFamily="2" charset="0"/>
            </a:endParaRPr>
          </a:p>
          <a:p>
            <a:pPr algn="just"/>
            <a:r>
              <a:rPr lang="en-US" sz="2400" b="1">
                <a:latin typeface="HelveticaPlain" pitchFamily="2" charset="0"/>
              </a:rPr>
              <a:t>Вода из ових бунара поти</a:t>
            </a:r>
            <a:r>
              <a:rPr lang="sr-Cyrl-CS" sz="2400" b="1">
                <a:latin typeface="HelveticaPlain" pitchFamily="2" charset="0"/>
              </a:rPr>
              <a:t>ч</a:t>
            </a:r>
            <a:r>
              <a:rPr lang="en-US" sz="2400" b="1">
                <a:latin typeface="HelveticaPlain" pitchFamily="2" charset="0"/>
              </a:rPr>
              <a:t>е из дубина од преко 100 m и врло је добрих микробиоло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ких својстава. </a:t>
            </a:r>
          </a:p>
          <a:p>
            <a:pPr algn="just"/>
            <a:r>
              <a:rPr lang="en-US" sz="2400" b="1">
                <a:latin typeface="HelveticaPlain" pitchFamily="2" charset="0"/>
              </a:rPr>
              <a:t>Хемијске особине могу бити промење у зависности од степена минерализације. </a:t>
            </a:r>
          </a:p>
          <a:p>
            <a:pPr algn="just"/>
            <a:endParaRPr lang="en-US" sz="2400" b="1">
              <a:latin typeface="HelveticaPlain" pitchFamily="2" charset="0"/>
            </a:endParaRPr>
          </a:p>
          <a:p>
            <a:pPr algn="just"/>
            <a:r>
              <a:rPr lang="en-US" sz="2400" b="1">
                <a:latin typeface="HelveticaPlain" pitchFamily="2" charset="0"/>
              </a:rPr>
              <a:t>Ове воде могу садр</a:t>
            </a:r>
            <a:r>
              <a:rPr lang="sr-Cyrl-CS" sz="2400" b="1">
                <a:latin typeface="HelveticaPlain" pitchFamily="2" charset="0"/>
              </a:rPr>
              <a:t>ж</a:t>
            </a:r>
            <a:r>
              <a:rPr lang="en-US" sz="2400" b="1">
                <a:latin typeface="HelveticaPlain" pitchFamily="2" charset="0"/>
              </a:rPr>
              <a:t>ати пове</a:t>
            </a:r>
            <a:r>
              <a:rPr lang="sr-Cyrl-CS" sz="2400" b="1">
                <a:latin typeface="HelveticaPlain" pitchFamily="2" charset="0"/>
              </a:rPr>
              <a:t>ћ</a:t>
            </a:r>
            <a:r>
              <a:rPr lang="en-US" sz="2400" b="1">
                <a:latin typeface="HelveticaPlain" pitchFamily="2" charset="0"/>
              </a:rPr>
              <a:t>ане концентрације неорганског амонијака, нитрита, нитрата, хлорида, метана, водониксулфида.</a:t>
            </a: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 advTm="66073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1143000" y="609600"/>
            <a:ext cx="7696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chemeClr val="hlink"/>
                </a:solidFill>
                <a:latin typeface="HelveticaPlain" pitchFamily="2" charset="0"/>
              </a:rPr>
              <a:t>КАПТА</a:t>
            </a:r>
            <a:r>
              <a:rPr lang="sr-Cyrl-CS" sz="2800" b="1">
                <a:solidFill>
                  <a:schemeClr val="hlink"/>
                </a:solidFill>
                <a:latin typeface="HelveticaPlain" pitchFamily="2" charset="0"/>
              </a:rPr>
              <a:t>Ж</a:t>
            </a:r>
            <a:r>
              <a:rPr lang="en-US" sz="2800" b="1">
                <a:solidFill>
                  <a:schemeClr val="hlink"/>
                </a:solidFill>
                <a:latin typeface="HelveticaPlain" pitchFamily="2" charset="0"/>
              </a:rPr>
              <a:t>А БУНАРИМА-ЦЕВНИ БУНАР</a:t>
            </a:r>
            <a:r>
              <a:rPr lang="en-US" sz="2800" b="1" i="1">
                <a:solidFill>
                  <a:schemeClr val="hlink"/>
                </a:solidFill>
                <a:latin typeface="HelveticaPlain" pitchFamily="2" charset="0"/>
              </a:rPr>
              <a:t> </a:t>
            </a:r>
          </a:p>
        </p:txBody>
      </p:sp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1143000" y="2106613"/>
            <a:ext cx="7696200" cy="283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400" b="1">
                <a:latin typeface="HelveticaPlain" pitchFamily="2" charset="0"/>
              </a:rPr>
              <a:t>СУБАРТЕ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КИ БУНАР </a:t>
            </a:r>
            <a:endParaRPr lang="en-US" sz="2400" b="1" i="1">
              <a:latin typeface="HelveticaPlain" pitchFamily="2" charset="0"/>
            </a:endParaRPr>
          </a:p>
          <a:p>
            <a:pPr algn="just"/>
            <a:endParaRPr lang="en-US" sz="2400" b="1">
              <a:latin typeface="HelveticaPlain" pitchFamily="2" charset="0"/>
            </a:endParaRPr>
          </a:p>
          <a:p>
            <a:pPr algn="just"/>
            <a:endParaRPr lang="en-US" sz="2400" b="1">
              <a:latin typeface="HelveticaPlain" pitchFamily="2" charset="0"/>
            </a:endParaRPr>
          </a:p>
          <a:p>
            <a:pPr algn="just"/>
            <a:r>
              <a:rPr lang="en-US" sz="2400" b="1">
                <a:latin typeface="HelveticaPlain" pitchFamily="2" charset="0"/>
              </a:rPr>
              <a:t>је цевни бунар из кога се вода одговарају</a:t>
            </a:r>
            <a:r>
              <a:rPr lang="sr-Cyrl-CS" sz="2400" b="1">
                <a:latin typeface="HelveticaPlain" pitchFamily="2" charset="0"/>
              </a:rPr>
              <a:t>ћ</a:t>
            </a:r>
            <a:r>
              <a:rPr lang="en-US" sz="2400" b="1">
                <a:latin typeface="HelveticaPlain" pitchFamily="2" charset="0"/>
              </a:rPr>
              <a:t>им системом извла</a:t>
            </a:r>
            <a:r>
              <a:rPr lang="sr-Cyrl-CS" sz="2400" b="1">
                <a:latin typeface="HelveticaPlain" pitchFamily="2" charset="0"/>
              </a:rPr>
              <a:t>ч</a:t>
            </a:r>
            <a:r>
              <a:rPr lang="en-US" sz="2400" b="1">
                <a:latin typeface="HelveticaPlain" pitchFamily="2" charset="0"/>
              </a:rPr>
              <a:t>и под прописаним хигијенским условима изнад повр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ине земље.</a:t>
            </a: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 advTm="28008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2"/>
          <p:cNvSpPr txBox="1">
            <a:spLocks noChangeArrowheads="1"/>
          </p:cNvSpPr>
          <p:nvPr/>
        </p:nvSpPr>
        <p:spPr bwMode="auto">
          <a:xfrm>
            <a:off x="1143000" y="609600"/>
            <a:ext cx="7696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chemeClr val="accent1"/>
                </a:solidFill>
                <a:latin typeface="HelveticaPlain" pitchFamily="2" charset="0"/>
              </a:rPr>
              <a:t>КАПТА</a:t>
            </a:r>
            <a:r>
              <a:rPr lang="sr-Cyrl-CS" sz="2800" b="1">
                <a:solidFill>
                  <a:schemeClr val="accent1"/>
                </a:solidFill>
                <a:latin typeface="HelveticaPlain" pitchFamily="2" charset="0"/>
              </a:rPr>
              <a:t>Ж</a:t>
            </a:r>
            <a:r>
              <a:rPr lang="en-US" sz="2800" b="1">
                <a:solidFill>
                  <a:schemeClr val="accent1"/>
                </a:solidFill>
                <a:latin typeface="HelveticaPlain" pitchFamily="2" charset="0"/>
              </a:rPr>
              <a:t>А</a:t>
            </a:r>
            <a:r>
              <a:rPr lang="en-US" sz="2800" b="1" i="1">
                <a:solidFill>
                  <a:schemeClr val="accent1"/>
                </a:solidFill>
                <a:latin typeface="HelveticaPlain" pitchFamily="2" charset="0"/>
              </a:rPr>
              <a:t>-</a:t>
            </a:r>
            <a:r>
              <a:rPr lang="en-US" sz="2800" b="1">
                <a:solidFill>
                  <a:schemeClr val="accent1"/>
                </a:solidFill>
                <a:latin typeface="HelveticaPlain" pitchFamily="2" charset="0"/>
              </a:rPr>
              <a:t>ЗАХВАТ ПОВР</a:t>
            </a:r>
            <a:r>
              <a:rPr lang="sr-Cyrl-CS" sz="2800" b="1">
                <a:solidFill>
                  <a:schemeClr val="accent1"/>
                </a:solidFill>
                <a:latin typeface="HelveticaPlain" pitchFamily="2" charset="0"/>
              </a:rPr>
              <a:t>Ш</a:t>
            </a:r>
            <a:r>
              <a:rPr lang="en-US" sz="2800" b="1">
                <a:solidFill>
                  <a:schemeClr val="accent1"/>
                </a:solidFill>
                <a:latin typeface="HelveticaPlain" pitchFamily="2" charset="0"/>
              </a:rPr>
              <a:t>ИНСКИХ ВОДА</a:t>
            </a:r>
            <a:endParaRPr lang="en-US" sz="2800" b="1" i="1">
              <a:solidFill>
                <a:schemeClr val="accent1"/>
              </a:solidFill>
              <a:latin typeface="HelveticaPlain" pitchFamily="2" charset="0"/>
            </a:endParaRPr>
          </a:p>
        </p:txBody>
      </p:sp>
      <p:graphicFrame>
        <p:nvGraphicFramePr>
          <p:cNvPr id="7170" name="Object 3"/>
          <p:cNvGraphicFramePr>
            <a:graphicFrameLocks noChangeAspect="1"/>
          </p:cNvGraphicFramePr>
          <p:nvPr/>
        </p:nvGraphicFramePr>
        <p:xfrm>
          <a:off x="1143000" y="1447800"/>
          <a:ext cx="3124200" cy="4800600"/>
        </p:xfrm>
        <a:graphic>
          <a:graphicData uri="http://schemas.openxmlformats.org/presentationml/2006/ole">
            <p:oleObj spid="_x0000_s7170" name="Document" r:id="rId3" imgW="2590800" imgH="3562350" progId="Word.Document.8">
              <p:embed/>
            </p:oleObj>
          </a:graphicData>
        </a:graphic>
      </p:graphicFrame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4419600" y="1295400"/>
            <a:ext cx="4495800" cy="478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200" b="1">
                <a:latin typeface="HelveticaPlain" pitchFamily="2" charset="0"/>
              </a:rPr>
              <a:t>гради се: </a:t>
            </a:r>
          </a:p>
          <a:p>
            <a:pPr algn="just"/>
            <a:endParaRPr lang="en-US" sz="2200" b="1">
              <a:latin typeface="HelveticaPlain" pitchFamily="2" charset="0"/>
            </a:endParaRPr>
          </a:p>
          <a:p>
            <a:pPr lvl="1" algn="just">
              <a:buFont typeface="Wingdings" pitchFamily="2" charset="2"/>
              <a:buChar char="Ø"/>
            </a:pPr>
            <a:r>
              <a:rPr lang="en-US" sz="2200" b="1">
                <a:latin typeface="HelveticaPlain" pitchFamily="2" charset="0"/>
              </a:rPr>
              <a:t>када вода другог порекла не мо</a:t>
            </a:r>
            <a:r>
              <a:rPr lang="sr-Cyrl-CS" sz="2200" b="1">
                <a:latin typeface="HelveticaPlain" pitchFamily="2" charset="0"/>
              </a:rPr>
              <a:t>ж</a:t>
            </a:r>
            <a:r>
              <a:rPr lang="en-US" sz="2200" b="1">
                <a:latin typeface="HelveticaPlain" pitchFamily="2" charset="0"/>
              </a:rPr>
              <a:t>е да обезбеди довољне коли</a:t>
            </a:r>
            <a:r>
              <a:rPr lang="sr-Cyrl-CS" sz="2200" b="1">
                <a:latin typeface="HelveticaPlain" pitchFamily="2" charset="0"/>
              </a:rPr>
              <a:t>ч</a:t>
            </a:r>
            <a:r>
              <a:rPr lang="en-US" sz="2200" b="1">
                <a:latin typeface="HelveticaPlain" pitchFamily="2" charset="0"/>
              </a:rPr>
              <a:t>ине воде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sz="2200" b="1">
                <a:latin typeface="HelveticaPlain" pitchFamily="2" charset="0"/>
              </a:rPr>
              <a:t>узводно од могу</a:t>
            </a:r>
            <a:r>
              <a:rPr lang="sr-Cyrl-CS" sz="2200" b="1">
                <a:latin typeface="HelveticaPlain" pitchFamily="2" charset="0"/>
              </a:rPr>
              <a:t>ћ</a:t>
            </a:r>
            <a:r>
              <a:rPr lang="en-US" sz="2200" b="1">
                <a:latin typeface="HelveticaPlain" pitchFamily="2" charset="0"/>
              </a:rPr>
              <a:t>их извора зага</a:t>
            </a:r>
            <a:r>
              <a:rPr lang="sr-Cyrl-CS" sz="2200" b="1">
                <a:latin typeface="HelveticaPlain" pitchFamily="2" charset="0"/>
              </a:rPr>
              <a:t>ђ</a:t>
            </a:r>
            <a:r>
              <a:rPr lang="en-US" sz="2200" b="1">
                <a:latin typeface="HelveticaPlain" pitchFamily="2" charset="0"/>
              </a:rPr>
              <a:t>ивања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sz="2200" b="1">
                <a:latin typeface="HelveticaPlain" pitchFamily="2" charset="0"/>
              </a:rPr>
              <a:t>на месту где струје и ветрови не могу донети зага</a:t>
            </a:r>
            <a:r>
              <a:rPr lang="sr-Cyrl-CS" sz="2200" b="1">
                <a:latin typeface="HelveticaPlain" pitchFamily="2" charset="0"/>
              </a:rPr>
              <a:t>ђ</a:t>
            </a:r>
            <a:r>
              <a:rPr lang="en-US" sz="2200" b="1">
                <a:latin typeface="HelveticaPlain" pitchFamily="2" charset="0"/>
              </a:rPr>
              <a:t>ују</a:t>
            </a:r>
            <a:r>
              <a:rPr lang="sr-Cyrl-CS" sz="2200" b="1">
                <a:latin typeface="HelveticaPlain" pitchFamily="2" charset="0"/>
              </a:rPr>
              <a:t>ћ</a:t>
            </a:r>
            <a:r>
              <a:rPr lang="en-US" sz="2200" b="1">
                <a:latin typeface="HelveticaPlain" pitchFamily="2" charset="0"/>
              </a:rPr>
              <a:t>е супстанције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sz="2200" b="1">
                <a:latin typeface="HelveticaPlain" pitchFamily="2" charset="0"/>
              </a:rPr>
              <a:t>на дуб</a:t>
            </a:r>
            <a:r>
              <a:rPr lang="sr-Latn-CS" sz="2200" b="1"/>
              <a:t>и</a:t>
            </a:r>
            <a:r>
              <a:rPr lang="en-US" sz="2200" b="1">
                <a:latin typeface="HelveticaPlain" pitchFamily="2" charset="0"/>
              </a:rPr>
              <a:t>ни где вода има најбоље особине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sz="2200" b="1">
                <a:latin typeface="HelveticaPlain" pitchFamily="2" charset="0"/>
              </a:rPr>
              <a:t>усисна цев удаљена 1,5 m од повр</a:t>
            </a:r>
            <a:r>
              <a:rPr lang="sr-Cyrl-CS" sz="2200" b="1">
                <a:latin typeface="HelveticaPlain" pitchFamily="2" charset="0"/>
              </a:rPr>
              <a:t>ш</a:t>
            </a:r>
            <a:r>
              <a:rPr lang="en-US" sz="2200" b="1">
                <a:latin typeface="HelveticaPlain" pitchFamily="2" charset="0"/>
              </a:rPr>
              <a:t>ине и дна</a:t>
            </a:r>
            <a:endParaRPr lang="en-US" sz="2200">
              <a:latin typeface="Times New Roman" pitchFamily="18" charset="0"/>
            </a:endParaRPr>
          </a:p>
        </p:txBody>
      </p:sp>
    </p:spTree>
  </p:cSld>
  <p:clrMapOvr>
    <a:masterClrMapping/>
  </p:clrMapOvr>
  <p:transition advTm="58698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Text Box 3"/>
          <p:cNvSpPr txBox="1">
            <a:spLocks noChangeArrowheads="1"/>
          </p:cNvSpPr>
          <p:nvPr/>
        </p:nvSpPr>
        <p:spPr bwMode="auto">
          <a:xfrm>
            <a:off x="468313" y="333375"/>
            <a:ext cx="7970837" cy="556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400" b="1">
                <a:latin typeface="HelveticaPlain" pitchFamily="2" charset="0"/>
              </a:rPr>
              <a:t>ЈАВНО ВОДОСНАБДЕВАЊЕ </a:t>
            </a:r>
          </a:p>
          <a:p>
            <a:pPr algn="just"/>
            <a:r>
              <a:rPr lang="en-US" sz="2400" b="1">
                <a:latin typeface="HelveticaPlain" pitchFamily="2" charset="0"/>
              </a:rPr>
              <a:t> </a:t>
            </a:r>
          </a:p>
          <a:p>
            <a:pPr algn="just"/>
            <a:r>
              <a:rPr lang="en-US" sz="2400" b="1">
                <a:latin typeface="HelveticaPlain" pitchFamily="2" charset="0"/>
              </a:rPr>
              <a:t>је снабдевање водом за пи</a:t>
            </a:r>
            <a:r>
              <a:rPr lang="sr-Cyrl-CS" sz="2400" b="1">
                <a:latin typeface="HelveticaPlain" pitchFamily="2" charset="0"/>
              </a:rPr>
              <a:t>ћ</a:t>
            </a:r>
            <a:r>
              <a:rPr lang="en-US" sz="2400" b="1">
                <a:latin typeface="HelveticaPlain" pitchFamily="2" charset="0"/>
              </a:rPr>
              <a:t>е ви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е од 5 дома</a:t>
            </a:r>
            <a:r>
              <a:rPr lang="sr-Cyrl-CS" sz="2400" b="1">
                <a:latin typeface="HelveticaPlain" pitchFamily="2" charset="0"/>
              </a:rPr>
              <a:t>ћ</a:t>
            </a:r>
            <a:r>
              <a:rPr lang="en-US" sz="2400" b="1">
                <a:latin typeface="HelveticaPlain" pitchFamily="2" charset="0"/>
              </a:rPr>
              <a:t>инстав</a:t>
            </a:r>
            <a:r>
              <a:rPr lang="sr-Latn-CS" sz="2400" b="1"/>
              <a:t>а (</a:t>
            </a:r>
            <a:r>
              <a:rPr lang="en-US" sz="2400" b="1">
                <a:latin typeface="HelveticaPlain" pitchFamily="2" charset="0"/>
              </a:rPr>
              <a:t>ви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е од 20 становника</a:t>
            </a:r>
            <a:r>
              <a:rPr lang="sr-Latn-CS" sz="2400" b="1"/>
              <a:t>)</a:t>
            </a:r>
            <a:r>
              <a:rPr lang="en-US" sz="2400" b="1">
                <a:latin typeface="HelveticaPlain" pitchFamily="2" charset="0"/>
              </a:rPr>
              <a:t>, снабдевање из сопствених објеката предузе</a:t>
            </a:r>
            <a:r>
              <a:rPr lang="sr-Cyrl-CS" sz="2400" b="1">
                <a:latin typeface="HelveticaPlain" pitchFamily="2" charset="0"/>
              </a:rPr>
              <a:t>ћ</a:t>
            </a:r>
            <a:r>
              <a:rPr lang="en-US" sz="2400" b="1">
                <a:latin typeface="HelveticaPlain" pitchFamily="2" charset="0"/>
              </a:rPr>
              <a:t>а и других правних лица или предузетника који производе и/или вр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е промет </a:t>
            </a:r>
            <a:r>
              <a:rPr lang="sr-Cyrl-CS" sz="2400" b="1">
                <a:latin typeface="HelveticaPlain" pitchFamily="2" charset="0"/>
              </a:rPr>
              <a:t>ж</a:t>
            </a:r>
            <a:r>
              <a:rPr lang="en-US" sz="2400" b="1">
                <a:latin typeface="HelveticaPlain" pitchFamily="2" charset="0"/>
              </a:rPr>
              <a:t>ивотних намирница и снабдевање јавних објеката (образовно-васпитне,туристи</a:t>
            </a:r>
            <a:r>
              <a:rPr lang="sr-Cyrl-CS" sz="2400" b="1">
                <a:latin typeface="HelveticaPlain" pitchFamily="2" charset="0"/>
              </a:rPr>
              <a:t>ч</a:t>
            </a:r>
            <a:r>
              <a:rPr lang="en-US" sz="2400" b="1">
                <a:latin typeface="HelveticaPlain" pitchFamily="2" charset="0"/>
              </a:rPr>
              <a:t>ко-угоститељске, саобраћајне организације и др.)</a:t>
            </a:r>
          </a:p>
          <a:p>
            <a:pPr algn="just"/>
            <a:endParaRPr lang="en-US" sz="2400" b="1">
              <a:latin typeface="HelveticaPlain" pitchFamily="2" charset="0"/>
            </a:endParaRPr>
          </a:p>
          <a:p>
            <a:pPr algn="just"/>
            <a:endParaRPr lang="en-US" sz="2400" b="1">
              <a:latin typeface="HelveticaPlain" pitchFamily="2" charset="0"/>
            </a:endParaRPr>
          </a:p>
          <a:p>
            <a:pPr algn="just"/>
            <a:r>
              <a:rPr lang="en-US" sz="2400" b="1">
                <a:latin typeface="HelveticaPlain" pitchFamily="2" charset="0"/>
              </a:rPr>
              <a:t>ЕКВИВАЛЕНТНИ СТАНОВНИК (ЕС)</a:t>
            </a:r>
          </a:p>
          <a:p>
            <a:pPr algn="just"/>
            <a:r>
              <a:rPr lang="en-US" sz="2400" b="1">
                <a:latin typeface="HelveticaPlain" pitchFamily="2" charset="0"/>
              </a:rPr>
              <a:t>	</a:t>
            </a:r>
          </a:p>
          <a:p>
            <a:pPr algn="just"/>
            <a:r>
              <a:rPr lang="en-US" sz="2400" b="1">
                <a:latin typeface="HelveticaPlain" pitchFamily="2" charset="0"/>
              </a:rPr>
              <a:t>је потро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ња воде од 150 литара на дан.</a:t>
            </a: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 advTm="22594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1258888" y="260350"/>
            <a:ext cx="7696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Cyrl-CS" sz="3200" b="1">
                <a:latin typeface="HelveticaPlain" pitchFamily="2" charset="0"/>
              </a:rPr>
              <a:t>ВОДОВОД</a:t>
            </a:r>
            <a:endParaRPr lang="en-US" sz="3200" b="1">
              <a:latin typeface="HelveticaPlain" pitchFamily="2" charset="0"/>
            </a:endParaRPr>
          </a:p>
        </p:txBody>
      </p:sp>
      <p:sp>
        <p:nvSpPr>
          <p:cNvPr id="50179" name="Text Box 3"/>
          <p:cNvSpPr txBox="1">
            <a:spLocks noChangeArrowheads="1"/>
          </p:cNvSpPr>
          <p:nvPr/>
        </p:nvSpPr>
        <p:spPr bwMode="auto">
          <a:xfrm>
            <a:off x="323850" y="1125538"/>
            <a:ext cx="8439150" cy="502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400" b="1">
                <a:latin typeface="HelveticaPlain" pitchFamily="2" charset="0"/>
              </a:rPr>
              <a:t>је систем за снабдевање водом за пи</a:t>
            </a:r>
            <a:r>
              <a:rPr lang="sr-Cyrl-CS" sz="2400" b="1">
                <a:latin typeface="HelveticaPlain" pitchFamily="2" charset="0"/>
              </a:rPr>
              <a:t>ћ</a:t>
            </a:r>
            <a:r>
              <a:rPr lang="en-US" sz="2400" b="1">
                <a:latin typeface="HelveticaPlain" pitchFamily="2" charset="0"/>
              </a:rPr>
              <a:t>е који има најмање уре</a:t>
            </a:r>
            <a:r>
              <a:rPr lang="sr-Cyrl-CS" sz="2400" b="1">
                <a:latin typeface="HelveticaPlain" pitchFamily="2" charset="0"/>
              </a:rPr>
              <a:t>ђ</a:t>
            </a:r>
            <a:r>
              <a:rPr lang="en-US" sz="2400" b="1">
                <a:latin typeface="HelveticaPlain" pitchFamily="2" charset="0"/>
              </a:rPr>
              <a:t>ено и за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ти</a:t>
            </a:r>
            <a:r>
              <a:rPr lang="sr-Cyrl-CS" sz="2400" b="1">
                <a:latin typeface="HelveticaPlain" pitchFamily="2" charset="0"/>
              </a:rPr>
              <a:t>ћ</a:t>
            </a:r>
            <a:r>
              <a:rPr lang="en-US" sz="2400" b="1">
                <a:latin typeface="HelveticaPlain" pitchFamily="2" charset="0"/>
              </a:rPr>
              <a:t>ено извори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те, капта</a:t>
            </a:r>
            <a:r>
              <a:rPr lang="sr-Cyrl-CS" sz="2400" b="1">
                <a:latin typeface="HelveticaPlain" pitchFamily="2" charset="0"/>
              </a:rPr>
              <a:t>ж</a:t>
            </a:r>
            <a:r>
              <a:rPr lang="en-US" sz="2400" b="1">
                <a:latin typeface="HelveticaPlain" pitchFamily="2" charset="0"/>
              </a:rPr>
              <a:t>у, резервоар и водоводну мре</a:t>
            </a:r>
            <a:r>
              <a:rPr lang="sr-Cyrl-CS" sz="2400" b="1">
                <a:latin typeface="HelveticaPlain" pitchFamily="2" charset="0"/>
              </a:rPr>
              <a:t>ж</a:t>
            </a:r>
            <a:r>
              <a:rPr lang="en-US" sz="2400" b="1">
                <a:latin typeface="HelveticaPlain" pitchFamily="2" charset="0"/>
              </a:rPr>
              <a:t>у.</a:t>
            </a:r>
          </a:p>
          <a:p>
            <a:pPr algn="just"/>
            <a:endParaRPr lang="en-US" sz="2400" b="1">
              <a:latin typeface="HelveticaPlain" pitchFamily="2" charset="0"/>
            </a:endParaRPr>
          </a:p>
          <a:p>
            <a:pPr algn="just"/>
            <a:r>
              <a:rPr lang="en-US" sz="2400" b="1">
                <a:latin typeface="HelveticaPlain" pitchFamily="2" charset="0"/>
              </a:rPr>
              <a:t>ВОДОВОДНА МРЕ</a:t>
            </a:r>
            <a:r>
              <a:rPr lang="sr-Cyrl-CS" sz="2400" b="1">
                <a:latin typeface="HelveticaPlain" pitchFamily="2" charset="0"/>
              </a:rPr>
              <a:t>Ж</a:t>
            </a:r>
            <a:r>
              <a:rPr lang="en-US" sz="2400" b="1">
                <a:latin typeface="HelveticaPlain" pitchFamily="2" charset="0"/>
              </a:rPr>
              <a:t>А</a:t>
            </a:r>
          </a:p>
          <a:p>
            <a:pPr algn="just"/>
            <a:endParaRPr lang="en-US" sz="2400" b="1">
              <a:latin typeface="HelveticaPlain" pitchFamily="2" charset="0"/>
            </a:endParaRPr>
          </a:p>
          <a:p>
            <a:pPr algn="just"/>
            <a:r>
              <a:rPr lang="en-US" sz="2400" b="1">
                <a:latin typeface="HelveticaPlain" pitchFamily="2" charset="0"/>
              </a:rPr>
              <a:t>је систем цеви за одвод воде од капта</a:t>
            </a:r>
            <a:r>
              <a:rPr lang="sr-Cyrl-CS" sz="2400" b="1">
                <a:latin typeface="HelveticaPlain" pitchFamily="2" charset="0"/>
              </a:rPr>
              <a:t>ж</a:t>
            </a:r>
            <a:r>
              <a:rPr lang="en-US" sz="2400" b="1">
                <a:latin typeface="HelveticaPlain" pitchFamily="2" charset="0"/>
              </a:rPr>
              <a:t>е или уре</a:t>
            </a:r>
            <a:r>
              <a:rPr lang="sr-Cyrl-CS" sz="2400" b="1">
                <a:latin typeface="HelveticaPlain" pitchFamily="2" charset="0"/>
              </a:rPr>
              <a:t>ђ</a:t>
            </a:r>
            <a:r>
              <a:rPr lang="en-US" sz="2400" b="1">
                <a:latin typeface="HelveticaPlain" pitchFamily="2" charset="0"/>
              </a:rPr>
              <a:t>аја за пре</a:t>
            </a:r>
            <a:r>
              <a:rPr lang="sr-Cyrl-CS" sz="2400" b="1">
                <a:latin typeface="HelveticaPlain" pitchFamily="2" charset="0"/>
              </a:rPr>
              <a:t>ч</a:t>
            </a:r>
            <a:r>
              <a:rPr lang="en-US" sz="2400" b="1">
                <a:latin typeface="HelveticaPlain" pitchFamily="2" charset="0"/>
              </a:rPr>
              <a:t>и</a:t>
            </a:r>
            <a:r>
              <a:rPr lang="sr-Cyrl-CS" sz="2400" b="1">
                <a:latin typeface="HelveticaPlain" pitchFamily="2" charset="0"/>
              </a:rPr>
              <a:t>шћ</a:t>
            </a:r>
            <a:r>
              <a:rPr lang="en-US" sz="2400" b="1">
                <a:latin typeface="HelveticaPlain" pitchFamily="2" charset="0"/>
              </a:rPr>
              <a:t>авање воде до резервоара и од резервоара до потро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а</a:t>
            </a:r>
            <a:r>
              <a:rPr lang="sr-Cyrl-CS" sz="2400" b="1">
                <a:latin typeface="HelveticaPlain" pitchFamily="2" charset="0"/>
              </a:rPr>
              <a:t>ч</a:t>
            </a:r>
            <a:r>
              <a:rPr lang="en-US" sz="2400" b="1">
                <a:latin typeface="HelveticaPlain" pitchFamily="2" charset="0"/>
              </a:rPr>
              <a:t>а воде за пи</a:t>
            </a:r>
            <a:r>
              <a:rPr lang="sr-Cyrl-CS" sz="2400" b="1">
                <a:latin typeface="HelveticaPlain" pitchFamily="2" charset="0"/>
              </a:rPr>
              <a:t>ћ</a:t>
            </a:r>
            <a:r>
              <a:rPr lang="en-US" sz="2400" b="1">
                <a:latin typeface="HelveticaPlain" pitchFamily="2" charset="0"/>
              </a:rPr>
              <a:t>е (хидранти и вентили су саставни део водоводне мре</a:t>
            </a:r>
            <a:r>
              <a:rPr lang="sr-Cyrl-CS" sz="2400" b="1">
                <a:latin typeface="HelveticaPlain" pitchFamily="2" charset="0"/>
              </a:rPr>
              <a:t>ж</a:t>
            </a:r>
            <a:r>
              <a:rPr lang="en-US" sz="2400" b="1">
                <a:latin typeface="HelveticaPlain" pitchFamily="2" charset="0"/>
              </a:rPr>
              <a:t>е).</a:t>
            </a:r>
          </a:p>
          <a:p>
            <a:pPr algn="just"/>
            <a:endParaRPr lang="en-US" sz="2400" b="1">
              <a:latin typeface="HelveticaPlain" pitchFamily="2" charset="0"/>
            </a:endParaRPr>
          </a:p>
          <a:p>
            <a:pPr algn="just"/>
            <a:r>
              <a:rPr lang="en-US" sz="2000" b="1">
                <a:latin typeface="HelveticaPlain" pitchFamily="2" charset="0"/>
              </a:rPr>
              <a:t>Делови су :</a:t>
            </a:r>
          </a:p>
          <a:p>
            <a:pPr lvl="2" algn="just">
              <a:buFont typeface="Wingdings" pitchFamily="2" charset="2"/>
              <a:buChar char="Ø"/>
            </a:pPr>
            <a:r>
              <a:rPr lang="en-US" sz="2000" b="1">
                <a:latin typeface="HelveticaPlain" pitchFamily="2" charset="0"/>
              </a:rPr>
              <a:t>главни вод </a:t>
            </a:r>
            <a:endParaRPr lang="sr-Latn-CS" sz="2000" b="1"/>
          </a:p>
          <a:p>
            <a:pPr lvl="2" algn="just">
              <a:buFont typeface="Wingdings" pitchFamily="2" charset="2"/>
              <a:buChar char="Ø"/>
            </a:pPr>
            <a:r>
              <a:rPr lang="en-US" sz="2000" b="1">
                <a:latin typeface="HelveticaPlain" pitchFamily="2" charset="0"/>
              </a:rPr>
              <a:t>разводна мре</a:t>
            </a:r>
            <a:r>
              <a:rPr lang="sr-Cyrl-CS" sz="2000" b="1">
                <a:latin typeface="HelveticaPlain" pitchFamily="2" charset="0"/>
              </a:rPr>
              <a:t>ж</a:t>
            </a:r>
            <a:r>
              <a:rPr lang="en-US" sz="2000" b="1">
                <a:latin typeface="HelveticaPlain" pitchFamily="2" charset="0"/>
              </a:rPr>
              <a:t>а</a:t>
            </a: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 advTm="38715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323850" y="609600"/>
            <a:ext cx="88201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latin typeface="HelveticaPlain" pitchFamily="2" charset="0"/>
              </a:rPr>
              <a:t>ЗОНЕ И ПОЈАС САНИТАРНЕ ЗА</a:t>
            </a:r>
            <a:r>
              <a:rPr lang="sr-Cyrl-CS" sz="3200" b="1">
                <a:latin typeface="HelveticaPlain" pitchFamily="2" charset="0"/>
              </a:rPr>
              <a:t>Ш</a:t>
            </a:r>
            <a:r>
              <a:rPr lang="en-US" sz="3200" b="1">
                <a:latin typeface="HelveticaPlain" pitchFamily="2" charset="0"/>
              </a:rPr>
              <a:t>ТИТЕ</a:t>
            </a:r>
          </a:p>
        </p:txBody>
      </p:sp>
      <p:sp>
        <p:nvSpPr>
          <p:cNvPr id="51203" name="Text Box 3"/>
          <p:cNvSpPr txBox="1">
            <a:spLocks noChangeArrowheads="1"/>
          </p:cNvSpPr>
          <p:nvPr/>
        </p:nvSpPr>
        <p:spPr bwMode="auto">
          <a:xfrm>
            <a:off x="323850" y="2381250"/>
            <a:ext cx="8439150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400" b="1">
                <a:latin typeface="HelveticaPlain" pitchFamily="2" charset="0"/>
              </a:rPr>
              <a:t>обухватају простор који се утвр</a:t>
            </a:r>
            <a:r>
              <a:rPr lang="sr-Cyrl-CS" sz="2400" b="1">
                <a:latin typeface="HelveticaPlain" pitchFamily="2" charset="0"/>
              </a:rPr>
              <a:t>ђ</a:t>
            </a:r>
            <a:r>
              <a:rPr lang="en-US" sz="2400" b="1">
                <a:latin typeface="HelveticaPlain" pitchFamily="2" charset="0"/>
              </a:rPr>
              <a:t>ује око</a:t>
            </a:r>
            <a:r>
              <a:rPr lang="sr-Latn-CS" sz="2400" b="1"/>
              <a:t>:</a:t>
            </a:r>
          </a:p>
          <a:p>
            <a:pPr algn="just">
              <a:buFontTx/>
              <a:buChar char="•"/>
            </a:pPr>
            <a:r>
              <a:rPr lang="en-US" sz="2400" b="1">
                <a:latin typeface="HelveticaPlain" pitchFamily="2" charset="0"/>
              </a:rPr>
              <a:t>извори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та за с</a:t>
            </a:r>
            <a:r>
              <a:rPr lang="sr-Latn-CS" sz="2400" b="1"/>
              <a:t>н</a:t>
            </a:r>
            <a:r>
              <a:rPr lang="en-US" sz="2400" b="1">
                <a:latin typeface="HelveticaPlain" pitchFamily="2" charset="0"/>
              </a:rPr>
              <a:t>абдевање водом за пи</a:t>
            </a:r>
            <a:r>
              <a:rPr lang="sr-Cyrl-CS" sz="2400" b="1">
                <a:latin typeface="HelveticaPlain" pitchFamily="2" charset="0"/>
              </a:rPr>
              <a:t>ћ</a:t>
            </a:r>
            <a:r>
              <a:rPr lang="en-US" sz="2400" b="1">
                <a:latin typeface="HelveticaPlain" pitchFamily="2" charset="0"/>
              </a:rPr>
              <a:t>е (бунари и капта</a:t>
            </a:r>
            <a:r>
              <a:rPr lang="sr-Cyrl-CS" sz="2400" b="1">
                <a:latin typeface="HelveticaPlain" pitchFamily="2" charset="0"/>
              </a:rPr>
              <a:t>ж</a:t>
            </a:r>
            <a:r>
              <a:rPr lang="en-US" sz="2400" b="1">
                <a:latin typeface="HelveticaPlain" pitchFamily="2" charset="0"/>
              </a:rPr>
              <a:t>е за хватање подземне воде, захват са ре</a:t>
            </a:r>
            <a:r>
              <a:rPr lang="sr-Cyrl-CS" sz="2400" b="1">
                <a:latin typeface="HelveticaPlain" pitchFamily="2" charset="0"/>
              </a:rPr>
              <a:t>ч</a:t>
            </a:r>
            <a:r>
              <a:rPr lang="en-US" sz="2400" b="1">
                <a:latin typeface="HelveticaPlain" pitchFamily="2" charset="0"/>
              </a:rPr>
              <a:t>ног тока и акумулације), </a:t>
            </a:r>
            <a:endParaRPr lang="sr-Latn-CS" sz="2400" b="1"/>
          </a:p>
          <a:p>
            <a:pPr algn="just">
              <a:buFontTx/>
              <a:buChar char="•"/>
            </a:pPr>
            <a:r>
              <a:rPr lang="en-US" sz="2400" b="1">
                <a:latin typeface="HelveticaPlain" pitchFamily="2" charset="0"/>
              </a:rPr>
              <a:t>уре</a:t>
            </a:r>
            <a:r>
              <a:rPr lang="sr-Cyrl-CS" sz="2400" b="1">
                <a:latin typeface="HelveticaPlain" pitchFamily="2" charset="0"/>
              </a:rPr>
              <a:t>ђ</a:t>
            </a:r>
            <a:r>
              <a:rPr lang="en-US" sz="2400" b="1">
                <a:latin typeface="HelveticaPlain" pitchFamily="2" charset="0"/>
              </a:rPr>
              <a:t>аја за пре</a:t>
            </a:r>
            <a:r>
              <a:rPr lang="sr-Cyrl-CS" sz="2400" b="1">
                <a:latin typeface="HelveticaPlain" pitchFamily="2" charset="0"/>
              </a:rPr>
              <a:t>ч</a:t>
            </a:r>
            <a:r>
              <a:rPr lang="en-US" sz="2400" b="1">
                <a:latin typeface="HelveticaPlain" pitchFamily="2" charset="0"/>
              </a:rPr>
              <a:t>и</a:t>
            </a:r>
            <a:r>
              <a:rPr lang="sr-Cyrl-CS" sz="2400" b="1">
                <a:latin typeface="HelveticaPlain" pitchFamily="2" charset="0"/>
              </a:rPr>
              <a:t>шћ</a:t>
            </a:r>
            <a:r>
              <a:rPr lang="en-US" sz="2400" b="1">
                <a:latin typeface="HelveticaPlain" pitchFamily="2" charset="0"/>
              </a:rPr>
              <a:t>авање, </a:t>
            </a:r>
            <a:endParaRPr lang="sr-Latn-CS" sz="2400" b="1"/>
          </a:p>
          <a:p>
            <a:pPr algn="just">
              <a:buFontTx/>
              <a:buChar char="•"/>
            </a:pPr>
            <a:r>
              <a:rPr lang="en-US" sz="2400" b="1">
                <a:latin typeface="HelveticaPlain" pitchFamily="2" charset="0"/>
              </a:rPr>
              <a:t>резервоара и </a:t>
            </a:r>
            <a:endParaRPr lang="sr-Latn-CS" sz="2400" b="1"/>
          </a:p>
          <a:p>
            <a:pPr algn="just">
              <a:buFontTx/>
              <a:buChar char="•"/>
            </a:pPr>
            <a:r>
              <a:rPr lang="en-US" sz="2400" b="1">
                <a:latin typeface="HelveticaPlain" pitchFamily="2" charset="0"/>
              </a:rPr>
              <a:t>главног цевовода </a:t>
            </a:r>
            <a:endParaRPr lang="sr-Latn-CS" sz="2400" b="1"/>
          </a:p>
          <a:p>
            <a:pPr algn="just"/>
            <a:r>
              <a:rPr lang="en-US" sz="2400" b="1">
                <a:latin typeface="HelveticaPlain" pitchFamily="2" charset="0"/>
              </a:rPr>
              <a:t>у циљу за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тите квалитета воде за пи</a:t>
            </a:r>
            <a:r>
              <a:rPr lang="sr-Cyrl-CS" sz="2400" b="1">
                <a:latin typeface="HelveticaPlain" pitchFamily="2" charset="0"/>
              </a:rPr>
              <a:t>ћ</a:t>
            </a:r>
            <a:r>
              <a:rPr lang="en-US" sz="2400" b="1">
                <a:latin typeface="HelveticaPlain" pitchFamily="2" charset="0"/>
              </a:rPr>
              <a:t>е од намерног или слу</a:t>
            </a:r>
            <a:r>
              <a:rPr lang="sr-Cyrl-CS" sz="2400" b="1">
                <a:latin typeface="HelveticaPlain" pitchFamily="2" charset="0"/>
              </a:rPr>
              <a:t>ч</a:t>
            </a:r>
            <a:r>
              <a:rPr lang="en-US" sz="2400" b="1">
                <a:latin typeface="HelveticaPlain" pitchFamily="2" charset="0"/>
              </a:rPr>
              <a:t>ајног зага</a:t>
            </a:r>
            <a:r>
              <a:rPr lang="sr-Cyrl-CS" sz="2400" b="1">
                <a:latin typeface="HelveticaPlain" pitchFamily="2" charset="0"/>
              </a:rPr>
              <a:t>ђ</a:t>
            </a:r>
            <a:r>
              <a:rPr lang="en-US" sz="2400" b="1">
                <a:latin typeface="HelveticaPlain" pitchFamily="2" charset="0"/>
              </a:rPr>
              <a:t>ења као и других 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тетних утицаја</a:t>
            </a:r>
            <a:r>
              <a:rPr lang="sr-Latn-CS" sz="2400" b="1"/>
              <a:t>.</a:t>
            </a:r>
            <a:endParaRPr lang="en-US" sz="2400"/>
          </a:p>
        </p:txBody>
      </p:sp>
    </p:spTree>
  </p:cSld>
  <p:clrMapOvr>
    <a:masterClrMapping/>
  </p:clrMapOvr>
  <p:transition advTm="24371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0" y="609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latin typeface="HelveticaPlain" pitchFamily="2" charset="0"/>
              </a:rPr>
              <a:t>ЗОНЕ И ПОЈАСЕВИ САНИТАРНЕ ЗА</a:t>
            </a:r>
            <a:r>
              <a:rPr lang="sr-Cyrl-CS" sz="3200" b="1">
                <a:latin typeface="HelveticaPlain" pitchFamily="2" charset="0"/>
              </a:rPr>
              <a:t>Ш</a:t>
            </a:r>
            <a:r>
              <a:rPr lang="en-US" sz="3200" b="1">
                <a:latin typeface="HelveticaPlain" pitchFamily="2" charset="0"/>
              </a:rPr>
              <a:t>ТИТЕ</a:t>
            </a:r>
          </a:p>
        </p:txBody>
      </p:sp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323850" y="1881188"/>
            <a:ext cx="8362950" cy="429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400" b="1" i="1">
                <a:latin typeface="HelveticaPlain" pitchFamily="2" charset="0"/>
              </a:rPr>
              <a:t>Врсте зона</a:t>
            </a:r>
            <a:r>
              <a:rPr lang="en-US" sz="2400" b="1">
                <a:latin typeface="HelveticaPlain" pitchFamily="2" charset="0"/>
              </a:rPr>
              <a:t> </a:t>
            </a:r>
          </a:p>
          <a:p>
            <a:pPr algn="just"/>
            <a:endParaRPr lang="en-US" sz="2400" b="1">
              <a:latin typeface="HelveticaPlain" pitchFamily="2" charset="0"/>
            </a:endParaRPr>
          </a:p>
          <a:p>
            <a:pPr lvl="2" algn="just">
              <a:buFontTx/>
              <a:buChar char="•"/>
            </a:pPr>
            <a:r>
              <a:rPr lang="en-US" sz="2400" b="1">
                <a:solidFill>
                  <a:schemeClr val="hlink"/>
                </a:solidFill>
                <a:latin typeface="HelveticaPlain" pitchFamily="2" charset="0"/>
              </a:rPr>
              <a:t>Зона непосредне за</a:t>
            </a:r>
            <a:r>
              <a:rPr lang="sr-Cyrl-CS" sz="2400" b="1">
                <a:solidFill>
                  <a:schemeClr val="hlink"/>
                </a:solidFill>
                <a:latin typeface="HelveticaPlain" pitchFamily="2" charset="0"/>
              </a:rPr>
              <a:t>ш</a:t>
            </a:r>
            <a:r>
              <a:rPr lang="en-US" sz="2400" b="1">
                <a:solidFill>
                  <a:schemeClr val="hlink"/>
                </a:solidFill>
                <a:latin typeface="HelveticaPlain" pitchFamily="2" charset="0"/>
              </a:rPr>
              <a:t>тите (</a:t>
            </a:r>
            <a:r>
              <a:rPr lang="en-US" sz="2400" i="1">
                <a:solidFill>
                  <a:schemeClr val="hlink"/>
                </a:solidFill>
                <a:latin typeface="HelveticaPlain" pitchFamily="2" charset="0"/>
              </a:rPr>
              <a:t>зона строгог надзора</a:t>
            </a:r>
            <a:r>
              <a:rPr lang="en-US" sz="2400" b="1">
                <a:solidFill>
                  <a:schemeClr val="hlink"/>
                </a:solidFill>
                <a:latin typeface="HelveticaPlain" pitchFamily="2" charset="0"/>
              </a:rPr>
              <a:t>)</a:t>
            </a:r>
            <a:endParaRPr lang="sr-Latn-CS" sz="2400" b="1">
              <a:solidFill>
                <a:schemeClr val="hlink"/>
              </a:solidFill>
            </a:endParaRPr>
          </a:p>
          <a:p>
            <a:pPr lvl="2" algn="just"/>
            <a:endParaRPr lang="en-US" sz="2400" b="1">
              <a:solidFill>
                <a:schemeClr val="hlink"/>
              </a:solidFill>
            </a:endParaRPr>
          </a:p>
          <a:p>
            <a:pPr lvl="2" algn="just">
              <a:buFontTx/>
              <a:buChar char="•"/>
            </a:pPr>
            <a:r>
              <a:rPr lang="en-US" sz="2400" b="1">
                <a:solidFill>
                  <a:srgbClr val="CC0099"/>
                </a:solidFill>
                <a:latin typeface="HelveticaPlain" pitchFamily="2" charset="0"/>
              </a:rPr>
              <a:t>У</a:t>
            </a:r>
            <a:r>
              <a:rPr lang="sr-Cyrl-CS" sz="2400" b="1">
                <a:solidFill>
                  <a:srgbClr val="CC0099"/>
                </a:solidFill>
                <a:latin typeface="HelveticaPlain" pitchFamily="2" charset="0"/>
              </a:rPr>
              <a:t>ж</a:t>
            </a:r>
            <a:r>
              <a:rPr lang="en-US" sz="2400" b="1">
                <a:solidFill>
                  <a:srgbClr val="CC0099"/>
                </a:solidFill>
                <a:latin typeface="HelveticaPlain" pitchFamily="2" charset="0"/>
              </a:rPr>
              <a:t>а зона за</a:t>
            </a:r>
            <a:r>
              <a:rPr lang="sr-Cyrl-CS" sz="2400" b="1">
                <a:solidFill>
                  <a:srgbClr val="CC0099"/>
                </a:solidFill>
                <a:latin typeface="HelveticaPlain" pitchFamily="2" charset="0"/>
              </a:rPr>
              <a:t>ш</a:t>
            </a:r>
            <a:r>
              <a:rPr lang="en-US" sz="2400" b="1">
                <a:solidFill>
                  <a:srgbClr val="CC0099"/>
                </a:solidFill>
                <a:latin typeface="HelveticaPlain" pitchFamily="2" charset="0"/>
              </a:rPr>
              <a:t>тите (</a:t>
            </a:r>
            <a:r>
              <a:rPr lang="en-US" sz="2400" i="1">
                <a:solidFill>
                  <a:srgbClr val="CC0099"/>
                </a:solidFill>
                <a:latin typeface="HelveticaPlain" pitchFamily="2" charset="0"/>
              </a:rPr>
              <a:t>зона ограни</a:t>
            </a:r>
            <a:r>
              <a:rPr lang="sr-Cyrl-CS" sz="2400" i="1">
                <a:solidFill>
                  <a:srgbClr val="CC0099"/>
                </a:solidFill>
                <a:latin typeface="HelveticaPlain" pitchFamily="2" charset="0"/>
              </a:rPr>
              <a:t>ч</a:t>
            </a:r>
            <a:r>
              <a:rPr lang="en-US" sz="2400" i="1">
                <a:solidFill>
                  <a:srgbClr val="CC0099"/>
                </a:solidFill>
                <a:latin typeface="HelveticaPlain" pitchFamily="2" charset="0"/>
              </a:rPr>
              <a:t>ења</a:t>
            </a:r>
            <a:r>
              <a:rPr lang="en-US" sz="2400" b="1">
                <a:solidFill>
                  <a:srgbClr val="CC0099"/>
                </a:solidFill>
                <a:latin typeface="HelveticaPlain" pitchFamily="2" charset="0"/>
              </a:rPr>
              <a:t>)</a:t>
            </a:r>
            <a:endParaRPr lang="sr-Latn-CS" sz="2400" b="1">
              <a:solidFill>
                <a:srgbClr val="CC0099"/>
              </a:solidFill>
            </a:endParaRPr>
          </a:p>
          <a:p>
            <a:pPr lvl="2" algn="just"/>
            <a:endParaRPr lang="en-US" sz="2400" b="1">
              <a:solidFill>
                <a:srgbClr val="CC0099"/>
              </a:solidFill>
            </a:endParaRPr>
          </a:p>
          <a:p>
            <a:pPr lvl="2" algn="just">
              <a:buFontTx/>
              <a:buChar char="•"/>
            </a:pPr>
            <a:r>
              <a:rPr lang="sr-Cyrl-CS" sz="2400" b="1">
                <a:solidFill>
                  <a:srgbClr val="FF33CC"/>
                </a:solidFill>
                <a:latin typeface="HelveticaPlain" pitchFamily="2" charset="0"/>
              </a:rPr>
              <a:t>Ш</a:t>
            </a:r>
            <a:r>
              <a:rPr lang="en-US" sz="2400" b="1">
                <a:solidFill>
                  <a:srgbClr val="FF33CC"/>
                </a:solidFill>
                <a:latin typeface="HelveticaPlain" pitchFamily="2" charset="0"/>
              </a:rPr>
              <a:t>ира зона за</a:t>
            </a:r>
            <a:r>
              <a:rPr lang="sr-Cyrl-CS" sz="2400" b="1">
                <a:solidFill>
                  <a:srgbClr val="FF33CC"/>
                </a:solidFill>
                <a:latin typeface="HelveticaPlain" pitchFamily="2" charset="0"/>
              </a:rPr>
              <a:t>ш</a:t>
            </a:r>
            <a:r>
              <a:rPr lang="en-US" sz="2400" b="1">
                <a:solidFill>
                  <a:srgbClr val="FF33CC"/>
                </a:solidFill>
                <a:latin typeface="HelveticaPlain" pitchFamily="2" charset="0"/>
              </a:rPr>
              <a:t>тите</a:t>
            </a:r>
            <a:r>
              <a:rPr lang="sr-Latn-CS" sz="2400" b="1">
                <a:solidFill>
                  <a:srgbClr val="FF33CC"/>
                </a:solidFill>
              </a:rPr>
              <a:t> </a:t>
            </a:r>
            <a:r>
              <a:rPr lang="en-US" sz="2400" b="1">
                <a:solidFill>
                  <a:srgbClr val="FF33CC"/>
                </a:solidFill>
                <a:latin typeface="HelveticaPlain" pitchFamily="2" charset="0"/>
              </a:rPr>
              <a:t>(</a:t>
            </a:r>
            <a:r>
              <a:rPr lang="en-US" sz="2400" i="1">
                <a:solidFill>
                  <a:srgbClr val="FF33CC"/>
                </a:solidFill>
                <a:latin typeface="HelveticaPlain" pitchFamily="2" charset="0"/>
              </a:rPr>
              <a:t>зона надзора</a:t>
            </a:r>
            <a:r>
              <a:rPr lang="en-US" sz="2400" b="1">
                <a:solidFill>
                  <a:srgbClr val="FF33CC"/>
                </a:solidFill>
                <a:latin typeface="HelveticaPlain" pitchFamily="2" charset="0"/>
              </a:rPr>
              <a:t>)</a:t>
            </a:r>
            <a:endParaRPr lang="sr-Latn-CS" sz="2400" b="1">
              <a:solidFill>
                <a:srgbClr val="FF33CC"/>
              </a:solidFill>
            </a:endParaRPr>
          </a:p>
          <a:p>
            <a:pPr lvl="2" algn="just"/>
            <a:endParaRPr lang="en-US" sz="2400" b="1">
              <a:solidFill>
                <a:srgbClr val="FF33CC"/>
              </a:solidFill>
            </a:endParaRPr>
          </a:p>
          <a:p>
            <a:pPr lvl="2" algn="just">
              <a:buFontTx/>
              <a:buChar char="•"/>
            </a:pPr>
            <a:r>
              <a:rPr lang="en-US" sz="2400" b="1">
                <a:solidFill>
                  <a:srgbClr val="FF7C80"/>
                </a:solidFill>
                <a:latin typeface="HelveticaPlain" pitchFamily="2" charset="0"/>
              </a:rPr>
              <a:t>Појас за</a:t>
            </a:r>
            <a:r>
              <a:rPr lang="sr-Cyrl-CS" sz="2400" b="1">
                <a:solidFill>
                  <a:srgbClr val="FF7C80"/>
                </a:solidFill>
                <a:latin typeface="HelveticaPlain" pitchFamily="2" charset="0"/>
              </a:rPr>
              <a:t>ш</a:t>
            </a:r>
            <a:r>
              <a:rPr lang="en-US" sz="2400" b="1">
                <a:solidFill>
                  <a:srgbClr val="FF7C80"/>
                </a:solidFill>
                <a:latin typeface="HelveticaPlain" pitchFamily="2" charset="0"/>
              </a:rPr>
              <a:t>тите</a:t>
            </a:r>
          </a:p>
          <a:p>
            <a:pPr>
              <a:spcBef>
                <a:spcPct val="50000"/>
              </a:spcBef>
            </a:pPr>
            <a:endParaRPr lang="en-US" sz="2400">
              <a:solidFill>
                <a:srgbClr val="FF7C8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advTm="17677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2"/>
          <p:cNvSpPr txBox="1">
            <a:spLocks noChangeArrowheads="1"/>
          </p:cNvSpPr>
          <p:nvPr/>
        </p:nvSpPr>
        <p:spPr bwMode="auto">
          <a:xfrm>
            <a:off x="0" y="188913"/>
            <a:ext cx="90106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>
                <a:latin typeface="Times New Roman" pitchFamily="18" charset="0"/>
              </a:rPr>
              <a:t>ЗНАЧАЈ ВОДЕ- БИОЛОШКИ И ХИГИЈЕНСКИ</a:t>
            </a:r>
            <a:endParaRPr lang="en-US" sz="2400">
              <a:latin typeface="Times New Roman" pitchFamily="18" charset="0"/>
            </a:endParaRPr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1828800" y="3086100"/>
          <a:ext cx="5486400" cy="666750"/>
        </p:xfrm>
        <a:graphic>
          <a:graphicData uri="http://schemas.openxmlformats.org/presentationml/2006/ole">
            <p:oleObj spid="_x0000_s1026" name="Document" r:id="rId3" imgW="5486400" imgH="685800" progId="Word.Document.8">
              <p:embed/>
            </p:oleObj>
          </a:graphicData>
        </a:graphic>
      </p:graphicFrame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-76200" y="1828800"/>
            <a:ext cx="8991600" cy="520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algn="just">
              <a:buFont typeface="Wingdings" pitchFamily="2" charset="2"/>
              <a:buChar char="ü"/>
            </a:pPr>
            <a:r>
              <a:rPr lang="sr-Latn-CS" sz="2800" b="1">
                <a:latin typeface="Times New Roman" pitchFamily="18" charset="0"/>
              </a:rPr>
              <a:t> </a:t>
            </a:r>
            <a:r>
              <a:rPr lang="en-US" sz="2800">
                <a:latin typeface="Times New Roman" pitchFamily="18" charset="0"/>
              </a:rPr>
              <a:t>Вода је један од основних услова живота</a:t>
            </a:r>
          </a:p>
          <a:p>
            <a:pPr algn="just"/>
            <a:endParaRPr lang="en-US" sz="2800">
              <a:latin typeface="Times New Roman" pitchFamily="18" charset="0"/>
            </a:endParaRPr>
          </a:p>
          <a:p>
            <a:pPr lvl="1" algn="just">
              <a:buFont typeface="Wingdings" pitchFamily="2" charset="2"/>
              <a:buChar char="ü"/>
            </a:pPr>
            <a:r>
              <a:rPr lang="en-US" sz="2800">
                <a:latin typeface="Times New Roman" pitchFamily="18" charset="0"/>
              </a:rPr>
              <a:t>70% организма одраслог човека чини вода</a:t>
            </a:r>
          </a:p>
          <a:p>
            <a:pPr algn="just"/>
            <a:endParaRPr lang="en-US" sz="2400">
              <a:latin typeface="Times New Roman" pitchFamily="18" charset="0"/>
            </a:endParaRPr>
          </a:p>
          <a:p>
            <a:pPr algn="just"/>
            <a:r>
              <a:rPr lang="en-US" sz="2400" b="1">
                <a:latin typeface="Times New Roman" pitchFamily="18" charset="0"/>
              </a:rPr>
              <a:t>      Распоред воде у организму човека</a:t>
            </a:r>
            <a:endParaRPr lang="sr-Latn-CS" sz="2400" b="1">
              <a:latin typeface="Times New Roman" pitchFamily="18" charset="0"/>
            </a:endParaRPr>
          </a:p>
          <a:p>
            <a:pPr algn="just"/>
            <a:endParaRPr lang="en-US" sz="2400" b="1">
              <a:latin typeface="Times New Roman" pitchFamily="18" charset="0"/>
            </a:endParaRPr>
          </a:p>
          <a:p>
            <a:r>
              <a:rPr lang="en-US" sz="2400" b="1">
                <a:latin typeface="Times New Roman" pitchFamily="18" charset="0"/>
              </a:rPr>
              <a:t>      </a:t>
            </a:r>
            <a:r>
              <a:rPr lang="en-US" sz="2400">
                <a:latin typeface="Times New Roman" pitchFamily="18" charset="0"/>
              </a:rPr>
              <a:t>Области			        </a:t>
            </a:r>
            <a:r>
              <a:rPr lang="sr-Latn-CS" sz="2400">
                <a:latin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</a:rPr>
              <a:t>% од телесне тежине</a:t>
            </a:r>
            <a:r>
              <a:rPr lang="sr-Latn-CS" sz="2400">
                <a:latin typeface="Times New Roman" pitchFamily="18" charset="0"/>
              </a:rPr>
              <a:t>  </a:t>
            </a:r>
            <a:r>
              <a:rPr lang="en-US" sz="2400">
                <a:latin typeface="Times New Roman" pitchFamily="18" charset="0"/>
              </a:rPr>
              <a:t>Литри		</a:t>
            </a:r>
            <a:r>
              <a:rPr lang="sr-Latn-CS" sz="2400">
                <a:latin typeface="Times New Roman" pitchFamily="18" charset="0"/>
              </a:rPr>
              <a:t> </a:t>
            </a:r>
            <a:endParaRPr lang="en-US" sz="2400">
              <a:latin typeface="Times New Roman" pitchFamily="18" charset="0"/>
            </a:endParaRPr>
          </a:p>
          <a:p>
            <a:r>
              <a:rPr lang="en-US" sz="2400">
                <a:latin typeface="Times New Roman" pitchFamily="18" charset="0"/>
              </a:rPr>
              <a:t>   Екстрацел.  интраваск. плазма	     4-5</a:t>
            </a:r>
            <a:r>
              <a:rPr lang="sr-Latn-CS" sz="2400">
                <a:latin typeface="Times New Roman" pitchFamily="18" charset="0"/>
              </a:rPr>
              <a:t>%</a:t>
            </a:r>
            <a:r>
              <a:rPr lang="en-US" sz="2400">
                <a:latin typeface="Times New Roman" pitchFamily="18" charset="0"/>
              </a:rPr>
              <a:t>		3</a:t>
            </a:r>
          </a:p>
          <a:p>
            <a:pPr algn="just"/>
            <a:r>
              <a:rPr lang="en-US" sz="2400">
                <a:latin typeface="Times New Roman" pitchFamily="18" charset="0"/>
              </a:rPr>
              <a:t>   Интерстицијална ткивна течност	     12-18</a:t>
            </a:r>
            <a:r>
              <a:rPr lang="sr-Latn-CS" sz="2400">
                <a:latin typeface="Times New Roman" pitchFamily="18" charset="0"/>
              </a:rPr>
              <a:t>%</a:t>
            </a:r>
            <a:r>
              <a:rPr lang="en-US" sz="2400">
                <a:latin typeface="Times New Roman" pitchFamily="18" charset="0"/>
              </a:rPr>
              <a:t>		11</a:t>
            </a:r>
          </a:p>
          <a:p>
            <a:pPr algn="just"/>
            <a:r>
              <a:rPr lang="en-US" sz="2400">
                <a:latin typeface="Times New Roman" pitchFamily="18" charset="0"/>
              </a:rPr>
              <a:t>   Интрацелуларна ткивна течност	     40-50</a:t>
            </a:r>
            <a:r>
              <a:rPr lang="sr-Latn-CS" sz="2400">
                <a:latin typeface="Times New Roman" pitchFamily="18" charset="0"/>
              </a:rPr>
              <a:t>%</a:t>
            </a:r>
            <a:r>
              <a:rPr lang="en-US" sz="2400">
                <a:latin typeface="Times New Roman" pitchFamily="18" charset="0"/>
              </a:rPr>
              <a:t>		35</a:t>
            </a:r>
          </a:p>
          <a:p>
            <a:pPr algn="just"/>
            <a:r>
              <a:rPr lang="sr-Latn-CS" sz="2400" b="1">
                <a:solidFill>
                  <a:srgbClr val="FF0000"/>
                </a:solidFill>
                <a:latin typeface="Times New Roman" pitchFamily="18" charset="0"/>
              </a:rPr>
              <a:t>   </a:t>
            </a:r>
            <a:r>
              <a:rPr lang="en-US" sz="2400" b="1">
                <a:solidFill>
                  <a:srgbClr val="FF0000"/>
                </a:solidFill>
                <a:latin typeface="Times New Roman" pitchFamily="18" charset="0"/>
              </a:rPr>
              <a:t>Целокупна течност организма	      70</a:t>
            </a:r>
            <a:r>
              <a:rPr lang="sr-Latn-CS" sz="2400" b="1">
                <a:solidFill>
                  <a:srgbClr val="FF0000"/>
                </a:solidFill>
                <a:latin typeface="Times New Roman" pitchFamily="18" charset="0"/>
              </a:rPr>
              <a:t>%</a:t>
            </a:r>
            <a:r>
              <a:rPr lang="en-US" sz="2400" b="1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sr-Latn-CS" sz="2400" b="1">
                <a:solidFill>
                  <a:srgbClr val="FF0000"/>
                </a:solidFill>
                <a:latin typeface="Times New Roman" pitchFamily="18" charset="0"/>
              </a:rPr>
              <a:t>                     </a:t>
            </a:r>
            <a:r>
              <a:rPr lang="en-US" sz="2400" b="1">
                <a:solidFill>
                  <a:srgbClr val="FF0000"/>
                </a:solidFill>
                <a:latin typeface="Times New Roman" pitchFamily="18" charset="0"/>
              </a:rPr>
              <a:t>49</a:t>
            </a: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 advTm="23406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3"/>
          <p:cNvSpPr txBox="1">
            <a:spLocks noChangeArrowheads="1"/>
          </p:cNvSpPr>
          <p:nvPr/>
        </p:nvSpPr>
        <p:spPr bwMode="auto">
          <a:xfrm>
            <a:off x="0" y="188913"/>
            <a:ext cx="8839200" cy="569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sr-Latn-CS" sz="2800" b="1">
                <a:solidFill>
                  <a:schemeClr val="hlink"/>
                </a:solidFill>
              </a:rPr>
              <a:t>1. З</a:t>
            </a:r>
            <a:r>
              <a:rPr lang="en-US" sz="2800" b="1">
                <a:solidFill>
                  <a:schemeClr val="hlink"/>
                </a:solidFill>
                <a:latin typeface="HelveticaPlain" pitchFamily="2" charset="0"/>
              </a:rPr>
              <a:t>она НЕПОСРЕДН</a:t>
            </a:r>
            <a:r>
              <a:rPr lang="sr-Latn-CS" sz="2800" b="1">
                <a:solidFill>
                  <a:schemeClr val="hlink"/>
                </a:solidFill>
              </a:rPr>
              <a:t>Е</a:t>
            </a:r>
            <a:r>
              <a:rPr lang="en-US" sz="2800" b="1">
                <a:solidFill>
                  <a:schemeClr val="hlink"/>
                </a:solidFill>
                <a:latin typeface="HelveticaPlain" pitchFamily="2" charset="0"/>
              </a:rPr>
              <a:t> санитарне за</a:t>
            </a:r>
            <a:r>
              <a:rPr lang="sr-Cyrl-CS" sz="2800" b="1">
                <a:solidFill>
                  <a:schemeClr val="hlink"/>
                </a:solidFill>
                <a:latin typeface="HelveticaPlain" pitchFamily="2" charset="0"/>
              </a:rPr>
              <a:t>ш</a:t>
            </a:r>
            <a:r>
              <a:rPr lang="en-US" sz="2800" b="1">
                <a:solidFill>
                  <a:schemeClr val="hlink"/>
                </a:solidFill>
                <a:latin typeface="HelveticaPlain" pitchFamily="2" charset="0"/>
              </a:rPr>
              <a:t>тите:</a:t>
            </a:r>
          </a:p>
          <a:p>
            <a:pPr algn="just"/>
            <a:endParaRPr lang="en-US" sz="2800" b="1">
              <a:solidFill>
                <a:schemeClr val="hlink"/>
              </a:solidFill>
              <a:latin typeface="HelveticaPlain" pitchFamily="2" charset="0"/>
            </a:endParaRPr>
          </a:p>
          <a:p>
            <a:pPr lvl="2" algn="just">
              <a:buFont typeface="Wingdings" pitchFamily="2" charset="2"/>
              <a:buChar char="Ø"/>
            </a:pPr>
            <a:r>
              <a:rPr lang="en-US" sz="2400" b="1">
                <a:latin typeface="HelveticaPlain" pitchFamily="2" charset="0"/>
              </a:rPr>
              <a:t>одре</a:t>
            </a:r>
            <a:r>
              <a:rPr lang="sr-Cyrl-CS" sz="2400" b="1">
                <a:latin typeface="HelveticaPlain" pitchFamily="2" charset="0"/>
              </a:rPr>
              <a:t>ђ</a:t>
            </a:r>
            <a:r>
              <a:rPr lang="en-US" sz="2400" b="1">
                <a:latin typeface="HelveticaPlain" pitchFamily="2" charset="0"/>
              </a:rPr>
              <a:t>ује се око извори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та, црпних станица, инсталација за поправку квалитета воде, резервоара</a:t>
            </a:r>
            <a:r>
              <a:rPr lang="sr-Latn-CS" sz="2400" b="1"/>
              <a:t>, </a:t>
            </a:r>
            <a:r>
              <a:rPr lang="en-US" sz="2400" b="1">
                <a:latin typeface="HelveticaPlain" pitchFamily="2" charset="0"/>
              </a:rPr>
              <a:t>комора за прекид притискаи </a:t>
            </a:r>
            <a:r>
              <a:rPr lang="sr-Latn-CS" sz="2400" b="1"/>
              <a:t>и </a:t>
            </a:r>
            <a:r>
              <a:rPr lang="en-US" sz="2400" b="1">
                <a:latin typeface="HelveticaPlain" pitchFamily="2" charset="0"/>
              </a:rPr>
              <a:t>дубоко бу</a:t>
            </a:r>
            <a:r>
              <a:rPr lang="sr-Latn-CS" sz="2400" b="1"/>
              <a:t>ш</a:t>
            </a:r>
            <a:r>
              <a:rPr lang="en-US" sz="2400" b="1">
                <a:latin typeface="HelveticaPlain" pitchFamily="2" charset="0"/>
              </a:rPr>
              <a:t>ених бунара</a:t>
            </a:r>
          </a:p>
          <a:p>
            <a:pPr lvl="2" algn="just">
              <a:buFont typeface="Wingdings" pitchFamily="2" charset="2"/>
              <a:buChar char="Ø"/>
            </a:pPr>
            <a:endParaRPr lang="en-US" sz="2400" b="1">
              <a:latin typeface="HelveticaPlain" pitchFamily="2" charset="0"/>
            </a:endParaRPr>
          </a:p>
          <a:p>
            <a:pPr lvl="2" algn="just">
              <a:buFont typeface="Wingdings" pitchFamily="2" charset="2"/>
              <a:buChar char="Ø"/>
            </a:pPr>
            <a:r>
              <a:rPr lang="en-US" sz="2400" b="1">
                <a:latin typeface="HelveticaPlain" pitchFamily="2" charset="0"/>
              </a:rPr>
              <a:t>обезбе</a:t>
            </a:r>
            <a:r>
              <a:rPr lang="sr-Cyrl-CS" sz="2400" b="1">
                <a:latin typeface="HelveticaPlain" pitchFamily="2" charset="0"/>
              </a:rPr>
              <a:t>ђ</a:t>
            </a:r>
            <a:r>
              <a:rPr lang="en-US" sz="2400" b="1">
                <a:latin typeface="HelveticaPlain" pitchFamily="2" charset="0"/>
              </a:rPr>
              <a:t>ује се огра</a:t>
            </a:r>
            <a:r>
              <a:rPr lang="sr-Cyrl-CS" sz="2400" b="1">
                <a:latin typeface="HelveticaPlain" pitchFamily="2" charset="0"/>
              </a:rPr>
              <a:t>ђ</a:t>
            </a:r>
            <a:r>
              <a:rPr lang="en-US" sz="2400" b="1">
                <a:latin typeface="HelveticaPlain" pitchFamily="2" charset="0"/>
              </a:rPr>
              <a:t>ивањем (изузетак водоторњеви)</a:t>
            </a:r>
            <a:endParaRPr lang="sr-Latn-CS" sz="2400" b="1"/>
          </a:p>
          <a:p>
            <a:pPr lvl="2" algn="just">
              <a:buFont typeface="Wingdings" pitchFamily="2" charset="2"/>
              <a:buNone/>
            </a:pPr>
            <a:endParaRPr lang="en-US" sz="2400" b="1"/>
          </a:p>
          <a:p>
            <a:pPr lvl="2" algn="just">
              <a:buFont typeface="Wingdings" pitchFamily="2" charset="2"/>
              <a:buChar char="Ø"/>
            </a:pPr>
            <a:r>
              <a:rPr lang="en-US" sz="2400" b="1">
                <a:latin typeface="HelveticaPlain" pitchFamily="2" charset="0"/>
              </a:rPr>
              <a:t>је најмање 10 m од објекта </a:t>
            </a:r>
            <a:endParaRPr lang="sr-Latn-CS" sz="2400" b="1"/>
          </a:p>
          <a:p>
            <a:pPr lvl="2" algn="just">
              <a:buFont typeface="Wingdings" pitchFamily="2" charset="2"/>
              <a:buNone/>
            </a:pPr>
            <a:endParaRPr lang="sr-Latn-CS" sz="2400" b="1"/>
          </a:p>
          <a:p>
            <a:pPr lvl="2" algn="just">
              <a:buFont typeface="Wingdings" pitchFamily="2" charset="2"/>
              <a:buChar char="Ø"/>
            </a:pPr>
            <a:r>
              <a:rPr lang="sr-Latn-CS" sz="2400" b="1"/>
              <a:t>земљиште на овом подручју се </a:t>
            </a:r>
            <a:r>
              <a:rPr lang="en-US" sz="2400" b="1">
                <a:latin typeface="HelveticaPlain" pitchFamily="2" charset="0"/>
              </a:rPr>
              <a:t>мо</a:t>
            </a:r>
            <a:r>
              <a:rPr lang="sr-Cyrl-CS" sz="2400" b="1">
                <a:latin typeface="HelveticaPlain" pitchFamily="2" charset="0"/>
              </a:rPr>
              <a:t>ж</a:t>
            </a:r>
            <a:r>
              <a:rPr lang="en-US" sz="2400" b="1">
                <a:latin typeface="HelveticaPlain" pitchFamily="2" charset="0"/>
              </a:rPr>
              <a:t>е користити само као сенокос, али без употребе </a:t>
            </a:r>
            <a:r>
              <a:rPr lang="sr-Cyrl-CS" sz="2400" b="1">
                <a:latin typeface="HelveticaPlain" pitchFamily="2" charset="0"/>
              </a:rPr>
              <a:t>ђ</a:t>
            </a:r>
            <a:r>
              <a:rPr lang="en-US" sz="2400" b="1">
                <a:latin typeface="HelveticaPlain" pitchFamily="2" charset="0"/>
              </a:rPr>
              <a:t>убрива, пестицида и хербицида</a:t>
            </a:r>
          </a:p>
        </p:txBody>
      </p:sp>
    </p:spTree>
  </p:cSld>
  <p:clrMapOvr>
    <a:masterClrMapping/>
  </p:clrMapOvr>
  <p:transition advTm="53060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ext Box 3"/>
          <p:cNvSpPr txBox="1">
            <a:spLocks noChangeArrowheads="1"/>
          </p:cNvSpPr>
          <p:nvPr/>
        </p:nvSpPr>
        <p:spPr bwMode="auto">
          <a:xfrm>
            <a:off x="323850" y="188913"/>
            <a:ext cx="8569325" cy="490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sr-Latn-CS" sz="2800" b="1">
                <a:solidFill>
                  <a:srgbClr val="CC0099"/>
                </a:solidFill>
              </a:rPr>
              <a:t>2. </a:t>
            </a:r>
            <a:r>
              <a:rPr lang="en-US" sz="2800" b="1">
                <a:solidFill>
                  <a:srgbClr val="CC0099"/>
                </a:solidFill>
                <a:latin typeface="HelveticaPlain" pitchFamily="2" charset="0"/>
              </a:rPr>
              <a:t>У</a:t>
            </a:r>
            <a:r>
              <a:rPr lang="sr-Cyrl-CS" sz="2800" b="1">
                <a:solidFill>
                  <a:srgbClr val="CC0099"/>
                </a:solidFill>
                <a:latin typeface="HelveticaPlain" pitchFamily="2" charset="0"/>
              </a:rPr>
              <a:t>Ж</a:t>
            </a:r>
            <a:r>
              <a:rPr lang="en-US" sz="2800" b="1">
                <a:solidFill>
                  <a:srgbClr val="CC0099"/>
                </a:solidFill>
                <a:latin typeface="HelveticaPlain" pitchFamily="2" charset="0"/>
              </a:rPr>
              <a:t>А зона санитарне за</a:t>
            </a:r>
            <a:r>
              <a:rPr lang="sr-Cyrl-CS" sz="2800" b="1">
                <a:solidFill>
                  <a:srgbClr val="CC0099"/>
                </a:solidFill>
                <a:latin typeface="HelveticaPlain" pitchFamily="2" charset="0"/>
              </a:rPr>
              <a:t>ш</a:t>
            </a:r>
            <a:r>
              <a:rPr lang="en-US" sz="2800" b="1">
                <a:solidFill>
                  <a:srgbClr val="CC0099"/>
                </a:solidFill>
                <a:latin typeface="HelveticaPlain" pitchFamily="2" charset="0"/>
              </a:rPr>
              <a:t>тите:</a:t>
            </a:r>
          </a:p>
          <a:p>
            <a:pPr algn="just"/>
            <a:endParaRPr lang="en-US" sz="2400" b="1" i="1">
              <a:solidFill>
                <a:srgbClr val="CC0099"/>
              </a:solidFill>
              <a:latin typeface="HelveticaPlain" pitchFamily="2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400" b="1">
                <a:latin typeface="HelveticaPlain" pitchFamily="2" charset="0"/>
              </a:rPr>
              <a:t>одре</a:t>
            </a:r>
            <a:r>
              <a:rPr lang="sr-Cyrl-CS" sz="2400" b="1">
                <a:latin typeface="HelveticaPlain" pitchFamily="2" charset="0"/>
              </a:rPr>
              <a:t>ђ</a:t>
            </a:r>
            <a:r>
              <a:rPr lang="en-US" sz="2400" b="1">
                <a:latin typeface="HelveticaPlain" pitchFamily="2" charset="0"/>
              </a:rPr>
              <a:t>ује се око извори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та</a:t>
            </a:r>
            <a:endParaRPr lang="sr-Latn-CS" sz="2400" b="1"/>
          </a:p>
          <a:p>
            <a:pPr lvl="2" algn="just">
              <a:buFont typeface="Wingdings" pitchFamily="2" charset="2"/>
              <a:buNone/>
            </a:pPr>
            <a:endParaRPr lang="en-US" sz="2400" b="1"/>
          </a:p>
          <a:p>
            <a:pPr algn="just">
              <a:buFont typeface="Wingdings" pitchFamily="2" charset="2"/>
              <a:buChar char="Ø"/>
            </a:pPr>
            <a:r>
              <a:rPr lang="sr-Cyrl-CS" sz="2400" b="1">
                <a:latin typeface="HelveticaPlain" pitchFamily="2" charset="0"/>
              </a:rPr>
              <a:t>ч</a:t>
            </a:r>
            <a:r>
              <a:rPr lang="en-US" sz="2400" b="1">
                <a:latin typeface="HelveticaPlain" pitchFamily="2" charset="0"/>
              </a:rPr>
              <a:t>ини повр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ина земљи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та под санитарним надзором на којој није дозвољена изградња објеката</a:t>
            </a:r>
            <a:endParaRPr lang="sr-Latn-CS" sz="2400" b="1"/>
          </a:p>
          <a:p>
            <a:pPr lvl="2" algn="just">
              <a:buFont typeface="Wingdings" pitchFamily="2" charset="2"/>
              <a:buNone/>
            </a:pPr>
            <a:endParaRPr lang="en-US" sz="2400" b="1"/>
          </a:p>
          <a:p>
            <a:pPr algn="just">
              <a:buFont typeface="Wingdings" pitchFamily="2" charset="2"/>
              <a:buChar char="Ø"/>
            </a:pPr>
            <a:r>
              <a:rPr lang="en-US" sz="2400" b="1">
                <a:latin typeface="HelveticaPlain" pitchFamily="2" charset="0"/>
              </a:rPr>
              <a:t>обухвата целокупну повр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ину депресионог левка или најмање 500 m око акумулације</a:t>
            </a:r>
            <a:endParaRPr lang="sr-Latn-CS" sz="2400" b="1"/>
          </a:p>
          <a:p>
            <a:pPr lvl="2" algn="just">
              <a:buFont typeface="Wingdings" pitchFamily="2" charset="2"/>
              <a:buNone/>
            </a:pPr>
            <a:endParaRPr lang="en-US" sz="2400" b="1"/>
          </a:p>
          <a:p>
            <a:pPr algn="just">
              <a:buFont typeface="Wingdings" pitchFamily="2" charset="2"/>
              <a:buChar char="Ø"/>
            </a:pPr>
            <a:r>
              <a:rPr lang="en-US" sz="2400" b="1">
                <a:latin typeface="HelveticaPlain" pitchFamily="2" charset="0"/>
              </a:rPr>
              <a:t>не огра</a:t>
            </a:r>
            <a:r>
              <a:rPr lang="sr-Cyrl-CS" sz="2400" b="1">
                <a:latin typeface="HelveticaPlain" pitchFamily="2" charset="0"/>
              </a:rPr>
              <a:t>ђ</a:t>
            </a:r>
            <a:r>
              <a:rPr lang="en-US" sz="2400" b="1">
                <a:latin typeface="HelveticaPlain" pitchFamily="2" charset="0"/>
              </a:rPr>
              <a:t>ује се, а земљи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те се мо</a:t>
            </a:r>
            <a:r>
              <a:rPr lang="sr-Cyrl-CS" sz="2400" b="1">
                <a:latin typeface="HelveticaPlain" pitchFamily="2" charset="0"/>
              </a:rPr>
              <a:t>ж</a:t>
            </a:r>
            <a:r>
              <a:rPr lang="en-US" sz="2400" b="1">
                <a:latin typeface="HelveticaPlain" pitchFamily="2" charset="0"/>
              </a:rPr>
              <a:t>е користити у пољопривредне сврхе уз ограни</a:t>
            </a:r>
            <a:r>
              <a:rPr lang="sr-Cyrl-CS" sz="2400" b="1">
                <a:latin typeface="HelveticaPlain" pitchFamily="2" charset="0"/>
              </a:rPr>
              <a:t>ч</a:t>
            </a:r>
            <a:r>
              <a:rPr lang="en-US" sz="2400" b="1">
                <a:latin typeface="HelveticaPlain" pitchFamily="2" charset="0"/>
              </a:rPr>
              <a:t>ење употребе </a:t>
            </a:r>
            <a:r>
              <a:rPr lang="sr-Cyrl-CS" sz="2400" b="1">
                <a:latin typeface="HelveticaPlain" pitchFamily="2" charset="0"/>
              </a:rPr>
              <a:t>ђ</a:t>
            </a:r>
            <a:r>
              <a:rPr lang="en-US" sz="2400" b="1">
                <a:latin typeface="HelveticaPlain" pitchFamily="2" charset="0"/>
              </a:rPr>
              <a:t>убрива, пестицида и хербицида </a:t>
            </a:r>
          </a:p>
        </p:txBody>
      </p:sp>
    </p:spTree>
  </p:cSld>
  <p:clrMapOvr>
    <a:masterClrMapping/>
  </p:clrMapOvr>
  <p:transition advTm="34124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3"/>
          <p:cNvSpPr txBox="1">
            <a:spLocks noChangeArrowheads="1"/>
          </p:cNvSpPr>
          <p:nvPr/>
        </p:nvSpPr>
        <p:spPr bwMode="auto">
          <a:xfrm>
            <a:off x="827088" y="404813"/>
            <a:ext cx="7620000" cy="551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sr-Latn-CS" sz="2800" b="1">
                <a:solidFill>
                  <a:srgbClr val="FF33CC"/>
                </a:solidFill>
              </a:rPr>
              <a:t>3. </a:t>
            </a:r>
            <a:r>
              <a:rPr lang="sr-Cyrl-CS" sz="2800" b="1">
                <a:solidFill>
                  <a:srgbClr val="FF33CC"/>
                </a:solidFill>
                <a:latin typeface="HelveticaPlain" pitchFamily="2" charset="0"/>
              </a:rPr>
              <a:t>Ш</a:t>
            </a:r>
            <a:r>
              <a:rPr lang="en-US" sz="2800" b="1">
                <a:solidFill>
                  <a:srgbClr val="FF33CC"/>
                </a:solidFill>
                <a:latin typeface="HelveticaPlain" pitchFamily="2" charset="0"/>
              </a:rPr>
              <a:t>ИРА зона санитарне за</a:t>
            </a:r>
            <a:r>
              <a:rPr lang="sr-Cyrl-CS" sz="2800" b="1">
                <a:solidFill>
                  <a:srgbClr val="FF33CC"/>
                </a:solidFill>
                <a:latin typeface="HelveticaPlain" pitchFamily="2" charset="0"/>
              </a:rPr>
              <a:t>ш</a:t>
            </a:r>
            <a:r>
              <a:rPr lang="en-US" sz="2800" b="1">
                <a:solidFill>
                  <a:srgbClr val="FF33CC"/>
                </a:solidFill>
                <a:latin typeface="HelveticaPlain" pitchFamily="2" charset="0"/>
              </a:rPr>
              <a:t>тите:</a:t>
            </a:r>
          </a:p>
          <a:p>
            <a:pPr algn="just"/>
            <a:endParaRPr lang="en-US" sz="2800" b="1" i="1">
              <a:solidFill>
                <a:srgbClr val="FF33CC"/>
              </a:solidFill>
              <a:latin typeface="HelveticaPlain" pitchFamily="2" charset="0"/>
            </a:endParaRPr>
          </a:p>
          <a:p>
            <a:pPr lvl="2" algn="just">
              <a:buFont typeface="Wingdings" pitchFamily="2" charset="2"/>
              <a:buChar char="Ø"/>
            </a:pPr>
            <a:r>
              <a:rPr lang="en-US" sz="2400" b="1">
                <a:latin typeface="HelveticaPlain" pitchFamily="2" charset="0"/>
              </a:rPr>
              <a:t>одре</a:t>
            </a:r>
            <a:r>
              <a:rPr lang="sr-Cyrl-CS" sz="2400" b="1">
                <a:latin typeface="HelveticaPlain" pitchFamily="2" charset="0"/>
              </a:rPr>
              <a:t>ђ</a:t>
            </a:r>
            <a:r>
              <a:rPr lang="en-US" sz="2400" b="1">
                <a:latin typeface="HelveticaPlain" pitchFamily="2" charset="0"/>
              </a:rPr>
              <a:t>ује се око извори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та</a:t>
            </a:r>
          </a:p>
          <a:p>
            <a:pPr lvl="2" algn="just">
              <a:buFont typeface="Wingdings" pitchFamily="2" charset="2"/>
              <a:buChar char="Ø"/>
            </a:pPr>
            <a:endParaRPr lang="en-US" sz="2400" b="1">
              <a:latin typeface="HelveticaPlain" pitchFamily="2" charset="0"/>
            </a:endParaRPr>
          </a:p>
          <a:p>
            <a:pPr lvl="2" algn="just">
              <a:buFont typeface="Wingdings" pitchFamily="2" charset="2"/>
              <a:buChar char="Ø"/>
            </a:pPr>
            <a:r>
              <a:rPr lang="en-US" sz="2400" b="1">
                <a:latin typeface="HelveticaPlain" pitchFamily="2" charset="0"/>
              </a:rPr>
              <a:t>обухвата целу или део територије сливног подру</a:t>
            </a:r>
            <a:r>
              <a:rPr lang="sr-Cyrl-CS" sz="2400" b="1">
                <a:latin typeface="HelveticaPlain" pitchFamily="2" charset="0"/>
              </a:rPr>
              <a:t>ч</a:t>
            </a:r>
            <a:r>
              <a:rPr lang="en-US" sz="2400" b="1">
                <a:latin typeface="HelveticaPlain" pitchFamily="2" charset="0"/>
              </a:rPr>
              <a:t>ја извори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та или територију која слу</a:t>
            </a:r>
            <a:r>
              <a:rPr lang="sr-Cyrl-CS" sz="2400" b="1">
                <a:latin typeface="HelveticaPlain" pitchFamily="2" charset="0"/>
              </a:rPr>
              <a:t>ж</a:t>
            </a:r>
            <a:r>
              <a:rPr lang="en-US" sz="2400" b="1">
                <a:latin typeface="HelveticaPlain" pitchFamily="2" charset="0"/>
              </a:rPr>
              <a:t>и за напајање извори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та</a:t>
            </a:r>
          </a:p>
          <a:p>
            <a:pPr lvl="2" algn="just">
              <a:buFont typeface="Wingdings" pitchFamily="2" charset="2"/>
              <a:buChar char="Ø"/>
            </a:pPr>
            <a:endParaRPr lang="en-US" sz="2400" b="1">
              <a:latin typeface="HelveticaPlain" pitchFamily="2" charset="0"/>
            </a:endParaRPr>
          </a:p>
          <a:p>
            <a:pPr lvl="2" algn="just">
              <a:buFont typeface="Wingdings" pitchFamily="2" charset="2"/>
              <a:buChar char="Ø"/>
            </a:pPr>
            <a:r>
              <a:rPr lang="en-US" sz="2400" b="1">
                <a:latin typeface="HelveticaPlain" pitchFamily="2" charset="0"/>
              </a:rPr>
              <a:t>забрањена је изградања индустријских и других објеката </a:t>
            </a:r>
            <a:r>
              <a:rPr lang="sr-Cyrl-CS" sz="2400" b="1">
                <a:latin typeface="HelveticaPlain" pitchFamily="2" charset="0"/>
              </a:rPr>
              <a:t>ч</a:t>
            </a:r>
            <a:r>
              <a:rPr lang="en-US" sz="2400" b="1">
                <a:latin typeface="HelveticaPlain" pitchFamily="2" charset="0"/>
              </a:rPr>
              <a:t>ије отпадне воде и материје из техноло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ког процеса могу загадити извори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те</a:t>
            </a: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3"/>
          <p:cNvSpPr txBox="1">
            <a:spLocks noChangeArrowheads="1"/>
          </p:cNvSpPr>
          <p:nvPr/>
        </p:nvSpPr>
        <p:spPr bwMode="auto">
          <a:xfrm>
            <a:off x="684213" y="404813"/>
            <a:ext cx="7467600" cy="5145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sr-Latn-CS" sz="2800" b="1">
                <a:solidFill>
                  <a:srgbClr val="FF7C80"/>
                </a:solidFill>
              </a:rPr>
              <a:t>4. </a:t>
            </a:r>
            <a:r>
              <a:rPr lang="en-US" sz="2800" b="1">
                <a:solidFill>
                  <a:srgbClr val="FF7C80"/>
                </a:solidFill>
                <a:latin typeface="HelveticaPlain" pitchFamily="2" charset="0"/>
              </a:rPr>
              <a:t>Појас за</a:t>
            </a:r>
            <a:r>
              <a:rPr lang="sr-Cyrl-CS" sz="2800" b="1">
                <a:solidFill>
                  <a:srgbClr val="FF7C80"/>
                </a:solidFill>
                <a:latin typeface="HelveticaPlain" pitchFamily="2" charset="0"/>
              </a:rPr>
              <a:t>ш</a:t>
            </a:r>
            <a:r>
              <a:rPr lang="en-US" sz="2800" b="1">
                <a:solidFill>
                  <a:srgbClr val="FF7C80"/>
                </a:solidFill>
                <a:latin typeface="HelveticaPlain" pitchFamily="2" charset="0"/>
              </a:rPr>
              <a:t>тите</a:t>
            </a:r>
          </a:p>
          <a:p>
            <a:pPr algn="just"/>
            <a:endParaRPr lang="en-US" sz="2800" b="1" i="1">
              <a:solidFill>
                <a:srgbClr val="FF7C80"/>
              </a:solidFill>
              <a:latin typeface="HelveticaPlain" pitchFamily="2" charset="0"/>
            </a:endParaRPr>
          </a:p>
          <a:p>
            <a:pPr lvl="2" algn="just">
              <a:buFont typeface="Wingdings" pitchFamily="2" charset="2"/>
              <a:buChar char="Ø"/>
            </a:pPr>
            <a:r>
              <a:rPr lang="en-US" sz="2400" b="1">
                <a:latin typeface="HelveticaPlain" pitchFamily="2" charset="0"/>
              </a:rPr>
              <a:t>успоставља око главних цевовода</a:t>
            </a:r>
          </a:p>
          <a:p>
            <a:pPr lvl="2" algn="just">
              <a:buFont typeface="Wingdings" pitchFamily="2" charset="2"/>
              <a:buChar char="Ø"/>
            </a:pPr>
            <a:endParaRPr lang="en-US" sz="2400" b="1">
              <a:latin typeface="HelveticaPlain" pitchFamily="2" charset="0"/>
            </a:endParaRPr>
          </a:p>
          <a:p>
            <a:pPr lvl="2" algn="just">
              <a:buFont typeface="Wingdings" pitchFamily="2" charset="2"/>
              <a:buChar char="Ø"/>
            </a:pPr>
            <a:r>
              <a:rPr lang="en-US" sz="2400" b="1">
                <a:latin typeface="HelveticaPlain" pitchFamily="2" charset="0"/>
              </a:rPr>
              <a:t>износи најмање по 2,5 m са сваке стране</a:t>
            </a:r>
          </a:p>
          <a:p>
            <a:pPr lvl="2" algn="just">
              <a:buFont typeface="Wingdings" pitchFamily="2" charset="2"/>
              <a:buChar char="Ø"/>
            </a:pPr>
            <a:endParaRPr lang="en-US" sz="2400" b="1">
              <a:latin typeface="HelveticaPlain" pitchFamily="2" charset="0"/>
            </a:endParaRPr>
          </a:p>
          <a:p>
            <a:pPr lvl="2" algn="just">
              <a:buFont typeface="Wingdings" pitchFamily="2" charset="2"/>
              <a:buChar char="Ø"/>
            </a:pPr>
            <a:r>
              <a:rPr lang="en-US" sz="2400" b="1">
                <a:latin typeface="HelveticaPlain" pitchFamily="2" charset="0"/>
              </a:rPr>
              <a:t>у њему није дозвољена изградња објеката, постављање уре</a:t>
            </a:r>
            <a:r>
              <a:rPr lang="sr-Cyrl-CS" sz="2400" b="1">
                <a:latin typeface="HelveticaPlain" pitchFamily="2" charset="0"/>
              </a:rPr>
              <a:t>ђ</a:t>
            </a:r>
            <a:r>
              <a:rPr lang="en-US" sz="2400" b="1">
                <a:latin typeface="HelveticaPlain" pitchFamily="2" charset="0"/>
              </a:rPr>
              <a:t>аја и обављање радњи које на било који на</a:t>
            </a:r>
            <a:r>
              <a:rPr lang="sr-Cyrl-CS" sz="2400" b="1">
                <a:latin typeface="HelveticaPlain" pitchFamily="2" charset="0"/>
              </a:rPr>
              <a:t>ч</a:t>
            </a:r>
            <a:r>
              <a:rPr lang="en-US" sz="2400" b="1">
                <a:latin typeface="HelveticaPlain" pitchFamily="2" charset="0"/>
              </a:rPr>
              <a:t>ин могу угрозити воду и стабилност цевовода</a:t>
            </a: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 advTm="9336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2"/>
          <p:cNvSpPr txBox="1">
            <a:spLocks noChangeArrowheads="1"/>
          </p:cNvSpPr>
          <p:nvPr/>
        </p:nvSpPr>
        <p:spPr bwMode="auto">
          <a:xfrm>
            <a:off x="611188" y="2708275"/>
            <a:ext cx="7834312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400" b="1">
                <a:latin typeface="HelveticaPlain" pitchFamily="2" charset="0"/>
              </a:rPr>
              <a:t>је скуп поступака којима се  поправљају микробиоло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ка, биоло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ка, физи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ка, физи</a:t>
            </a:r>
            <a:r>
              <a:rPr lang="sr-Cyrl-CS" sz="2400" b="1">
                <a:latin typeface="HelveticaPlain" pitchFamily="2" charset="0"/>
              </a:rPr>
              <a:t>ч</a:t>
            </a:r>
            <a:r>
              <a:rPr lang="en-US" sz="2400" b="1">
                <a:latin typeface="HelveticaPlain" pitchFamily="2" charset="0"/>
              </a:rPr>
              <a:t>кохемијска, хемијска и радиоло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ка својства сирове воде да би се користила као вода за пи</a:t>
            </a:r>
            <a:r>
              <a:rPr lang="sr-Cyrl-CS" sz="2400" b="1">
                <a:latin typeface="HelveticaPlain" pitchFamily="2" charset="0"/>
              </a:rPr>
              <a:t>ћ</a:t>
            </a:r>
            <a:r>
              <a:rPr lang="en-US" sz="2400" b="1">
                <a:latin typeface="HelveticaPlain" pitchFamily="2" charset="0"/>
              </a:rPr>
              <a:t>е.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58371" name="Text Box 3"/>
          <p:cNvSpPr txBox="1">
            <a:spLocks noChangeArrowheads="1"/>
          </p:cNvSpPr>
          <p:nvPr/>
        </p:nvSpPr>
        <p:spPr bwMode="auto">
          <a:xfrm>
            <a:off x="323850" y="747713"/>
            <a:ext cx="7905750" cy="161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latin typeface="HelveticaPlain" pitchFamily="2" charset="0"/>
              </a:rPr>
              <a:t>ПОПРАВКА КВАЛИТЕТА ВОДЕ</a:t>
            </a:r>
          </a:p>
          <a:p>
            <a:r>
              <a:rPr lang="en-US" sz="3200" b="1" i="1">
                <a:latin typeface="HelveticaPlain" pitchFamily="2" charset="0"/>
              </a:rPr>
              <a:t>(ПРЕРАДА-ПРЕ</a:t>
            </a:r>
            <a:r>
              <a:rPr lang="sr-Cyrl-CS" sz="3200" b="1" i="1">
                <a:latin typeface="HelveticaPlain" pitchFamily="2" charset="0"/>
              </a:rPr>
              <a:t>Ч</a:t>
            </a:r>
            <a:r>
              <a:rPr lang="en-US" sz="3200" b="1" i="1">
                <a:latin typeface="HelveticaPlain" pitchFamily="2" charset="0"/>
              </a:rPr>
              <a:t>И</a:t>
            </a:r>
            <a:r>
              <a:rPr lang="sr-Cyrl-CS" sz="3200" b="1" i="1">
                <a:latin typeface="HelveticaPlain" pitchFamily="2" charset="0"/>
              </a:rPr>
              <a:t>ШЋ</a:t>
            </a:r>
            <a:r>
              <a:rPr lang="en-US" sz="3200" b="1" i="1">
                <a:latin typeface="HelveticaPlain" pitchFamily="2" charset="0"/>
              </a:rPr>
              <a:t>АВАЊЕ ВОДЕ)</a:t>
            </a: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 advTm="967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Text Box 3"/>
          <p:cNvSpPr txBox="1">
            <a:spLocks noChangeArrowheads="1"/>
          </p:cNvSpPr>
          <p:nvPr/>
        </p:nvSpPr>
        <p:spPr bwMode="auto">
          <a:xfrm>
            <a:off x="838200" y="2559050"/>
            <a:ext cx="7086600" cy="375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HelveticaPlain" pitchFamily="2" charset="0"/>
              </a:rPr>
              <a:t>МЕТОДЕ ПОПРАВКЕ КВАЛИТЕТА ВОДЕ</a:t>
            </a:r>
          </a:p>
          <a:p>
            <a:pPr algn="just"/>
            <a:endParaRPr lang="en-US" sz="2800" b="1">
              <a:latin typeface="HelveticaPlain" pitchFamily="2" charset="0"/>
            </a:endParaRPr>
          </a:p>
          <a:p>
            <a:pPr lvl="2" algn="just">
              <a:buFontTx/>
              <a:buChar char="•"/>
            </a:pPr>
            <a:r>
              <a:rPr lang="sr-Latn-CS" sz="2800" b="1">
                <a:solidFill>
                  <a:schemeClr val="hlink"/>
                </a:solidFill>
              </a:rPr>
              <a:t>1. </a:t>
            </a:r>
            <a:r>
              <a:rPr lang="en-US" sz="2800" b="1">
                <a:solidFill>
                  <a:schemeClr val="hlink"/>
                </a:solidFill>
                <a:latin typeface="HelveticaPlain" pitchFamily="2" charset="0"/>
              </a:rPr>
              <a:t>МЕХАНИ</a:t>
            </a:r>
            <a:r>
              <a:rPr lang="sr-Cyrl-CS" sz="2800" b="1">
                <a:solidFill>
                  <a:schemeClr val="hlink"/>
                </a:solidFill>
                <a:latin typeface="HelveticaPlain" pitchFamily="2" charset="0"/>
              </a:rPr>
              <a:t>Ч</a:t>
            </a:r>
            <a:r>
              <a:rPr lang="en-US" sz="2800" b="1">
                <a:solidFill>
                  <a:schemeClr val="hlink"/>
                </a:solidFill>
                <a:latin typeface="HelveticaPlain" pitchFamily="2" charset="0"/>
              </a:rPr>
              <a:t>КЕ</a:t>
            </a:r>
          </a:p>
          <a:p>
            <a:pPr lvl="2" algn="just">
              <a:buFontTx/>
              <a:buChar char="•"/>
            </a:pPr>
            <a:endParaRPr lang="en-US" b="1">
              <a:solidFill>
                <a:schemeClr val="hlink"/>
              </a:solidFill>
              <a:latin typeface="HelveticaPlain" pitchFamily="2" charset="0"/>
            </a:endParaRPr>
          </a:p>
          <a:p>
            <a:pPr lvl="2" algn="just">
              <a:buFontTx/>
              <a:buChar char="•"/>
            </a:pPr>
            <a:r>
              <a:rPr lang="sr-Latn-CS" sz="2800" b="1">
                <a:solidFill>
                  <a:schemeClr val="folHlink"/>
                </a:solidFill>
              </a:rPr>
              <a:t>2. </a:t>
            </a:r>
            <a:r>
              <a:rPr lang="en-US" sz="2800" b="1">
                <a:solidFill>
                  <a:schemeClr val="folHlink"/>
                </a:solidFill>
                <a:latin typeface="HelveticaPlain" pitchFamily="2" charset="0"/>
              </a:rPr>
              <a:t>ФИЗИ</a:t>
            </a:r>
            <a:r>
              <a:rPr lang="sr-Cyrl-CS" sz="2800" b="1">
                <a:solidFill>
                  <a:schemeClr val="folHlink"/>
                </a:solidFill>
                <a:latin typeface="HelveticaPlain" pitchFamily="2" charset="0"/>
              </a:rPr>
              <a:t>Ч</a:t>
            </a:r>
            <a:r>
              <a:rPr lang="en-US" sz="2800" b="1">
                <a:solidFill>
                  <a:schemeClr val="folHlink"/>
                </a:solidFill>
                <a:latin typeface="HelveticaPlain" pitchFamily="2" charset="0"/>
              </a:rPr>
              <a:t>КЕ</a:t>
            </a:r>
          </a:p>
          <a:p>
            <a:pPr lvl="2" algn="just">
              <a:buFontTx/>
              <a:buChar char="•"/>
            </a:pPr>
            <a:endParaRPr lang="en-US" b="1">
              <a:solidFill>
                <a:schemeClr val="folHlink"/>
              </a:solidFill>
              <a:latin typeface="HelveticaPlain" pitchFamily="2" charset="0"/>
            </a:endParaRPr>
          </a:p>
          <a:p>
            <a:pPr lvl="2" algn="just">
              <a:buFontTx/>
              <a:buChar char="•"/>
            </a:pPr>
            <a:r>
              <a:rPr lang="sr-Latn-CS" sz="2800" b="1">
                <a:solidFill>
                  <a:srgbClr val="FF0066"/>
                </a:solidFill>
              </a:rPr>
              <a:t>3. </a:t>
            </a:r>
            <a:r>
              <a:rPr lang="en-US" sz="2800" b="1">
                <a:solidFill>
                  <a:srgbClr val="FF0066"/>
                </a:solidFill>
                <a:latin typeface="HelveticaPlain" pitchFamily="2" charset="0"/>
              </a:rPr>
              <a:t>ХЕМИЈСКЕ</a:t>
            </a:r>
          </a:p>
          <a:p>
            <a:pPr>
              <a:spcBef>
                <a:spcPct val="50000"/>
              </a:spcBef>
            </a:pPr>
            <a:endParaRPr lang="en-US" sz="2400">
              <a:solidFill>
                <a:srgbClr val="FF0066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advTm="7670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Text Box 3"/>
          <p:cNvSpPr txBox="1">
            <a:spLocks noChangeArrowheads="1"/>
          </p:cNvSpPr>
          <p:nvPr/>
        </p:nvSpPr>
        <p:spPr bwMode="auto">
          <a:xfrm>
            <a:off x="611188" y="1412875"/>
            <a:ext cx="7315200" cy="368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sr-Latn-CS" sz="2800" b="1">
                <a:solidFill>
                  <a:schemeClr val="hlink"/>
                </a:solidFill>
              </a:rPr>
              <a:t>1. </a:t>
            </a:r>
            <a:r>
              <a:rPr lang="en-US" sz="2800" b="1">
                <a:solidFill>
                  <a:schemeClr val="hlink"/>
                </a:solidFill>
                <a:latin typeface="HelveticaPlain" pitchFamily="2" charset="0"/>
              </a:rPr>
              <a:t>МЕХАНИ</a:t>
            </a:r>
            <a:r>
              <a:rPr lang="sr-Cyrl-CS" sz="2800" b="1">
                <a:solidFill>
                  <a:schemeClr val="hlink"/>
                </a:solidFill>
                <a:latin typeface="HelveticaPlain" pitchFamily="2" charset="0"/>
              </a:rPr>
              <a:t>Ч</a:t>
            </a:r>
            <a:r>
              <a:rPr lang="en-US" sz="2800" b="1">
                <a:solidFill>
                  <a:schemeClr val="hlink"/>
                </a:solidFill>
                <a:latin typeface="HelveticaPlain" pitchFamily="2" charset="0"/>
              </a:rPr>
              <a:t>КЕ МЕТОДЕ</a:t>
            </a:r>
          </a:p>
          <a:p>
            <a:pPr algn="just"/>
            <a:endParaRPr lang="en-US" sz="2800" b="1">
              <a:solidFill>
                <a:schemeClr val="hlink"/>
              </a:solidFill>
              <a:latin typeface="HelveticaPlain" pitchFamily="2" charset="0"/>
            </a:endParaRPr>
          </a:p>
          <a:p>
            <a:pPr algn="just"/>
            <a:r>
              <a:rPr lang="en-US" sz="2400" b="1">
                <a:latin typeface="HelveticaPlain" pitchFamily="2" charset="0"/>
              </a:rPr>
              <a:t>Користе се само за претходну поправку квалитета повр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инских вода.</a:t>
            </a:r>
          </a:p>
          <a:p>
            <a:pPr algn="just"/>
            <a:endParaRPr lang="en-US" sz="2400" b="1">
              <a:latin typeface="HelveticaPlain" pitchFamily="2" charset="0"/>
            </a:endParaRPr>
          </a:p>
          <a:p>
            <a:pPr algn="just"/>
            <a:r>
              <a:rPr lang="en-US" sz="2400" b="1">
                <a:latin typeface="HelveticaPlain" pitchFamily="2" charset="0"/>
              </a:rPr>
              <a:t>Подразумевају употребу механи</a:t>
            </a:r>
            <a:r>
              <a:rPr lang="sr-Cyrl-CS" sz="2400" b="1">
                <a:latin typeface="HelveticaPlain" pitchFamily="2" charset="0"/>
              </a:rPr>
              <a:t>ч</a:t>
            </a:r>
            <a:r>
              <a:rPr lang="en-US" sz="2400" b="1">
                <a:latin typeface="HelveticaPlain" pitchFamily="2" charset="0"/>
              </a:rPr>
              <a:t>ких средстава (</a:t>
            </a:r>
            <a:r>
              <a:rPr lang="en-US" sz="2400" i="1">
                <a:solidFill>
                  <a:schemeClr val="hlink"/>
                </a:solidFill>
                <a:latin typeface="HelveticaPlain" pitchFamily="2" charset="0"/>
              </a:rPr>
              <a:t>ре</a:t>
            </a:r>
            <a:r>
              <a:rPr lang="sr-Cyrl-CS" sz="2400" i="1">
                <a:solidFill>
                  <a:schemeClr val="hlink"/>
                </a:solidFill>
                <a:latin typeface="HelveticaPlain" pitchFamily="2" charset="0"/>
              </a:rPr>
              <a:t>ш</a:t>
            </a:r>
            <a:r>
              <a:rPr lang="en-US" sz="2400" i="1">
                <a:solidFill>
                  <a:schemeClr val="hlink"/>
                </a:solidFill>
                <a:latin typeface="HelveticaPlain" pitchFamily="2" charset="0"/>
              </a:rPr>
              <a:t>етки и сита</a:t>
            </a:r>
            <a:r>
              <a:rPr lang="en-US" sz="2400" b="1">
                <a:latin typeface="HelveticaPlain" pitchFamily="2" charset="0"/>
              </a:rPr>
              <a:t>) за отклањање крупних пливају</a:t>
            </a:r>
            <a:r>
              <a:rPr lang="sr-Cyrl-CS" sz="2400" b="1">
                <a:latin typeface="HelveticaPlain" pitchFamily="2" charset="0"/>
              </a:rPr>
              <a:t>ћ</a:t>
            </a:r>
            <a:r>
              <a:rPr lang="en-US" sz="2400" b="1">
                <a:latin typeface="HelveticaPlain" pitchFamily="2" charset="0"/>
              </a:rPr>
              <a:t>их и суспендованих </a:t>
            </a:r>
            <a:r>
              <a:rPr lang="sr-Cyrl-CS" sz="2400" b="1">
                <a:latin typeface="HelveticaPlain" pitchFamily="2" charset="0"/>
              </a:rPr>
              <a:t>ч</a:t>
            </a:r>
            <a:r>
              <a:rPr lang="en-US" sz="2400" b="1">
                <a:latin typeface="HelveticaPlain" pitchFamily="2" charset="0"/>
              </a:rPr>
              <a:t>естица</a:t>
            </a:r>
            <a:r>
              <a:rPr lang="en-US" sz="2400" b="1">
                <a:solidFill>
                  <a:srgbClr val="0000CC"/>
                </a:solidFill>
                <a:latin typeface="HelveticaPlain" pitchFamily="2" charset="0"/>
              </a:rPr>
              <a:t>.</a:t>
            </a: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 advTm="22553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Text Box 3"/>
          <p:cNvSpPr txBox="1">
            <a:spLocks noChangeArrowheads="1"/>
          </p:cNvSpPr>
          <p:nvPr/>
        </p:nvSpPr>
        <p:spPr bwMode="auto">
          <a:xfrm>
            <a:off x="468313" y="1125538"/>
            <a:ext cx="7678737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sr-Latn-CS" sz="2400" b="1">
                <a:solidFill>
                  <a:schemeClr val="folHlink"/>
                </a:solidFill>
              </a:rPr>
              <a:t>2. </a:t>
            </a:r>
            <a:r>
              <a:rPr lang="en-US" sz="2400" b="1">
                <a:solidFill>
                  <a:schemeClr val="folHlink"/>
                </a:solidFill>
                <a:latin typeface="HelveticaPlain" pitchFamily="2" charset="0"/>
              </a:rPr>
              <a:t>ФИЗИ</a:t>
            </a:r>
            <a:r>
              <a:rPr lang="sr-Cyrl-CS" sz="2400" b="1">
                <a:solidFill>
                  <a:schemeClr val="folHlink"/>
                </a:solidFill>
                <a:latin typeface="HelveticaPlain" pitchFamily="2" charset="0"/>
              </a:rPr>
              <a:t>Ч</a:t>
            </a:r>
            <a:r>
              <a:rPr lang="en-US" sz="2400" b="1">
                <a:solidFill>
                  <a:schemeClr val="folHlink"/>
                </a:solidFill>
                <a:latin typeface="HelveticaPlain" pitchFamily="2" charset="0"/>
              </a:rPr>
              <a:t>КЕ МЕТОДЕ</a:t>
            </a:r>
          </a:p>
          <a:p>
            <a:pPr algn="just"/>
            <a:endParaRPr lang="en-US" sz="2400" b="1">
              <a:solidFill>
                <a:schemeClr val="folHlink"/>
              </a:solidFill>
              <a:latin typeface="HelveticaPlain" pitchFamily="2" charset="0"/>
            </a:endParaRPr>
          </a:p>
          <a:p>
            <a:pPr algn="just"/>
            <a:r>
              <a:rPr lang="en-US" sz="2400" b="1">
                <a:latin typeface="HelveticaPlain" pitchFamily="2" charset="0"/>
              </a:rPr>
              <a:t>Користе физи</a:t>
            </a:r>
            <a:r>
              <a:rPr lang="sr-Cyrl-CS" sz="2400" b="1">
                <a:latin typeface="HelveticaPlain" pitchFamily="2" charset="0"/>
              </a:rPr>
              <a:t>ч</a:t>
            </a:r>
            <a:r>
              <a:rPr lang="en-US" sz="2400" b="1">
                <a:latin typeface="HelveticaPlain" pitchFamily="2" charset="0"/>
              </a:rPr>
              <a:t>ке вели</a:t>
            </a:r>
            <a:r>
              <a:rPr lang="sr-Cyrl-CS" sz="2400" b="1">
                <a:latin typeface="HelveticaPlain" pitchFamily="2" charset="0"/>
              </a:rPr>
              <a:t>ч</a:t>
            </a:r>
            <a:r>
              <a:rPr lang="en-US" sz="2400" b="1">
                <a:latin typeface="HelveticaPlain" pitchFamily="2" charset="0"/>
              </a:rPr>
              <a:t>ине (</a:t>
            </a:r>
            <a:r>
              <a:rPr lang="en-US" sz="2400" i="1">
                <a:latin typeface="HelveticaPlain" pitchFamily="2" charset="0"/>
              </a:rPr>
              <a:t>Земљину те</a:t>
            </a:r>
            <a:r>
              <a:rPr lang="sr-Cyrl-CS" sz="2400" i="1">
                <a:latin typeface="HelveticaPlain" pitchFamily="2" charset="0"/>
              </a:rPr>
              <a:t>ж</a:t>
            </a:r>
            <a:r>
              <a:rPr lang="en-US" sz="2400" i="1">
                <a:latin typeface="HelveticaPlain" pitchFamily="2" charset="0"/>
              </a:rPr>
              <a:t>у, топлоту, ваздух, ултраљуби</a:t>
            </a:r>
            <a:r>
              <a:rPr lang="sr-Cyrl-CS" sz="2400" i="1">
                <a:latin typeface="HelveticaPlain" pitchFamily="2" charset="0"/>
              </a:rPr>
              <a:t>ч</a:t>
            </a:r>
            <a:r>
              <a:rPr lang="en-US" sz="2400" i="1">
                <a:latin typeface="HelveticaPlain" pitchFamily="2" charset="0"/>
              </a:rPr>
              <a:t>асто зра</a:t>
            </a:r>
            <a:r>
              <a:rPr lang="sr-Cyrl-CS" sz="2400" i="1">
                <a:latin typeface="HelveticaPlain" pitchFamily="2" charset="0"/>
              </a:rPr>
              <a:t>ч</a:t>
            </a:r>
            <a:r>
              <a:rPr lang="en-US" sz="2400" i="1">
                <a:latin typeface="HelveticaPlain" pitchFamily="2" charset="0"/>
              </a:rPr>
              <a:t>ење</a:t>
            </a:r>
            <a:r>
              <a:rPr lang="en-US" sz="2400" b="1">
                <a:latin typeface="HelveticaPlain" pitchFamily="2" charset="0"/>
              </a:rPr>
              <a:t>) за поправку квалитета воде.</a:t>
            </a:r>
          </a:p>
          <a:p>
            <a:pPr algn="just"/>
            <a:endParaRPr lang="en-US" sz="2400" b="1">
              <a:latin typeface="HelveticaPlain" pitchFamily="2" charset="0"/>
            </a:endParaRPr>
          </a:p>
          <a:p>
            <a:pPr algn="just"/>
            <a:r>
              <a:rPr lang="en-US" sz="2400" b="1">
                <a:latin typeface="HelveticaPlain" pitchFamily="2" charset="0"/>
              </a:rPr>
              <a:t>Нај</a:t>
            </a:r>
            <a:r>
              <a:rPr lang="sr-Cyrl-CS" sz="2400" b="1">
                <a:latin typeface="HelveticaPlain" pitchFamily="2" charset="0"/>
              </a:rPr>
              <a:t>ч</a:t>
            </a:r>
            <a:r>
              <a:rPr lang="en-US" sz="2400" b="1">
                <a:latin typeface="HelveticaPlain" pitchFamily="2" charset="0"/>
              </a:rPr>
              <a:t>е</a:t>
            </a:r>
            <a:r>
              <a:rPr lang="sr-Cyrl-CS" sz="2400" b="1">
                <a:latin typeface="HelveticaPlain" pitchFamily="2" charset="0"/>
              </a:rPr>
              <a:t>шћ</a:t>
            </a:r>
            <a:r>
              <a:rPr lang="en-US" sz="2400" b="1">
                <a:latin typeface="HelveticaPlain" pitchFamily="2" charset="0"/>
              </a:rPr>
              <a:t>е кори</a:t>
            </a:r>
            <a:r>
              <a:rPr lang="sr-Cyrl-CS" sz="2400" b="1">
                <a:latin typeface="HelveticaPlain" pitchFamily="2" charset="0"/>
              </a:rPr>
              <a:t>шћ</a:t>
            </a:r>
            <a:r>
              <a:rPr lang="en-US" sz="2400" b="1">
                <a:latin typeface="HelveticaPlain" pitchFamily="2" charset="0"/>
              </a:rPr>
              <a:t>ене методе су:</a:t>
            </a:r>
          </a:p>
          <a:p>
            <a:pPr algn="just"/>
            <a:endParaRPr lang="en-US" sz="2400" b="1">
              <a:latin typeface="HelveticaPlain" pitchFamily="2" charset="0"/>
            </a:endParaRPr>
          </a:p>
          <a:p>
            <a:pPr lvl="1" algn="just">
              <a:buFontTx/>
              <a:buChar char="•"/>
            </a:pPr>
            <a:r>
              <a:rPr lang="sr-Latn-CS" sz="2400" b="1" i="1">
                <a:solidFill>
                  <a:schemeClr val="folHlink"/>
                </a:solidFill>
              </a:rPr>
              <a:t>А)</a:t>
            </a:r>
            <a:r>
              <a:rPr lang="en-US" sz="2400" b="1" i="1">
                <a:solidFill>
                  <a:schemeClr val="folHlink"/>
                </a:solidFill>
                <a:latin typeface="HelveticaPlain" pitchFamily="2" charset="0"/>
              </a:rPr>
              <a:t>ТАЛО</a:t>
            </a:r>
            <a:r>
              <a:rPr lang="sr-Cyrl-CS" sz="2400" b="1" i="1">
                <a:solidFill>
                  <a:schemeClr val="folHlink"/>
                </a:solidFill>
                <a:latin typeface="HelveticaPlain" pitchFamily="2" charset="0"/>
              </a:rPr>
              <a:t>Ж</a:t>
            </a:r>
            <a:r>
              <a:rPr lang="en-US" sz="2400" b="1" i="1">
                <a:solidFill>
                  <a:schemeClr val="folHlink"/>
                </a:solidFill>
                <a:latin typeface="HelveticaPlain" pitchFamily="2" charset="0"/>
              </a:rPr>
              <a:t>ЕЊЕ (</a:t>
            </a:r>
            <a:r>
              <a:rPr lang="en-US" sz="2400" i="1">
                <a:solidFill>
                  <a:schemeClr val="folHlink"/>
                </a:solidFill>
                <a:latin typeface="HelveticaPlain" pitchFamily="2" charset="0"/>
              </a:rPr>
              <a:t>седиментација</a:t>
            </a:r>
            <a:r>
              <a:rPr lang="en-US" sz="2400" b="1" i="1">
                <a:solidFill>
                  <a:schemeClr val="folHlink"/>
                </a:solidFill>
                <a:latin typeface="HelveticaPlain" pitchFamily="2" charset="0"/>
              </a:rPr>
              <a:t>),</a:t>
            </a:r>
          </a:p>
          <a:p>
            <a:pPr lvl="1" algn="just">
              <a:buFontTx/>
              <a:buChar char="•"/>
            </a:pPr>
            <a:r>
              <a:rPr lang="sr-Latn-CS" sz="2400" b="1" i="1">
                <a:solidFill>
                  <a:schemeClr val="folHlink"/>
                </a:solidFill>
              </a:rPr>
              <a:t>Б)</a:t>
            </a:r>
            <a:r>
              <a:rPr lang="en-US" sz="2400" b="1" i="1">
                <a:solidFill>
                  <a:schemeClr val="folHlink"/>
                </a:solidFill>
                <a:latin typeface="HelveticaPlain" pitchFamily="2" charset="0"/>
              </a:rPr>
              <a:t>ФИЛТРАЦИЈА,</a:t>
            </a:r>
          </a:p>
          <a:p>
            <a:pPr lvl="1" algn="just">
              <a:buFontTx/>
              <a:buChar char="•"/>
            </a:pPr>
            <a:r>
              <a:rPr lang="sr-Latn-CS" sz="2400" b="1" i="1">
                <a:solidFill>
                  <a:schemeClr val="folHlink"/>
                </a:solidFill>
              </a:rPr>
              <a:t>В)</a:t>
            </a:r>
            <a:r>
              <a:rPr lang="en-US" sz="2400" b="1" i="1">
                <a:solidFill>
                  <a:schemeClr val="folHlink"/>
                </a:solidFill>
                <a:latin typeface="HelveticaPlain" pitchFamily="2" charset="0"/>
              </a:rPr>
              <a:t>АЕРАЦИЈА,</a:t>
            </a:r>
          </a:p>
          <a:p>
            <a:pPr lvl="1" algn="just">
              <a:buFontTx/>
              <a:buChar char="•"/>
            </a:pPr>
            <a:r>
              <a:rPr lang="sr-Latn-CS" sz="2400" b="1" i="1">
                <a:solidFill>
                  <a:schemeClr val="folHlink"/>
                </a:solidFill>
              </a:rPr>
              <a:t>Г)</a:t>
            </a:r>
            <a:r>
              <a:rPr lang="en-US" sz="2400" b="1" i="1">
                <a:solidFill>
                  <a:schemeClr val="folHlink"/>
                </a:solidFill>
                <a:latin typeface="HelveticaPlain" pitchFamily="2" charset="0"/>
              </a:rPr>
              <a:t>ДЕЗИНФЕКЦИЈА</a:t>
            </a:r>
            <a:r>
              <a:rPr lang="en-US" sz="2400" b="1" i="1">
                <a:latin typeface="HelveticaPlain" pitchFamily="2" charset="0"/>
              </a:rPr>
              <a:t> (</a:t>
            </a:r>
            <a:r>
              <a:rPr lang="en-US" sz="2400" i="1">
                <a:latin typeface="HelveticaPlain" pitchFamily="2" charset="0"/>
              </a:rPr>
              <a:t>топлотом, УВ зра</a:t>
            </a:r>
            <a:r>
              <a:rPr lang="sr-Cyrl-CS" sz="2400" i="1">
                <a:latin typeface="HelveticaPlain" pitchFamily="2" charset="0"/>
              </a:rPr>
              <a:t>ч</a:t>
            </a:r>
            <a:r>
              <a:rPr lang="en-US" sz="2400" i="1">
                <a:latin typeface="HelveticaPlain" pitchFamily="2" charset="0"/>
              </a:rPr>
              <a:t>ење</a:t>
            </a:r>
            <a:r>
              <a:rPr lang="en-US" sz="2400" b="1" i="1">
                <a:latin typeface="HelveticaPlain" pitchFamily="2" charset="0"/>
              </a:rPr>
              <a:t>).</a:t>
            </a: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 advTm="19566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Text Box 3"/>
          <p:cNvSpPr txBox="1">
            <a:spLocks noChangeArrowheads="1"/>
          </p:cNvSpPr>
          <p:nvPr/>
        </p:nvSpPr>
        <p:spPr bwMode="auto">
          <a:xfrm>
            <a:off x="179388" y="620713"/>
            <a:ext cx="8588375" cy="630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400" b="1">
                <a:solidFill>
                  <a:schemeClr val="folHlink"/>
                </a:solidFill>
              </a:rPr>
              <a:t>2. </a:t>
            </a:r>
            <a:r>
              <a:rPr lang="sr-Cyrl-CS" sz="2400" b="1">
                <a:solidFill>
                  <a:schemeClr val="folHlink"/>
                </a:solidFill>
                <a:latin typeface="HelveticaPlain" pitchFamily="2" charset="0"/>
              </a:rPr>
              <a:t>ФИЗИЧКЕ</a:t>
            </a:r>
            <a:r>
              <a:rPr lang="en-US" sz="2400" b="1">
                <a:solidFill>
                  <a:schemeClr val="folHlink"/>
                </a:solidFill>
                <a:latin typeface="HelveticaPlain" pitchFamily="2" charset="0"/>
              </a:rPr>
              <a:t> </a:t>
            </a:r>
            <a:r>
              <a:rPr lang="sr-Cyrl-CS" sz="2400" b="1">
                <a:solidFill>
                  <a:schemeClr val="folHlink"/>
                </a:solidFill>
                <a:latin typeface="HelveticaPlain" pitchFamily="2" charset="0"/>
              </a:rPr>
              <a:t>МЕТОДЕ</a:t>
            </a:r>
            <a:endParaRPr lang="sr-Latn-CS" sz="2400" b="1">
              <a:solidFill>
                <a:schemeClr val="folHlink"/>
              </a:solidFill>
            </a:endParaRPr>
          </a:p>
          <a:p>
            <a:pPr>
              <a:spcBef>
                <a:spcPct val="50000"/>
              </a:spcBef>
            </a:pPr>
            <a:r>
              <a:rPr lang="sr-Latn-CS" sz="2400" b="1">
                <a:solidFill>
                  <a:schemeClr val="folHlink"/>
                </a:solidFill>
              </a:rPr>
              <a:t>А)</a:t>
            </a:r>
            <a:r>
              <a:rPr lang="sr-Cyrl-CS" sz="2400" b="1" i="1">
                <a:solidFill>
                  <a:schemeClr val="folHlink"/>
                </a:solidFill>
                <a:latin typeface="HelveticaPlain" pitchFamily="2" charset="0"/>
              </a:rPr>
              <a:t>ТАЛОЖЕЊЕ</a:t>
            </a:r>
            <a:endParaRPr lang="en-US" sz="2400" b="1" i="1">
              <a:solidFill>
                <a:schemeClr val="folHlink"/>
              </a:solidFill>
              <a:latin typeface="HelveticaPlain" pitchFamily="2" charset="0"/>
            </a:endParaRPr>
          </a:p>
          <a:p>
            <a:pPr lvl="2" algn="just"/>
            <a:endParaRPr lang="en-US" sz="2400" b="1" i="1">
              <a:solidFill>
                <a:schemeClr val="folHlink"/>
              </a:solidFill>
              <a:latin typeface="HelveticaPlain" pitchFamily="2" charset="0"/>
            </a:endParaRPr>
          </a:p>
          <a:p>
            <a:pPr algn="just"/>
            <a:r>
              <a:rPr lang="sr-Cyrl-CS" sz="2400" b="1">
                <a:latin typeface="HelveticaPlain" pitchFamily="2" charset="0"/>
              </a:rPr>
              <a:t>је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физичка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метода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за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поправку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квалитета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воде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којом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се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суспендоване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честице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таложе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под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утицајем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Земљине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теже</a:t>
            </a:r>
            <a:r>
              <a:rPr lang="en-US" sz="2400" b="1">
                <a:latin typeface="HelveticaPlain" pitchFamily="2" charset="0"/>
              </a:rPr>
              <a:t>.</a:t>
            </a:r>
          </a:p>
          <a:p>
            <a:pPr lvl="2" algn="just"/>
            <a:endParaRPr lang="en-US" sz="2400" b="1">
              <a:latin typeface="HelveticaPlain" pitchFamily="2" charset="0"/>
            </a:endParaRPr>
          </a:p>
          <a:p>
            <a:pPr algn="just"/>
            <a:r>
              <a:rPr lang="sr-Cyrl-CS" sz="2400" b="1">
                <a:latin typeface="HelveticaPlain" pitchFamily="2" charset="0"/>
              </a:rPr>
              <a:t>Користи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се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за</a:t>
            </a:r>
            <a:r>
              <a:rPr lang="en-US" sz="2400" b="1">
                <a:latin typeface="HelveticaPlain" pitchFamily="2" charset="0"/>
              </a:rPr>
              <a:t>:</a:t>
            </a:r>
            <a:endParaRPr lang="en-US" sz="2000" b="1">
              <a:latin typeface="HelveticaPlain" pitchFamily="2" charset="0"/>
            </a:endParaRPr>
          </a:p>
          <a:p>
            <a:pPr algn="just"/>
            <a:endParaRPr lang="en-US" sz="2000" b="1">
              <a:latin typeface="HelveticaPlain" pitchFamily="2" charset="0"/>
            </a:endParaRPr>
          </a:p>
          <a:p>
            <a:pPr lvl="1" algn="just">
              <a:buFont typeface="Wingdings" pitchFamily="2" charset="2"/>
              <a:buChar char="v"/>
            </a:pPr>
            <a:r>
              <a:rPr lang="sr-Cyrl-CS" sz="2000" b="1">
                <a:latin typeface="HelveticaPlain" pitchFamily="2" charset="0"/>
              </a:rPr>
              <a:t>отклањање</a:t>
            </a:r>
            <a:r>
              <a:rPr lang="en-US" sz="2000" b="1">
                <a:latin typeface="HelveticaPlain" pitchFamily="2" charset="0"/>
              </a:rPr>
              <a:t> </a:t>
            </a:r>
            <a:r>
              <a:rPr lang="sr-Cyrl-CS" sz="2000" b="1">
                <a:latin typeface="HelveticaPlain" pitchFamily="2" charset="0"/>
              </a:rPr>
              <a:t>мутноће</a:t>
            </a:r>
            <a:endParaRPr lang="en-US" sz="2000" b="1">
              <a:latin typeface="HelveticaPlain" pitchFamily="2" charset="0"/>
            </a:endParaRPr>
          </a:p>
          <a:p>
            <a:pPr lvl="1" algn="just">
              <a:buFont typeface="Wingdings" pitchFamily="2" charset="2"/>
              <a:buChar char="v"/>
            </a:pPr>
            <a:r>
              <a:rPr lang="sr-Cyrl-CS" sz="2000" b="1">
                <a:latin typeface="HelveticaPlain" pitchFamily="2" charset="0"/>
              </a:rPr>
              <a:t>поправку</a:t>
            </a:r>
            <a:r>
              <a:rPr lang="en-US" sz="2000" b="1">
                <a:latin typeface="HelveticaPlain" pitchFamily="2" charset="0"/>
              </a:rPr>
              <a:t> </a:t>
            </a:r>
            <a:r>
              <a:rPr lang="sr-Cyrl-CS" sz="2000" b="1">
                <a:latin typeface="HelveticaPlain" pitchFamily="2" charset="0"/>
              </a:rPr>
              <a:t>боје</a:t>
            </a:r>
            <a:endParaRPr lang="en-US" sz="2000" b="1">
              <a:latin typeface="HelveticaPlain" pitchFamily="2" charset="0"/>
            </a:endParaRPr>
          </a:p>
          <a:p>
            <a:pPr lvl="1" algn="just">
              <a:buFont typeface="Wingdings" pitchFamily="2" charset="2"/>
              <a:buChar char="v"/>
            </a:pPr>
            <a:r>
              <a:rPr lang="sr-Cyrl-CS" sz="2000" b="1">
                <a:latin typeface="HelveticaPlain" pitchFamily="2" charset="0"/>
              </a:rPr>
              <a:t>смањење</a:t>
            </a:r>
            <a:r>
              <a:rPr lang="en-US" sz="2000" b="1">
                <a:latin typeface="HelveticaPlain" pitchFamily="2" charset="0"/>
              </a:rPr>
              <a:t> </a:t>
            </a:r>
            <a:r>
              <a:rPr lang="sr-Cyrl-CS" sz="2000" b="1">
                <a:latin typeface="HelveticaPlain" pitchFamily="2" charset="0"/>
              </a:rPr>
              <a:t>органских</a:t>
            </a:r>
            <a:r>
              <a:rPr lang="en-US" sz="2000" b="1">
                <a:latin typeface="HelveticaPlain" pitchFamily="2" charset="0"/>
              </a:rPr>
              <a:t> </a:t>
            </a:r>
            <a:r>
              <a:rPr lang="sr-Cyrl-CS" sz="2000" b="1">
                <a:latin typeface="HelveticaPlain" pitchFamily="2" charset="0"/>
              </a:rPr>
              <a:t>материја</a:t>
            </a:r>
            <a:endParaRPr lang="en-US" sz="2000" b="1">
              <a:latin typeface="HelveticaPlain" pitchFamily="2" charset="0"/>
            </a:endParaRPr>
          </a:p>
          <a:p>
            <a:pPr lvl="1" algn="just">
              <a:buFont typeface="Wingdings" pitchFamily="2" charset="2"/>
              <a:buChar char="v"/>
            </a:pPr>
            <a:r>
              <a:rPr lang="sr-Cyrl-CS" sz="2000" b="1">
                <a:latin typeface="HelveticaPlain" pitchFamily="2" charset="0"/>
              </a:rPr>
              <a:t>смањење</a:t>
            </a:r>
            <a:r>
              <a:rPr lang="en-US" sz="2000" b="1">
                <a:latin typeface="HelveticaPlain" pitchFamily="2" charset="0"/>
              </a:rPr>
              <a:t> </a:t>
            </a:r>
            <a:r>
              <a:rPr lang="sr-Cyrl-CS" sz="2000" b="1">
                <a:latin typeface="HelveticaPlain" pitchFamily="2" charset="0"/>
              </a:rPr>
              <a:t>минерализације</a:t>
            </a:r>
            <a:endParaRPr lang="en-US" sz="2000" b="1">
              <a:latin typeface="HelveticaPlain" pitchFamily="2" charset="0"/>
            </a:endParaRPr>
          </a:p>
          <a:p>
            <a:pPr lvl="1" algn="just">
              <a:buFont typeface="Wingdings" pitchFamily="2" charset="2"/>
              <a:buChar char="v"/>
            </a:pPr>
            <a:r>
              <a:rPr lang="sr-Cyrl-CS" sz="2000" b="1">
                <a:latin typeface="HelveticaPlain" pitchFamily="2" charset="0"/>
              </a:rPr>
              <a:t>изумирање</a:t>
            </a:r>
            <a:r>
              <a:rPr lang="en-US" sz="2000" b="1">
                <a:latin typeface="HelveticaPlain" pitchFamily="2" charset="0"/>
              </a:rPr>
              <a:t> </a:t>
            </a:r>
            <a:r>
              <a:rPr lang="sr-Cyrl-CS" sz="2000" b="1">
                <a:latin typeface="HelveticaPlain" pitchFamily="2" charset="0"/>
              </a:rPr>
              <a:t>патогених</a:t>
            </a:r>
            <a:r>
              <a:rPr lang="en-US" sz="2000" b="1">
                <a:latin typeface="HelveticaPlain" pitchFamily="2" charset="0"/>
              </a:rPr>
              <a:t> </a:t>
            </a:r>
            <a:r>
              <a:rPr lang="sr-Cyrl-CS" sz="2000" b="1">
                <a:latin typeface="HelveticaPlain" pitchFamily="2" charset="0"/>
              </a:rPr>
              <a:t>микроорганизама</a:t>
            </a:r>
            <a:endParaRPr lang="en-US" sz="2000" b="1">
              <a:latin typeface="HelveticaPlain" pitchFamily="2" charset="0"/>
            </a:endParaRPr>
          </a:p>
          <a:p>
            <a:pPr lvl="1" algn="just">
              <a:buFont typeface="Wingdings" pitchFamily="2" charset="2"/>
              <a:buChar char="v"/>
            </a:pPr>
            <a:endParaRPr lang="en-US" sz="2000" b="1">
              <a:latin typeface="HelveticaPlain" pitchFamily="2" charset="0"/>
            </a:endParaRPr>
          </a:p>
          <a:p>
            <a:pPr algn="just"/>
            <a:r>
              <a:rPr lang="sr-Cyrl-CS" sz="2000" b="1">
                <a:latin typeface="HelveticaPlain" pitchFamily="2" charset="0"/>
              </a:rPr>
              <a:t>Ретко</a:t>
            </a:r>
            <a:r>
              <a:rPr lang="en-US" sz="2000" b="1">
                <a:latin typeface="HelveticaPlain" pitchFamily="2" charset="0"/>
              </a:rPr>
              <a:t> </a:t>
            </a:r>
            <a:r>
              <a:rPr lang="sr-Cyrl-CS" sz="2000" b="1">
                <a:latin typeface="HelveticaPlain" pitchFamily="2" charset="0"/>
              </a:rPr>
              <a:t>се</a:t>
            </a:r>
            <a:r>
              <a:rPr lang="en-US" sz="2000" b="1">
                <a:latin typeface="HelveticaPlain" pitchFamily="2" charset="0"/>
              </a:rPr>
              <a:t> </a:t>
            </a:r>
            <a:r>
              <a:rPr lang="sr-Cyrl-CS" sz="2000" b="1">
                <a:latin typeface="HelveticaPlain" pitchFamily="2" charset="0"/>
              </a:rPr>
              <a:t>користи</a:t>
            </a:r>
            <a:r>
              <a:rPr lang="en-US" sz="2000" b="1">
                <a:latin typeface="HelveticaPlain" pitchFamily="2" charset="0"/>
              </a:rPr>
              <a:t> </a:t>
            </a:r>
            <a:r>
              <a:rPr lang="sr-Cyrl-CS" sz="2000" b="1">
                <a:latin typeface="HelveticaPlain" pitchFamily="2" charset="0"/>
              </a:rPr>
              <a:t>код</a:t>
            </a:r>
            <a:r>
              <a:rPr lang="en-US" sz="2000" b="1">
                <a:latin typeface="HelveticaPlain" pitchFamily="2" charset="0"/>
              </a:rPr>
              <a:t> </a:t>
            </a:r>
            <a:r>
              <a:rPr lang="sr-Cyrl-CS" sz="2000" b="1">
                <a:latin typeface="HelveticaPlain" pitchFamily="2" charset="0"/>
              </a:rPr>
              <a:t>великих</a:t>
            </a:r>
            <a:r>
              <a:rPr lang="en-US" sz="2000" b="1">
                <a:latin typeface="HelveticaPlain" pitchFamily="2" charset="0"/>
              </a:rPr>
              <a:t> </a:t>
            </a:r>
            <a:r>
              <a:rPr lang="sr-Cyrl-CS" sz="2000" b="1">
                <a:latin typeface="HelveticaPlain" pitchFamily="2" charset="0"/>
              </a:rPr>
              <a:t>водоводних</a:t>
            </a:r>
            <a:r>
              <a:rPr lang="en-US" sz="2000" b="1">
                <a:latin typeface="HelveticaPlain" pitchFamily="2" charset="0"/>
              </a:rPr>
              <a:t> </a:t>
            </a:r>
            <a:r>
              <a:rPr lang="sr-Cyrl-CS" sz="2000" b="1">
                <a:latin typeface="HelveticaPlain" pitchFamily="2" charset="0"/>
              </a:rPr>
              <a:t>система</a:t>
            </a:r>
            <a:r>
              <a:rPr lang="en-US" sz="2000" b="1">
                <a:latin typeface="HelveticaPlain" pitchFamily="2" charset="0"/>
              </a:rPr>
              <a:t> </a:t>
            </a:r>
            <a:r>
              <a:rPr lang="sr-Cyrl-CS" sz="2000" b="1">
                <a:latin typeface="HelveticaPlain" pitchFamily="2" charset="0"/>
              </a:rPr>
              <a:t>због</a:t>
            </a:r>
            <a:r>
              <a:rPr lang="en-US" sz="2000" b="1">
                <a:latin typeface="HelveticaPlain" pitchFamily="2" charset="0"/>
              </a:rPr>
              <a:t> </a:t>
            </a:r>
            <a:r>
              <a:rPr lang="sr-Cyrl-CS" sz="2000" b="1">
                <a:latin typeface="HelveticaPlain" pitchFamily="2" charset="0"/>
              </a:rPr>
              <a:t>дуготрајности</a:t>
            </a:r>
            <a:r>
              <a:rPr lang="en-US" sz="2000" b="1">
                <a:latin typeface="HelveticaPlain" pitchFamily="2" charset="0"/>
              </a:rPr>
              <a:t> </a:t>
            </a:r>
            <a:r>
              <a:rPr lang="sr-Cyrl-CS" sz="2000" b="1">
                <a:latin typeface="HelveticaPlain" pitchFamily="2" charset="0"/>
              </a:rPr>
              <a:t>и</a:t>
            </a:r>
            <a:r>
              <a:rPr lang="en-US" sz="2000" b="1">
                <a:latin typeface="HelveticaPlain" pitchFamily="2" charset="0"/>
              </a:rPr>
              <a:t> </a:t>
            </a:r>
            <a:r>
              <a:rPr lang="sr-Cyrl-CS" sz="2000" b="1">
                <a:latin typeface="HelveticaPlain" pitchFamily="2" charset="0"/>
              </a:rPr>
              <a:t>неекономи</a:t>
            </a:r>
            <a:r>
              <a:rPr lang="sr-Latn-CS" sz="2000" b="1"/>
              <a:t>ч</a:t>
            </a:r>
            <a:r>
              <a:rPr lang="sr-Cyrl-CS" sz="2000" b="1">
                <a:latin typeface="HelveticaPlain" pitchFamily="2" charset="0"/>
              </a:rPr>
              <a:t>ности</a:t>
            </a:r>
            <a:r>
              <a:rPr lang="en-US" sz="2000" b="1">
                <a:latin typeface="HelveticaPlain" pitchFamily="2" charset="0"/>
              </a:rPr>
              <a:t> </a:t>
            </a:r>
            <a:r>
              <a:rPr lang="sr-Cyrl-CS" sz="2000" b="1">
                <a:latin typeface="HelveticaPlain" pitchFamily="2" charset="0"/>
              </a:rPr>
              <a:t>поступка</a:t>
            </a:r>
            <a:r>
              <a:rPr lang="en-US" sz="2000" b="1">
                <a:latin typeface="HelveticaPlain" pitchFamily="2" charset="0"/>
              </a:rPr>
              <a:t>. </a:t>
            </a:r>
          </a:p>
          <a:p>
            <a:pPr lvl="2" algn="just"/>
            <a:endParaRPr lang="en-US" sz="2400" b="1">
              <a:latin typeface="HelveticaPlain" pitchFamily="2" charset="0"/>
            </a:endParaRPr>
          </a:p>
        </p:txBody>
      </p:sp>
    </p:spTree>
  </p:cSld>
  <p:clrMapOvr>
    <a:masterClrMapping/>
  </p:clrMapOvr>
  <p:transition advTm="33687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 Box 3"/>
          <p:cNvSpPr txBox="1">
            <a:spLocks noChangeArrowheads="1"/>
          </p:cNvSpPr>
          <p:nvPr/>
        </p:nvSpPr>
        <p:spPr bwMode="auto">
          <a:xfrm>
            <a:off x="611188" y="333375"/>
            <a:ext cx="7924800" cy="654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400" b="1">
                <a:solidFill>
                  <a:schemeClr val="folHlink"/>
                </a:solidFill>
              </a:rPr>
              <a:t>2. </a:t>
            </a:r>
            <a:r>
              <a:rPr lang="sr-Cyrl-CS" sz="2400" b="1">
                <a:solidFill>
                  <a:schemeClr val="folHlink"/>
                </a:solidFill>
                <a:latin typeface="HelveticaPlain" pitchFamily="2" charset="0"/>
              </a:rPr>
              <a:t>ФИЗИЧКЕ</a:t>
            </a:r>
            <a:r>
              <a:rPr lang="en-US" sz="2400" b="1">
                <a:solidFill>
                  <a:schemeClr val="folHlink"/>
                </a:solidFill>
                <a:latin typeface="HelveticaPlain" pitchFamily="2" charset="0"/>
              </a:rPr>
              <a:t> </a:t>
            </a:r>
            <a:r>
              <a:rPr lang="sr-Cyrl-CS" sz="2400" b="1">
                <a:solidFill>
                  <a:schemeClr val="folHlink"/>
                </a:solidFill>
                <a:latin typeface="HelveticaPlain" pitchFamily="2" charset="0"/>
              </a:rPr>
              <a:t>МЕТОДЕ</a:t>
            </a:r>
            <a:endParaRPr lang="sr-Latn-CS" sz="2400" b="1">
              <a:solidFill>
                <a:schemeClr val="folHlink"/>
              </a:solidFill>
            </a:endParaRPr>
          </a:p>
          <a:p>
            <a:pPr>
              <a:spcBef>
                <a:spcPct val="50000"/>
              </a:spcBef>
            </a:pPr>
            <a:r>
              <a:rPr lang="sr-Latn-CS" sz="2400" b="1">
                <a:solidFill>
                  <a:schemeClr val="folHlink"/>
                </a:solidFill>
              </a:rPr>
              <a:t>А) </a:t>
            </a:r>
            <a:r>
              <a:rPr lang="sr-Cyrl-CS" sz="2400" b="1">
                <a:solidFill>
                  <a:schemeClr val="folHlink"/>
                </a:solidFill>
                <a:latin typeface="HelveticaPlain" pitchFamily="2" charset="0"/>
              </a:rPr>
              <a:t>ТАЛОЖЕЊЕ</a:t>
            </a:r>
            <a:endParaRPr lang="en-US" sz="2400" b="1">
              <a:solidFill>
                <a:schemeClr val="folHlink"/>
              </a:solidFill>
              <a:latin typeface="HelveticaPlain" pitchFamily="2" charset="0"/>
            </a:endParaRPr>
          </a:p>
          <a:p>
            <a:pPr lvl="2" algn="just"/>
            <a:endParaRPr lang="en-US" sz="1600" b="1">
              <a:solidFill>
                <a:schemeClr val="folHlink"/>
              </a:solidFill>
              <a:latin typeface="HelveticaPlain" pitchFamily="2" charset="0"/>
            </a:endParaRPr>
          </a:p>
          <a:p>
            <a:pPr algn="just"/>
            <a:r>
              <a:rPr lang="sr-Cyrl-CS" sz="2400" b="1">
                <a:latin typeface="HelveticaPlain" pitchFamily="2" charset="0"/>
              </a:rPr>
              <a:t>Ефекти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таложења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зависе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од</a:t>
            </a:r>
            <a:r>
              <a:rPr lang="en-US" sz="2400" b="1">
                <a:latin typeface="HelveticaPlain" pitchFamily="2" charset="0"/>
              </a:rPr>
              <a:t>:</a:t>
            </a:r>
          </a:p>
          <a:p>
            <a:pPr algn="just"/>
            <a:endParaRPr lang="en-US" sz="1400" b="1" i="1">
              <a:latin typeface="HelveticaPlain" pitchFamily="2" charset="0"/>
            </a:endParaRPr>
          </a:p>
          <a:p>
            <a:pPr lvl="1" algn="just">
              <a:buFont typeface="Wingdings" pitchFamily="2" charset="2"/>
              <a:buChar char="Ø"/>
            </a:pPr>
            <a:r>
              <a:rPr lang="sr-Cyrl-CS" sz="2400" b="1">
                <a:latin typeface="HelveticaPlain" pitchFamily="2" charset="0"/>
              </a:rPr>
              <a:t>брзине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кретања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воде</a:t>
            </a:r>
            <a:r>
              <a:rPr lang="en-US" sz="2400" b="1">
                <a:latin typeface="HelveticaPlain" pitchFamily="2" charset="0"/>
              </a:rPr>
              <a:t> (</a:t>
            </a:r>
            <a:r>
              <a:rPr lang="sr-Cyrl-CS" sz="2400" i="1">
                <a:latin typeface="HelveticaPlain" pitchFamily="2" charset="0"/>
              </a:rPr>
              <a:t>већа</a:t>
            </a:r>
            <a:r>
              <a:rPr lang="en-US" sz="2400" i="1">
                <a:latin typeface="HelveticaPlain" pitchFamily="2" charset="0"/>
              </a:rPr>
              <a:t> </a:t>
            </a:r>
            <a:r>
              <a:rPr lang="sr-Cyrl-CS" sz="2400" i="1">
                <a:latin typeface="HelveticaPlain" pitchFamily="2" charset="0"/>
              </a:rPr>
              <a:t>брзина</a:t>
            </a:r>
            <a:r>
              <a:rPr lang="en-US" sz="2400" i="1">
                <a:latin typeface="HelveticaPlain" pitchFamily="2" charset="0"/>
              </a:rPr>
              <a:t> </a:t>
            </a:r>
            <a:r>
              <a:rPr lang="sr-Cyrl-CS" sz="2400" i="1">
                <a:latin typeface="HelveticaPlain" pitchFamily="2" charset="0"/>
              </a:rPr>
              <a:t>мањи</a:t>
            </a:r>
            <a:r>
              <a:rPr lang="en-US" sz="2400" i="1">
                <a:latin typeface="HelveticaPlain" pitchFamily="2" charset="0"/>
              </a:rPr>
              <a:t> </a:t>
            </a:r>
            <a:r>
              <a:rPr lang="sr-Cyrl-CS" sz="2400" i="1">
                <a:latin typeface="HelveticaPlain" pitchFamily="2" charset="0"/>
              </a:rPr>
              <a:t>ефекти</a:t>
            </a:r>
            <a:r>
              <a:rPr lang="en-US" sz="2400" b="1">
                <a:latin typeface="HelveticaPlain" pitchFamily="2" charset="0"/>
              </a:rPr>
              <a:t>)</a:t>
            </a:r>
          </a:p>
          <a:p>
            <a:pPr lvl="1" algn="just">
              <a:buFont typeface="Wingdings" pitchFamily="2" charset="2"/>
              <a:buChar char="Ø"/>
            </a:pPr>
            <a:endParaRPr lang="en-US" sz="1400" b="1">
              <a:latin typeface="HelveticaPlain" pitchFamily="2" charset="0"/>
            </a:endParaRPr>
          </a:p>
          <a:p>
            <a:pPr lvl="1" algn="just">
              <a:buFont typeface="Wingdings" pitchFamily="2" charset="2"/>
              <a:buChar char="Ø"/>
            </a:pPr>
            <a:r>
              <a:rPr lang="sr-Cyrl-CS" sz="2400" b="1">
                <a:latin typeface="HelveticaPlain" pitchFamily="2" charset="0"/>
              </a:rPr>
              <a:t>времена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задржавања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воде</a:t>
            </a:r>
            <a:r>
              <a:rPr lang="en-US" sz="2400" b="1">
                <a:latin typeface="HelveticaPlain" pitchFamily="2" charset="0"/>
              </a:rPr>
              <a:t> (</a:t>
            </a:r>
            <a:r>
              <a:rPr lang="sr-Cyrl-CS" sz="2400" i="1">
                <a:latin typeface="HelveticaPlain" pitchFamily="2" charset="0"/>
              </a:rPr>
              <a:t>дуже</a:t>
            </a:r>
            <a:r>
              <a:rPr lang="en-US" sz="2400" i="1">
                <a:latin typeface="HelveticaPlain" pitchFamily="2" charset="0"/>
              </a:rPr>
              <a:t> </a:t>
            </a:r>
            <a:r>
              <a:rPr lang="sr-Cyrl-CS" sz="2400" i="1">
                <a:latin typeface="HelveticaPlain" pitchFamily="2" charset="0"/>
              </a:rPr>
              <a:t>задржавање</a:t>
            </a:r>
            <a:r>
              <a:rPr lang="en-US" sz="2400" i="1">
                <a:latin typeface="HelveticaPlain" pitchFamily="2" charset="0"/>
              </a:rPr>
              <a:t> </a:t>
            </a:r>
            <a:r>
              <a:rPr lang="en-US" sz="2400">
                <a:latin typeface="HelveticaPlain" pitchFamily="2" charset="0"/>
              </a:rPr>
              <a:t>(10-15 h)</a:t>
            </a:r>
            <a:r>
              <a:rPr lang="en-US" sz="2400" b="1">
                <a:latin typeface="HelveticaPlain" pitchFamily="2" charset="0"/>
              </a:rPr>
              <a:t>)</a:t>
            </a:r>
          </a:p>
          <a:p>
            <a:pPr lvl="1" algn="just">
              <a:buFont typeface="Wingdings" pitchFamily="2" charset="2"/>
              <a:buChar char="Ø"/>
            </a:pPr>
            <a:endParaRPr lang="en-US" sz="1400" b="1">
              <a:latin typeface="HelveticaPlain" pitchFamily="2" charset="0"/>
            </a:endParaRPr>
          </a:p>
          <a:p>
            <a:pPr lvl="1" algn="just">
              <a:buFont typeface="Wingdings" pitchFamily="2" charset="2"/>
              <a:buChar char="Ø"/>
            </a:pPr>
            <a:r>
              <a:rPr lang="sr-Cyrl-CS" sz="2400" b="1">
                <a:latin typeface="HelveticaPlain" pitchFamily="2" charset="0"/>
              </a:rPr>
              <a:t>таложења</a:t>
            </a:r>
            <a:endParaRPr lang="en-US" sz="2400" b="1">
              <a:latin typeface="HelveticaPlain" pitchFamily="2" charset="0"/>
            </a:endParaRPr>
          </a:p>
          <a:p>
            <a:pPr lvl="1" algn="just">
              <a:buFont typeface="Wingdings" pitchFamily="2" charset="2"/>
              <a:buChar char="Ø"/>
            </a:pPr>
            <a:endParaRPr lang="en-US" sz="1400" b="1">
              <a:latin typeface="HelveticaPlain" pitchFamily="2" charset="0"/>
            </a:endParaRPr>
          </a:p>
          <a:p>
            <a:pPr lvl="1" algn="just">
              <a:buFont typeface="Wingdings" pitchFamily="2" charset="2"/>
              <a:buChar char="Ø"/>
            </a:pPr>
            <a:r>
              <a:rPr lang="sr-Cyrl-CS" sz="2400" b="1">
                <a:latin typeface="HelveticaPlain" pitchFamily="2" charset="0"/>
              </a:rPr>
              <a:t>температура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воде</a:t>
            </a:r>
            <a:r>
              <a:rPr lang="en-US" sz="2400" b="1">
                <a:latin typeface="HelveticaPlain" pitchFamily="2" charset="0"/>
              </a:rPr>
              <a:t> (</a:t>
            </a:r>
            <a:r>
              <a:rPr lang="sr-Cyrl-CS" sz="2400" i="1">
                <a:latin typeface="HelveticaPlain" pitchFamily="2" charset="0"/>
              </a:rPr>
              <a:t>топлија</a:t>
            </a:r>
            <a:r>
              <a:rPr lang="en-US" sz="2400" i="1">
                <a:latin typeface="HelveticaPlain" pitchFamily="2" charset="0"/>
              </a:rPr>
              <a:t> </a:t>
            </a:r>
            <a:r>
              <a:rPr lang="sr-Cyrl-CS" sz="2400" i="1">
                <a:latin typeface="HelveticaPlain" pitchFamily="2" charset="0"/>
              </a:rPr>
              <a:t>вода</a:t>
            </a:r>
            <a:r>
              <a:rPr lang="en-US" sz="2400" i="1">
                <a:latin typeface="HelveticaPlain" pitchFamily="2" charset="0"/>
              </a:rPr>
              <a:t> </a:t>
            </a:r>
            <a:r>
              <a:rPr lang="sr-Cyrl-CS" sz="2400" i="1">
                <a:latin typeface="HelveticaPlain" pitchFamily="2" charset="0"/>
              </a:rPr>
              <a:t>већи</a:t>
            </a:r>
            <a:r>
              <a:rPr lang="en-US" sz="2400" i="1">
                <a:latin typeface="HelveticaPlain" pitchFamily="2" charset="0"/>
              </a:rPr>
              <a:t> </a:t>
            </a:r>
            <a:r>
              <a:rPr lang="sr-Cyrl-CS" sz="2400" i="1">
                <a:latin typeface="HelveticaPlain" pitchFamily="2" charset="0"/>
              </a:rPr>
              <a:t>ефекти</a:t>
            </a:r>
            <a:r>
              <a:rPr lang="en-US" sz="2400" b="1">
                <a:latin typeface="HelveticaPlain" pitchFamily="2" charset="0"/>
              </a:rPr>
              <a:t>)</a:t>
            </a:r>
          </a:p>
          <a:p>
            <a:pPr lvl="1" algn="just">
              <a:buFont typeface="Wingdings" pitchFamily="2" charset="2"/>
              <a:buChar char="Ø"/>
            </a:pPr>
            <a:endParaRPr lang="en-US" sz="1400" b="1">
              <a:latin typeface="HelveticaPlain" pitchFamily="2" charset="0"/>
            </a:endParaRPr>
          </a:p>
          <a:p>
            <a:pPr lvl="1" algn="just">
              <a:buFont typeface="Wingdings" pitchFamily="2" charset="2"/>
              <a:buChar char="Ø"/>
            </a:pPr>
            <a:r>
              <a:rPr lang="sr-Cyrl-CS" sz="2400" b="1">
                <a:latin typeface="HelveticaPlain" pitchFamily="2" charset="0"/>
              </a:rPr>
              <a:t>специфичне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тежине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честица</a:t>
            </a:r>
            <a:r>
              <a:rPr lang="en-US" sz="2400" b="1">
                <a:latin typeface="HelveticaPlain" pitchFamily="2" charset="0"/>
              </a:rPr>
              <a:t> (</a:t>
            </a:r>
            <a:r>
              <a:rPr lang="sr-Cyrl-CS" sz="2400" i="1">
                <a:latin typeface="HelveticaPlain" pitchFamily="2" charset="0"/>
              </a:rPr>
              <a:t>теће</a:t>
            </a:r>
            <a:r>
              <a:rPr lang="en-US" sz="2400" i="1">
                <a:latin typeface="HelveticaPlain" pitchFamily="2" charset="0"/>
              </a:rPr>
              <a:t> </a:t>
            </a:r>
            <a:r>
              <a:rPr lang="sr-Cyrl-CS" sz="2400" i="1">
                <a:latin typeface="HelveticaPlain" pitchFamily="2" charset="0"/>
              </a:rPr>
              <a:t>честице</a:t>
            </a:r>
            <a:r>
              <a:rPr lang="en-US" sz="2400" i="1">
                <a:latin typeface="HelveticaPlain" pitchFamily="2" charset="0"/>
              </a:rPr>
              <a:t> </a:t>
            </a:r>
            <a:r>
              <a:rPr lang="sr-Cyrl-CS" sz="2400" i="1">
                <a:latin typeface="HelveticaPlain" pitchFamily="2" charset="0"/>
              </a:rPr>
              <a:t>брже</a:t>
            </a:r>
            <a:r>
              <a:rPr lang="en-US" sz="2400" i="1">
                <a:latin typeface="HelveticaPlain" pitchFamily="2" charset="0"/>
              </a:rPr>
              <a:t> </a:t>
            </a:r>
            <a:r>
              <a:rPr lang="sr-Cyrl-CS" sz="2400" i="1">
                <a:latin typeface="HelveticaPlain" pitchFamily="2" charset="0"/>
              </a:rPr>
              <a:t>таложе</a:t>
            </a:r>
            <a:r>
              <a:rPr lang="en-US" sz="2400" b="1">
                <a:latin typeface="HelveticaPlain" pitchFamily="2" charset="0"/>
              </a:rPr>
              <a:t>) </a:t>
            </a:r>
          </a:p>
          <a:p>
            <a:pPr lvl="1" algn="just">
              <a:buFont typeface="Wingdings" pitchFamily="2" charset="2"/>
              <a:buChar char="Ø"/>
            </a:pPr>
            <a:endParaRPr lang="en-US" sz="1400" b="1">
              <a:latin typeface="HelveticaPlain" pitchFamily="2" charset="0"/>
            </a:endParaRPr>
          </a:p>
          <a:p>
            <a:pPr lvl="1" algn="just">
              <a:buFont typeface="Wingdings" pitchFamily="2" charset="2"/>
              <a:buChar char="Ø"/>
            </a:pPr>
            <a:r>
              <a:rPr lang="sr-Cyrl-CS" sz="2400" b="1">
                <a:latin typeface="HelveticaPlain" pitchFamily="2" charset="0"/>
              </a:rPr>
              <a:t>величине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честица</a:t>
            </a:r>
            <a:r>
              <a:rPr lang="en-US" sz="2400" b="1">
                <a:latin typeface="HelveticaPlain" pitchFamily="2" charset="0"/>
              </a:rPr>
              <a:t> (</a:t>
            </a:r>
            <a:r>
              <a:rPr lang="sr-Cyrl-CS" sz="2400" i="1">
                <a:latin typeface="HelveticaPlain" pitchFamily="2" charset="0"/>
              </a:rPr>
              <a:t>крупније</a:t>
            </a:r>
            <a:r>
              <a:rPr lang="en-US" sz="2400" i="1">
                <a:latin typeface="HelveticaPlain" pitchFamily="2" charset="0"/>
              </a:rPr>
              <a:t> </a:t>
            </a:r>
            <a:r>
              <a:rPr lang="sr-Cyrl-CS" sz="2400" i="1">
                <a:latin typeface="HelveticaPlain" pitchFamily="2" charset="0"/>
              </a:rPr>
              <a:t>честице</a:t>
            </a:r>
            <a:r>
              <a:rPr lang="en-US" sz="2400" i="1">
                <a:latin typeface="HelveticaPlain" pitchFamily="2" charset="0"/>
              </a:rPr>
              <a:t> </a:t>
            </a:r>
            <a:r>
              <a:rPr lang="sr-Cyrl-CS" sz="2400" i="1">
                <a:latin typeface="HelveticaPlain" pitchFamily="2" charset="0"/>
              </a:rPr>
              <a:t>брже</a:t>
            </a:r>
            <a:r>
              <a:rPr lang="en-US" sz="2400" i="1">
                <a:latin typeface="HelveticaPlain" pitchFamily="2" charset="0"/>
              </a:rPr>
              <a:t> </a:t>
            </a:r>
            <a:r>
              <a:rPr lang="sr-Cyrl-CS" sz="2400" i="1">
                <a:latin typeface="HelveticaPlain" pitchFamily="2" charset="0"/>
              </a:rPr>
              <a:t>таложе</a:t>
            </a:r>
            <a:r>
              <a:rPr lang="en-US" sz="2400" b="1">
                <a:latin typeface="HelveticaPlain" pitchFamily="2" charset="0"/>
              </a:rPr>
              <a:t>) </a:t>
            </a:r>
          </a:p>
        </p:txBody>
      </p:sp>
    </p:spTree>
  </p:cSld>
  <p:clrMapOvr>
    <a:masterClrMapping/>
  </p:clrMapOvr>
  <p:transition advTm="13126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762000" y="2209800"/>
            <a:ext cx="6096000" cy="222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n-US" sz="2400" b="1">
              <a:latin typeface="Times New Roman" pitchFamily="18" charset="0"/>
            </a:endParaRPr>
          </a:p>
          <a:p>
            <a:pPr algn="just">
              <a:buFontTx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>
              <a:buFontTx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/>
            <a:endParaRPr lang="en-US" sz="2400" b="1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250825" y="333375"/>
            <a:ext cx="88931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>
                <a:latin typeface="Times New Roman" pitchFamily="18" charset="0"/>
              </a:rPr>
              <a:t>ЗНАЧАЈ ВОДЕ- БИОЛОШКИ И ХИГИЈЕНСКИ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609600" y="1981200"/>
            <a:ext cx="7924800" cy="405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n-US" sz="2800">
                <a:latin typeface="Times New Roman" pitchFamily="18" charset="0"/>
              </a:rPr>
              <a:t>Одржава хидростатски, онкотски и осмотски притисак</a:t>
            </a:r>
          </a:p>
          <a:p>
            <a:pPr algn="just"/>
            <a:endParaRPr lang="en-US" sz="2800">
              <a:latin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en-US" sz="2800">
                <a:latin typeface="Times New Roman" pitchFamily="18" charset="0"/>
              </a:rPr>
              <a:t>Омогућава обављање биохемијских процеса и уклањање штетних супстанци из организма</a:t>
            </a:r>
          </a:p>
          <a:p>
            <a:pPr algn="just"/>
            <a:endParaRPr lang="en-US" sz="2800">
              <a:latin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en-US" sz="2800">
                <a:latin typeface="Times New Roman" pitchFamily="18" charset="0"/>
              </a:rPr>
              <a:t>При нормалном функционисању здравог организма одржава се стални биланс воде у њему</a:t>
            </a: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 advTm="27886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Text Box 3"/>
          <p:cNvSpPr txBox="1">
            <a:spLocks noChangeArrowheads="1"/>
          </p:cNvSpPr>
          <p:nvPr/>
        </p:nvSpPr>
        <p:spPr bwMode="auto">
          <a:xfrm>
            <a:off x="900113" y="476250"/>
            <a:ext cx="7467600" cy="556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sr-Latn-CS" sz="2400" b="1">
                <a:solidFill>
                  <a:schemeClr val="hlink"/>
                </a:solidFill>
              </a:rPr>
              <a:t>2. </a:t>
            </a:r>
            <a:r>
              <a:rPr lang="sr-Cyrl-CS" sz="2400" b="1">
                <a:solidFill>
                  <a:schemeClr val="hlink"/>
                </a:solidFill>
                <a:latin typeface="HelveticaPlain" pitchFamily="2" charset="0"/>
              </a:rPr>
              <a:t>ФИЗИЧКЕ</a:t>
            </a:r>
            <a:r>
              <a:rPr lang="en-US" sz="2400" b="1">
                <a:solidFill>
                  <a:schemeClr val="hlink"/>
                </a:solidFill>
                <a:latin typeface="HelveticaPlain" pitchFamily="2" charset="0"/>
              </a:rPr>
              <a:t> </a:t>
            </a:r>
            <a:r>
              <a:rPr lang="sr-Cyrl-CS" sz="2400" b="1">
                <a:solidFill>
                  <a:schemeClr val="hlink"/>
                </a:solidFill>
                <a:latin typeface="HelveticaPlain" pitchFamily="2" charset="0"/>
              </a:rPr>
              <a:t>МЕТОДЕ</a:t>
            </a:r>
            <a:endParaRPr lang="sr-Latn-CS" sz="2400" b="1">
              <a:solidFill>
                <a:schemeClr val="hlink"/>
              </a:solidFill>
            </a:endParaRPr>
          </a:p>
          <a:p>
            <a:pPr algn="just"/>
            <a:endParaRPr lang="sr-Latn-CS" sz="2400" b="1">
              <a:solidFill>
                <a:schemeClr val="hlink"/>
              </a:solidFill>
            </a:endParaRPr>
          </a:p>
          <a:p>
            <a:pPr algn="just"/>
            <a:r>
              <a:rPr lang="sr-Latn-CS" sz="2400" b="1">
                <a:solidFill>
                  <a:schemeClr val="hlink"/>
                </a:solidFill>
              </a:rPr>
              <a:t>Б) </a:t>
            </a:r>
            <a:r>
              <a:rPr lang="sr-Cyrl-CS" sz="2400" b="1">
                <a:solidFill>
                  <a:schemeClr val="hlink"/>
                </a:solidFill>
                <a:latin typeface="HelveticaPlain" pitchFamily="2" charset="0"/>
              </a:rPr>
              <a:t>ФИЛТРАЦИЈА</a:t>
            </a:r>
            <a:endParaRPr lang="en-US" sz="2400" b="1">
              <a:solidFill>
                <a:schemeClr val="hlink"/>
              </a:solidFill>
              <a:latin typeface="HelveticaPlain" pitchFamily="2" charset="0"/>
            </a:endParaRPr>
          </a:p>
          <a:p>
            <a:pPr lvl="2" algn="just"/>
            <a:endParaRPr lang="en-US" sz="2400" b="1" i="1">
              <a:solidFill>
                <a:schemeClr val="hlink"/>
              </a:solidFill>
              <a:latin typeface="HelveticaPlain" pitchFamily="2" charset="0"/>
            </a:endParaRPr>
          </a:p>
          <a:p>
            <a:pPr algn="just">
              <a:buFontTx/>
              <a:buChar char="•"/>
            </a:pPr>
            <a:r>
              <a:rPr lang="sr-Cyrl-CS" sz="2400" b="1">
                <a:latin typeface="HelveticaPlain" pitchFamily="2" charset="0"/>
              </a:rPr>
              <a:t>физичка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метода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за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поправку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квалитета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воде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којом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се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пливајуће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и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суспендоване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честице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и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бактерије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отклањају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пропуштанјем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кроз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различите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филтре</a:t>
            </a:r>
            <a:r>
              <a:rPr lang="en-US" sz="2400" b="1">
                <a:latin typeface="HelveticaPlain" pitchFamily="2" charset="0"/>
              </a:rPr>
              <a:t> (</a:t>
            </a:r>
            <a:r>
              <a:rPr lang="sr-Cyrl-CS" sz="2400" b="1">
                <a:latin typeface="HelveticaPlain" pitchFamily="2" charset="0"/>
              </a:rPr>
              <a:t>слој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песка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или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других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материјала</a:t>
            </a:r>
            <a:r>
              <a:rPr lang="en-US" sz="2400" b="1">
                <a:latin typeface="HelveticaPlain" pitchFamily="2" charset="0"/>
              </a:rPr>
              <a:t>).</a:t>
            </a:r>
          </a:p>
          <a:p>
            <a:pPr lvl="2" algn="just"/>
            <a:endParaRPr lang="en-US" sz="2400" b="1">
              <a:latin typeface="HelveticaPlain" pitchFamily="2" charset="0"/>
            </a:endParaRPr>
          </a:p>
          <a:p>
            <a:pPr algn="just"/>
            <a:r>
              <a:rPr lang="sr-Cyrl-CS" sz="2400" b="1">
                <a:latin typeface="HelveticaPlain" pitchFamily="2" charset="0"/>
              </a:rPr>
              <a:t>Врсте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филтара</a:t>
            </a:r>
            <a:r>
              <a:rPr lang="en-US" sz="2400" b="1">
                <a:latin typeface="HelveticaPlain" pitchFamily="2" charset="0"/>
              </a:rPr>
              <a:t>:</a:t>
            </a:r>
          </a:p>
          <a:p>
            <a:pPr lvl="1" algn="just">
              <a:buFont typeface="Wingdings" pitchFamily="2" charset="2"/>
              <a:buChar char="v"/>
            </a:pPr>
            <a:r>
              <a:rPr lang="sr-Cyrl-CS" sz="2400" b="1" i="1">
                <a:latin typeface="HelveticaPlain" pitchFamily="2" charset="0"/>
              </a:rPr>
              <a:t>спори</a:t>
            </a:r>
            <a:r>
              <a:rPr lang="en-US" sz="2400" b="1" i="1">
                <a:latin typeface="HelveticaPlain" pitchFamily="2" charset="0"/>
              </a:rPr>
              <a:t> </a:t>
            </a:r>
            <a:r>
              <a:rPr lang="sr-Cyrl-CS" sz="2400" b="1" i="1">
                <a:latin typeface="HelveticaPlain" pitchFamily="2" charset="0"/>
              </a:rPr>
              <a:t>пешчани</a:t>
            </a:r>
            <a:r>
              <a:rPr lang="en-US" sz="2400" b="1" i="1">
                <a:latin typeface="HelveticaPlain" pitchFamily="2" charset="0"/>
              </a:rPr>
              <a:t> </a:t>
            </a:r>
            <a:r>
              <a:rPr lang="sr-Cyrl-CS" sz="2400" b="1" i="1">
                <a:latin typeface="HelveticaPlain" pitchFamily="2" charset="0"/>
              </a:rPr>
              <a:t>филтри</a:t>
            </a:r>
            <a:endParaRPr lang="en-US" sz="2400" b="1" i="1">
              <a:latin typeface="HelveticaPlain" pitchFamily="2" charset="0"/>
            </a:endParaRPr>
          </a:p>
          <a:p>
            <a:pPr lvl="1" algn="just">
              <a:buFont typeface="Wingdings" pitchFamily="2" charset="2"/>
              <a:buChar char="v"/>
            </a:pPr>
            <a:r>
              <a:rPr lang="sr-Cyrl-CS" sz="2400" b="1" i="1">
                <a:latin typeface="HelveticaPlain" pitchFamily="2" charset="0"/>
              </a:rPr>
              <a:t>брзи</a:t>
            </a:r>
            <a:r>
              <a:rPr lang="en-US" sz="2400" b="1" i="1">
                <a:latin typeface="HelveticaPlain" pitchFamily="2" charset="0"/>
              </a:rPr>
              <a:t> </a:t>
            </a:r>
            <a:r>
              <a:rPr lang="sr-Cyrl-CS" sz="2400" b="1" i="1">
                <a:latin typeface="HelveticaPlain" pitchFamily="2" charset="0"/>
              </a:rPr>
              <a:t>пешчани</a:t>
            </a:r>
            <a:r>
              <a:rPr lang="en-US" sz="2400" b="1" i="1">
                <a:latin typeface="HelveticaPlain" pitchFamily="2" charset="0"/>
              </a:rPr>
              <a:t> </a:t>
            </a:r>
            <a:r>
              <a:rPr lang="sr-Cyrl-CS" sz="2400" b="1" i="1">
                <a:latin typeface="HelveticaPlain" pitchFamily="2" charset="0"/>
              </a:rPr>
              <a:t>филтри</a:t>
            </a:r>
            <a:r>
              <a:rPr lang="en-US" sz="2400" b="1" i="1">
                <a:latin typeface="HelveticaPlain" pitchFamily="2" charset="0"/>
              </a:rPr>
              <a:t>-</a:t>
            </a:r>
            <a:r>
              <a:rPr lang="sr-Cyrl-CS" sz="2400" b="1" i="1">
                <a:latin typeface="HelveticaPlain" pitchFamily="2" charset="0"/>
              </a:rPr>
              <a:t>гравитациони</a:t>
            </a:r>
            <a:r>
              <a:rPr lang="en-US" sz="2400" b="1" i="1">
                <a:latin typeface="HelveticaPlain" pitchFamily="2" charset="0"/>
              </a:rPr>
              <a:t>,</a:t>
            </a:r>
          </a:p>
          <a:p>
            <a:pPr lvl="1" algn="just">
              <a:buFont typeface="Wingdings" pitchFamily="2" charset="2"/>
              <a:buChar char="v"/>
            </a:pPr>
            <a:r>
              <a:rPr lang="sr-Cyrl-CS" sz="2400" b="1" i="1">
                <a:latin typeface="HelveticaPlain" pitchFamily="2" charset="0"/>
              </a:rPr>
              <a:t>брзи</a:t>
            </a:r>
            <a:r>
              <a:rPr lang="en-US" sz="2400" b="1" i="1">
                <a:latin typeface="HelveticaPlain" pitchFamily="2" charset="0"/>
              </a:rPr>
              <a:t> </a:t>
            </a:r>
            <a:r>
              <a:rPr lang="sr-Cyrl-CS" sz="2400" b="1" i="1">
                <a:latin typeface="HelveticaPlain" pitchFamily="2" charset="0"/>
              </a:rPr>
              <a:t>пешчани</a:t>
            </a:r>
            <a:r>
              <a:rPr lang="en-US" sz="2400" b="1" i="1">
                <a:latin typeface="HelveticaPlain" pitchFamily="2" charset="0"/>
              </a:rPr>
              <a:t> </a:t>
            </a:r>
            <a:r>
              <a:rPr lang="sr-Cyrl-CS" sz="2400" b="1" i="1">
                <a:latin typeface="HelveticaPlain" pitchFamily="2" charset="0"/>
              </a:rPr>
              <a:t>филтри</a:t>
            </a:r>
            <a:r>
              <a:rPr lang="en-US" sz="2400" b="1" i="1">
                <a:latin typeface="HelveticaPlain" pitchFamily="2" charset="0"/>
              </a:rPr>
              <a:t> </a:t>
            </a:r>
            <a:r>
              <a:rPr lang="sr-Cyrl-CS" sz="2400" b="1" i="1">
                <a:latin typeface="HelveticaPlain" pitchFamily="2" charset="0"/>
              </a:rPr>
              <a:t>под</a:t>
            </a:r>
            <a:r>
              <a:rPr lang="en-US" sz="2400" b="1" i="1">
                <a:latin typeface="HelveticaPlain" pitchFamily="2" charset="0"/>
              </a:rPr>
              <a:t> </a:t>
            </a:r>
            <a:r>
              <a:rPr lang="sr-Cyrl-CS" sz="2400" b="1" i="1">
                <a:latin typeface="HelveticaPlain" pitchFamily="2" charset="0"/>
              </a:rPr>
              <a:t>притиском</a:t>
            </a:r>
            <a:r>
              <a:rPr lang="en-US" sz="2400" b="1" i="1">
                <a:latin typeface="HelveticaPlain" pitchFamily="2" charset="0"/>
              </a:rPr>
              <a:t>,</a:t>
            </a:r>
          </a:p>
          <a:p>
            <a:pPr lvl="1" algn="just">
              <a:buFont typeface="Wingdings" pitchFamily="2" charset="2"/>
              <a:buChar char="v"/>
            </a:pPr>
            <a:r>
              <a:rPr lang="sr-Cyrl-CS" sz="2400" b="1" i="1">
                <a:latin typeface="HelveticaPlain" pitchFamily="2" charset="0"/>
              </a:rPr>
              <a:t>филтри</a:t>
            </a:r>
            <a:r>
              <a:rPr lang="en-US" sz="2400" b="1" i="1">
                <a:latin typeface="HelveticaPlain" pitchFamily="2" charset="0"/>
              </a:rPr>
              <a:t> </a:t>
            </a:r>
            <a:r>
              <a:rPr lang="sr-Cyrl-CS" sz="2400" b="1" i="1">
                <a:latin typeface="HelveticaPlain" pitchFamily="2" charset="0"/>
              </a:rPr>
              <a:t>од</a:t>
            </a:r>
            <a:r>
              <a:rPr lang="en-US" sz="2400" b="1" i="1">
                <a:latin typeface="HelveticaPlain" pitchFamily="2" charset="0"/>
              </a:rPr>
              <a:t> </a:t>
            </a:r>
            <a:r>
              <a:rPr lang="sr-Cyrl-CS" sz="2400" b="1" i="1">
                <a:latin typeface="HelveticaPlain" pitchFamily="2" charset="0"/>
              </a:rPr>
              <a:t>пластичних</a:t>
            </a:r>
            <a:r>
              <a:rPr lang="en-US" sz="2400" b="1" i="1">
                <a:latin typeface="HelveticaPlain" pitchFamily="2" charset="0"/>
              </a:rPr>
              <a:t> </a:t>
            </a:r>
            <a:r>
              <a:rPr lang="sr-Cyrl-CS" sz="2400" b="1" i="1">
                <a:latin typeface="HelveticaPlain" pitchFamily="2" charset="0"/>
              </a:rPr>
              <a:t>маса</a:t>
            </a:r>
            <a:r>
              <a:rPr lang="en-US" sz="2400" b="1" i="1">
                <a:latin typeface="HelveticaPlain" pitchFamily="2" charset="0"/>
              </a:rPr>
              <a:t>.</a:t>
            </a: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 advTm="18347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Text Box 3"/>
          <p:cNvSpPr txBox="1">
            <a:spLocks noChangeArrowheads="1"/>
          </p:cNvSpPr>
          <p:nvPr/>
        </p:nvSpPr>
        <p:spPr bwMode="auto">
          <a:xfrm>
            <a:off x="838200" y="1600200"/>
            <a:ext cx="6781800" cy="356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Latn-CS" sz="2400" b="1">
                <a:solidFill>
                  <a:srgbClr val="FF0066"/>
                </a:solidFill>
              </a:rPr>
              <a:t>3. </a:t>
            </a:r>
            <a:r>
              <a:rPr lang="en-US" sz="2400" b="1">
                <a:solidFill>
                  <a:srgbClr val="FF0066"/>
                </a:solidFill>
                <a:latin typeface="HelveticaPlain" pitchFamily="2" charset="0"/>
              </a:rPr>
              <a:t>ХЕМИЈСКЕ МЕТОДЕ</a:t>
            </a:r>
          </a:p>
          <a:p>
            <a:pPr algn="just"/>
            <a:endParaRPr lang="en-US" sz="2400" b="1">
              <a:solidFill>
                <a:srgbClr val="FF0066"/>
              </a:solidFill>
              <a:latin typeface="HelveticaPlain" pitchFamily="2" charset="0"/>
            </a:endParaRPr>
          </a:p>
          <a:p>
            <a:pPr algn="just"/>
            <a:r>
              <a:rPr lang="en-US" sz="2400" b="1">
                <a:latin typeface="HelveticaPlain" pitchFamily="2" charset="0"/>
              </a:rPr>
              <a:t>Користе хемијске супстанције </a:t>
            </a:r>
          </a:p>
          <a:p>
            <a:pPr algn="just"/>
            <a:r>
              <a:rPr lang="en-US" sz="2400" b="1">
                <a:latin typeface="HelveticaPlain" pitchFamily="2" charset="0"/>
              </a:rPr>
              <a:t>Нај</a:t>
            </a:r>
            <a:r>
              <a:rPr lang="sr-Cyrl-CS" sz="2400" b="1">
                <a:latin typeface="HelveticaPlain" pitchFamily="2" charset="0"/>
              </a:rPr>
              <a:t>ч</a:t>
            </a:r>
            <a:r>
              <a:rPr lang="en-US" sz="2400" b="1">
                <a:latin typeface="HelveticaPlain" pitchFamily="2" charset="0"/>
              </a:rPr>
              <a:t>е</a:t>
            </a:r>
            <a:r>
              <a:rPr lang="sr-Cyrl-CS" sz="2400" b="1">
                <a:latin typeface="HelveticaPlain" pitchFamily="2" charset="0"/>
              </a:rPr>
              <a:t>шћ</a:t>
            </a:r>
            <a:r>
              <a:rPr lang="en-US" sz="2400" b="1">
                <a:latin typeface="HelveticaPlain" pitchFamily="2" charset="0"/>
              </a:rPr>
              <a:t>е кори</a:t>
            </a:r>
            <a:r>
              <a:rPr lang="sr-Cyrl-CS" sz="2400" b="1">
                <a:latin typeface="HelveticaPlain" pitchFamily="2" charset="0"/>
              </a:rPr>
              <a:t>шћ</a:t>
            </a:r>
            <a:r>
              <a:rPr lang="en-US" sz="2400" b="1">
                <a:latin typeface="HelveticaPlain" pitchFamily="2" charset="0"/>
              </a:rPr>
              <a:t>ене методе су: </a:t>
            </a:r>
          </a:p>
          <a:p>
            <a:pPr algn="just"/>
            <a:endParaRPr lang="en-US" sz="2400" b="1">
              <a:latin typeface="HelveticaPlain" pitchFamily="2" charset="0"/>
            </a:endParaRPr>
          </a:p>
          <a:p>
            <a:pPr lvl="2" algn="just">
              <a:buFontTx/>
              <a:buChar char="•"/>
            </a:pPr>
            <a:r>
              <a:rPr lang="sr-Latn-CS" sz="2400" b="1" i="1">
                <a:solidFill>
                  <a:srgbClr val="FF0066"/>
                </a:solidFill>
              </a:rPr>
              <a:t>А) </a:t>
            </a:r>
            <a:r>
              <a:rPr lang="en-US" sz="2400" b="1" i="1">
                <a:solidFill>
                  <a:srgbClr val="FF0066"/>
                </a:solidFill>
                <a:latin typeface="HelveticaPlain" pitchFamily="2" charset="0"/>
              </a:rPr>
              <a:t>КОАГУЛАЦИЈА (ф</a:t>
            </a:r>
            <a:r>
              <a:rPr lang="en-US" sz="2400" i="1">
                <a:solidFill>
                  <a:srgbClr val="FF0066"/>
                </a:solidFill>
                <a:latin typeface="HelveticaPlain" pitchFamily="2" charset="0"/>
              </a:rPr>
              <a:t>локулација</a:t>
            </a:r>
            <a:r>
              <a:rPr lang="en-US" sz="2400" b="1" i="1">
                <a:solidFill>
                  <a:srgbClr val="FF0066"/>
                </a:solidFill>
                <a:latin typeface="HelveticaPlain" pitchFamily="2" charset="0"/>
              </a:rPr>
              <a:t>)</a:t>
            </a:r>
          </a:p>
          <a:p>
            <a:pPr lvl="2" algn="just">
              <a:buFontTx/>
              <a:buChar char="•"/>
            </a:pPr>
            <a:r>
              <a:rPr lang="sr-Latn-CS" sz="2400" b="1" i="1">
                <a:solidFill>
                  <a:srgbClr val="FF0066"/>
                </a:solidFill>
              </a:rPr>
              <a:t>Б) </a:t>
            </a:r>
            <a:r>
              <a:rPr lang="en-US" sz="2400" b="1" i="1">
                <a:solidFill>
                  <a:srgbClr val="FF0066"/>
                </a:solidFill>
                <a:latin typeface="HelveticaPlain" pitchFamily="2" charset="0"/>
              </a:rPr>
              <a:t>ДЕЗИНФЕКЦИЈА</a:t>
            </a:r>
          </a:p>
          <a:p>
            <a:pPr lvl="2" algn="just">
              <a:buFontTx/>
              <a:buChar char="•"/>
            </a:pPr>
            <a:r>
              <a:rPr lang="sr-Latn-CS" sz="2400" b="1" i="1">
                <a:solidFill>
                  <a:srgbClr val="FF0066"/>
                </a:solidFill>
              </a:rPr>
              <a:t>В) </a:t>
            </a:r>
            <a:r>
              <a:rPr lang="en-US" sz="2400" b="1" i="1">
                <a:solidFill>
                  <a:srgbClr val="FF0066"/>
                </a:solidFill>
                <a:latin typeface="HelveticaPlain" pitchFamily="2" charset="0"/>
              </a:rPr>
              <a:t>ЈОНСКА ИЗМЕНА</a:t>
            </a:r>
          </a:p>
          <a:p>
            <a:pPr>
              <a:spcBef>
                <a:spcPct val="50000"/>
              </a:spcBef>
            </a:pPr>
            <a:endParaRPr lang="en-US" sz="2400" b="1">
              <a:solidFill>
                <a:srgbClr val="FF0066"/>
              </a:solidFill>
              <a:latin typeface="HelveticaPlain" pitchFamily="2" charset="0"/>
            </a:endParaRPr>
          </a:p>
        </p:txBody>
      </p:sp>
    </p:spTree>
  </p:cSld>
  <p:clrMapOvr>
    <a:masterClrMapping/>
  </p:clrMapOvr>
  <p:transition advTm="16133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Text Box 3"/>
          <p:cNvSpPr txBox="1">
            <a:spLocks noChangeArrowheads="1"/>
          </p:cNvSpPr>
          <p:nvPr/>
        </p:nvSpPr>
        <p:spPr bwMode="auto">
          <a:xfrm>
            <a:off x="684213" y="620713"/>
            <a:ext cx="7696200" cy="575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Latn-CS" sz="2400" b="1"/>
              <a:t>3. </a:t>
            </a:r>
            <a:r>
              <a:rPr lang="en-US" sz="2400" b="1">
                <a:latin typeface="HelveticaPlain" pitchFamily="2" charset="0"/>
              </a:rPr>
              <a:t>ХЕМИЈСКЕ МЕТОДЕ</a:t>
            </a:r>
            <a:endParaRPr lang="sr-Latn-CS" sz="2400" b="1"/>
          </a:p>
          <a:p>
            <a:endParaRPr lang="sr-Latn-CS" sz="2400" b="1"/>
          </a:p>
          <a:p>
            <a:r>
              <a:rPr lang="sr-Latn-CS" sz="2400" b="1"/>
              <a:t>А) </a:t>
            </a:r>
            <a:r>
              <a:rPr lang="en-US" sz="2400" b="1">
                <a:solidFill>
                  <a:srgbClr val="FF0066"/>
                </a:solidFill>
                <a:latin typeface="HelveticaPlain" pitchFamily="2" charset="0"/>
              </a:rPr>
              <a:t>КОАГУЛАЦИЈА</a:t>
            </a:r>
          </a:p>
          <a:p>
            <a:pPr algn="just"/>
            <a:endParaRPr lang="en-US" sz="2400" b="1">
              <a:latin typeface="HelveticaPlain" pitchFamily="2" charset="0"/>
            </a:endParaRPr>
          </a:p>
          <a:p>
            <a:pPr algn="just">
              <a:buFontTx/>
              <a:buChar char="•"/>
            </a:pPr>
            <a:r>
              <a:rPr lang="en-US" sz="2400" b="1">
                <a:latin typeface="HelveticaPlain" pitchFamily="2" charset="0"/>
              </a:rPr>
              <a:t>хемијска метода за поправку квалитета воде којом се отклањају суспендоване и </a:t>
            </a:r>
            <a:r>
              <a:rPr lang="sr-Cyrl-CS" sz="2400" b="1">
                <a:latin typeface="HelveticaPlain" pitchFamily="2" charset="0"/>
              </a:rPr>
              <a:t>ч</a:t>
            </a:r>
            <a:r>
              <a:rPr lang="en-US" sz="2400" b="1">
                <a:latin typeface="HelveticaPlain" pitchFamily="2" charset="0"/>
              </a:rPr>
              <a:t>врсте материје применом хемијских супстанци (алуминијум сулфат, ферисулфат, феросулфат) које убрзавају тало</a:t>
            </a:r>
            <a:r>
              <a:rPr lang="sr-Cyrl-CS" sz="2400" b="1">
                <a:latin typeface="HelveticaPlain" pitchFamily="2" charset="0"/>
              </a:rPr>
              <a:t>ж</a:t>
            </a:r>
            <a:r>
              <a:rPr lang="en-US" sz="2400" b="1">
                <a:latin typeface="HelveticaPlain" pitchFamily="2" charset="0"/>
              </a:rPr>
              <a:t>ење </a:t>
            </a:r>
            <a:r>
              <a:rPr lang="sr-Cyrl-CS" sz="2400" b="1">
                <a:latin typeface="HelveticaPlain" pitchFamily="2" charset="0"/>
              </a:rPr>
              <a:t>ч</a:t>
            </a:r>
            <a:r>
              <a:rPr lang="en-US" sz="2400" b="1">
                <a:latin typeface="HelveticaPlain" pitchFamily="2" charset="0"/>
              </a:rPr>
              <a:t>естица стварањем </a:t>
            </a:r>
            <a:r>
              <a:rPr lang="en-US" sz="2400" b="1" u="sng">
                <a:latin typeface="HelveticaPlain" pitchFamily="2" charset="0"/>
              </a:rPr>
              <a:t>флокула</a:t>
            </a:r>
            <a:r>
              <a:rPr lang="en-US" sz="2400" b="1">
                <a:latin typeface="HelveticaPlain" pitchFamily="2" charset="0"/>
              </a:rPr>
              <a:t> (пахуља).</a:t>
            </a:r>
          </a:p>
          <a:p>
            <a:pPr algn="just"/>
            <a:endParaRPr lang="en-US" sz="2400" b="1">
              <a:latin typeface="HelveticaPlain" pitchFamily="2" charset="0"/>
            </a:endParaRPr>
          </a:p>
          <a:p>
            <a:pPr algn="just"/>
            <a:endParaRPr lang="en-US" sz="2400" b="1">
              <a:latin typeface="HelveticaPlain" pitchFamily="2" charset="0"/>
            </a:endParaRPr>
          </a:p>
          <a:p>
            <a:pPr algn="just"/>
            <a:r>
              <a:rPr lang="en-US" sz="2400" b="1">
                <a:latin typeface="HelveticaPlain" pitchFamily="2" charset="0"/>
              </a:rPr>
              <a:t>Примењена доза коагуланса зависи од коли</a:t>
            </a:r>
            <a:r>
              <a:rPr lang="sr-Cyrl-CS" sz="2400" b="1">
                <a:latin typeface="HelveticaPlain" pitchFamily="2" charset="0"/>
              </a:rPr>
              <a:t>ч</a:t>
            </a:r>
            <a:r>
              <a:rPr lang="en-US" sz="2400" b="1">
                <a:latin typeface="HelveticaPlain" pitchFamily="2" charset="0"/>
              </a:rPr>
              <a:t>ине </a:t>
            </a:r>
            <a:r>
              <a:rPr lang="sr-Cyrl-CS" sz="2400" b="1">
                <a:latin typeface="HelveticaPlain" pitchFamily="2" charset="0"/>
              </a:rPr>
              <a:t>ч</a:t>
            </a:r>
            <a:r>
              <a:rPr lang="en-US" sz="2400" b="1">
                <a:latin typeface="HelveticaPlain" pitchFamily="2" charset="0"/>
              </a:rPr>
              <a:t>естица.</a:t>
            </a: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 advTm="33402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Text Box 3"/>
          <p:cNvSpPr txBox="1">
            <a:spLocks noChangeArrowheads="1"/>
          </p:cNvSpPr>
          <p:nvPr/>
        </p:nvSpPr>
        <p:spPr bwMode="auto">
          <a:xfrm>
            <a:off x="539750" y="765175"/>
            <a:ext cx="7924800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400" b="1">
                <a:solidFill>
                  <a:srgbClr val="FF0066"/>
                </a:solidFill>
              </a:rPr>
              <a:t>3. </a:t>
            </a:r>
            <a:r>
              <a:rPr lang="en-US" sz="2400" b="1">
                <a:solidFill>
                  <a:srgbClr val="FF0066"/>
                </a:solidFill>
                <a:latin typeface="HelveticaPlain" pitchFamily="2" charset="0"/>
              </a:rPr>
              <a:t>ХЕМИЈСКЕ МЕТОДЕ</a:t>
            </a:r>
            <a:endParaRPr lang="sr-Latn-CS" sz="2400" b="1">
              <a:solidFill>
                <a:srgbClr val="FF0066"/>
              </a:solidFill>
            </a:endParaRPr>
          </a:p>
          <a:p>
            <a:pPr>
              <a:spcBef>
                <a:spcPct val="50000"/>
              </a:spcBef>
            </a:pPr>
            <a:r>
              <a:rPr lang="sr-Latn-CS" sz="2400" b="1">
                <a:solidFill>
                  <a:srgbClr val="FF0066"/>
                </a:solidFill>
              </a:rPr>
              <a:t>Б) </a:t>
            </a:r>
            <a:r>
              <a:rPr lang="en-US" sz="2400" b="1">
                <a:solidFill>
                  <a:srgbClr val="FF0066"/>
                </a:solidFill>
                <a:latin typeface="HelveticaPlain" pitchFamily="2" charset="0"/>
              </a:rPr>
              <a:t>КОАГУЛАЦИЈА</a:t>
            </a:r>
          </a:p>
          <a:p>
            <a:pPr algn="just"/>
            <a:endParaRPr lang="en-US" sz="2400" b="1" i="1">
              <a:solidFill>
                <a:srgbClr val="FF0066"/>
              </a:solidFill>
              <a:latin typeface="HelveticaPlain" pitchFamily="2" charset="0"/>
            </a:endParaRPr>
          </a:p>
          <a:p>
            <a:pPr algn="just"/>
            <a:r>
              <a:rPr lang="en-US" sz="2400" b="1">
                <a:latin typeface="HelveticaPlain" pitchFamily="2" charset="0"/>
              </a:rPr>
              <a:t>На избор коагуланса ути</a:t>
            </a:r>
            <a:r>
              <a:rPr lang="sr-Cyrl-CS" sz="2400" b="1">
                <a:latin typeface="HelveticaPlain" pitchFamily="2" charset="0"/>
              </a:rPr>
              <a:t>ч</a:t>
            </a:r>
            <a:r>
              <a:rPr lang="en-US" sz="2400" b="1">
                <a:latin typeface="HelveticaPlain" pitchFamily="2" charset="0"/>
              </a:rPr>
              <a:t>е:</a:t>
            </a:r>
          </a:p>
          <a:p>
            <a:pPr algn="just"/>
            <a:endParaRPr lang="en-US" sz="2400" b="1" i="1">
              <a:latin typeface="HelveticaPlain" pitchFamily="2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en-US" sz="2400" b="1">
                <a:latin typeface="HelveticaPlain" pitchFamily="2" charset="0"/>
              </a:rPr>
              <a:t>pH воде </a:t>
            </a:r>
            <a:endParaRPr lang="sr-Latn-CS" sz="2400" b="1"/>
          </a:p>
          <a:p>
            <a:pPr algn="just">
              <a:buFont typeface="Wingdings" pitchFamily="2" charset="2"/>
              <a:buChar char="v"/>
            </a:pPr>
            <a:r>
              <a:rPr lang="en-US" sz="2400" b="1">
                <a:latin typeface="HelveticaPlain" pitchFamily="2" charset="0"/>
              </a:rPr>
              <a:t>температура воде (</a:t>
            </a:r>
            <a:r>
              <a:rPr lang="en-US" sz="2400" i="1">
                <a:latin typeface="HelveticaPlain" pitchFamily="2" charset="0"/>
              </a:rPr>
              <a:t>оптимална 5 </a:t>
            </a:r>
            <a:r>
              <a:rPr lang="en-US" sz="2400" i="1" baseline="30000">
                <a:latin typeface="HelveticaPlain" pitchFamily="2" charset="0"/>
              </a:rPr>
              <a:t>0</a:t>
            </a:r>
            <a:r>
              <a:rPr lang="sr-Latn-CS" sz="2000" i="1"/>
              <a:t>С</a:t>
            </a:r>
            <a:r>
              <a:rPr lang="en-US" sz="2400" b="1">
                <a:latin typeface="HelveticaPlain" pitchFamily="2" charset="0"/>
              </a:rPr>
              <a:t>);</a:t>
            </a:r>
          </a:p>
          <a:p>
            <a:pPr algn="just">
              <a:buFont typeface="Wingdings" pitchFamily="2" charset="2"/>
              <a:buChar char="v"/>
            </a:pPr>
            <a:r>
              <a:rPr lang="en-US" sz="2400" b="1">
                <a:latin typeface="HelveticaPlain" pitchFamily="2" charset="0"/>
              </a:rPr>
              <a:t>са</a:t>
            </a:r>
            <a:r>
              <a:rPr lang="sr-Cyrl-CS" sz="2400" b="1">
                <a:latin typeface="HelveticaPlain" pitchFamily="2" charset="0"/>
              </a:rPr>
              <a:t>држ</a:t>
            </a:r>
            <a:r>
              <a:rPr lang="en-US" sz="2400" b="1">
                <a:latin typeface="HelveticaPlain" pitchFamily="2" charset="0"/>
              </a:rPr>
              <a:t>ај детер</a:t>
            </a:r>
            <a:r>
              <a:rPr lang="sr-Cyrl-CS" sz="2400" b="1">
                <a:latin typeface="HelveticaPlain" pitchFamily="2" charset="0"/>
              </a:rPr>
              <a:t>џ</a:t>
            </a:r>
            <a:r>
              <a:rPr lang="en-US" sz="2400" b="1">
                <a:latin typeface="HelveticaPlain" pitchFamily="2" charset="0"/>
              </a:rPr>
              <a:t>ена</a:t>
            </a:r>
            <a:r>
              <a:rPr lang="sr-Cyrl-CS" sz="2400" b="1">
                <a:latin typeface="HelveticaPlain" pitchFamily="2" charset="0"/>
              </a:rPr>
              <a:t>та</a:t>
            </a:r>
            <a:r>
              <a:rPr lang="en-US" sz="2400" b="1">
                <a:latin typeface="HelveticaPlain" pitchFamily="2" charset="0"/>
              </a:rPr>
              <a:t> (</a:t>
            </a:r>
            <a:r>
              <a:rPr lang="en-US" sz="2400" i="1">
                <a:latin typeface="HelveticaPlain" pitchFamily="2" charset="0"/>
              </a:rPr>
              <a:t>мањ</a:t>
            </a:r>
            <a:r>
              <a:rPr lang="sr-Cyrl-CS" sz="2400" i="1">
                <a:latin typeface="HelveticaPlain" pitchFamily="2" charset="0"/>
              </a:rPr>
              <a:t>и</a:t>
            </a:r>
            <a:r>
              <a:rPr lang="en-US" sz="2400" i="1">
                <a:latin typeface="HelveticaPlain" pitchFamily="2" charset="0"/>
              </a:rPr>
              <a:t> са</a:t>
            </a:r>
            <a:r>
              <a:rPr lang="sr-Cyrl-CS" sz="2400" i="1">
                <a:latin typeface="HelveticaPlain" pitchFamily="2" charset="0"/>
              </a:rPr>
              <a:t>држ</a:t>
            </a:r>
            <a:r>
              <a:rPr lang="en-US" sz="2400" i="1">
                <a:latin typeface="HelveticaPlain" pitchFamily="2" charset="0"/>
              </a:rPr>
              <a:t>ај мање коагуланаса</a:t>
            </a:r>
            <a:r>
              <a:rPr lang="en-US" sz="2400" b="1">
                <a:latin typeface="HelveticaPlain" pitchFamily="2" charset="0"/>
              </a:rPr>
              <a:t>)</a:t>
            </a:r>
          </a:p>
          <a:p>
            <a:pPr algn="just">
              <a:buFont typeface="Wingdings" pitchFamily="2" charset="2"/>
              <a:buChar char="v"/>
            </a:pPr>
            <a:r>
              <a:rPr lang="sr-Cyrl-CS" sz="2400" b="1">
                <a:latin typeface="HelveticaPlain" pitchFamily="2" charset="0"/>
              </a:rPr>
              <a:t>садржај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sr-Cyrl-CS" sz="2400" b="1">
                <a:latin typeface="HelveticaPlain" pitchFamily="2" charset="0"/>
              </a:rPr>
              <a:t>масти и уља</a:t>
            </a:r>
            <a:r>
              <a:rPr lang="en-US" sz="2400" b="1">
                <a:latin typeface="HelveticaPlain" pitchFamily="2" charset="0"/>
              </a:rPr>
              <a:t> (</a:t>
            </a:r>
            <a:r>
              <a:rPr lang="en-US" sz="2400" i="1">
                <a:latin typeface="HelveticaPlain" pitchFamily="2" charset="0"/>
              </a:rPr>
              <a:t>мањи садр</a:t>
            </a:r>
            <a:r>
              <a:rPr lang="sr-Cyrl-CS" sz="2400" i="1">
                <a:latin typeface="HelveticaPlain" pitchFamily="2" charset="0"/>
              </a:rPr>
              <a:t>жа</a:t>
            </a:r>
            <a:r>
              <a:rPr lang="en-US" sz="2400" i="1">
                <a:latin typeface="HelveticaPlain" pitchFamily="2" charset="0"/>
              </a:rPr>
              <a:t>ј мање коагуланаса</a:t>
            </a:r>
            <a:r>
              <a:rPr lang="en-US" sz="2400" b="1">
                <a:latin typeface="HelveticaPlain" pitchFamily="2" charset="0"/>
              </a:rPr>
              <a:t>)</a:t>
            </a:r>
          </a:p>
          <a:p>
            <a:pPr>
              <a:spcBef>
                <a:spcPct val="50000"/>
              </a:spcBef>
            </a:pPr>
            <a:endParaRPr lang="en-US" sz="2400" b="1">
              <a:latin typeface="HelveticaPlain" pitchFamily="2" charset="0"/>
            </a:endParaRPr>
          </a:p>
        </p:txBody>
      </p:sp>
    </p:spTree>
  </p:cSld>
  <p:clrMapOvr>
    <a:masterClrMapping/>
  </p:clrMapOvr>
  <p:transition advTm="14914"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 Box 3"/>
          <p:cNvSpPr txBox="1">
            <a:spLocks noChangeArrowheads="1"/>
          </p:cNvSpPr>
          <p:nvPr/>
        </p:nvSpPr>
        <p:spPr bwMode="auto">
          <a:xfrm>
            <a:off x="755650" y="260350"/>
            <a:ext cx="72009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400" b="1">
                <a:solidFill>
                  <a:srgbClr val="FF0066"/>
                </a:solidFill>
              </a:rPr>
              <a:t>3. </a:t>
            </a:r>
            <a:r>
              <a:rPr lang="en-US" sz="2400" b="1">
                <a:solidFill>
                  <a:srgbClr val="FF0066"/>
                </a:solidFill>
                <a:latin typeface="HelveticaPlain" pitchFamily="2" charset="0"/>
              </a:rPr>
              <a:t>ХЕМИЈСКЕ МЕТОДЕ</a:t>
            </a:r>
            <a:endParaRPr lang="sr-Latn-CS" sz="2400" b="1">
              <a:solidFill>
                <a:srgbClr val="FF0066"/>
              </a:solidFill>
            </a:endParaRPr>
          </a:p>
          <a:p>
            <a:pPr>
              <a:spcBef>
                <a:spcPct val="50000"/>
              </a:spcBef>
            </a:pPr>
            <a:r>
              <a:rPr lang="sr-Latn-CS" sz="2400" b="1">
                <a:solidFill>
                  <a:srgbClr val="FF0066"/>
                </a:solidFill>
              </a:rPr>
              <a:t>Б) </a:t>
            </a:r>
            <a:r>
              <a:rPr lang="en-US" sz="2400" b="1">
                <a:solidFill>
                  <a:srgbClr val="FF0066"/>
                </a:solidFill>
                <a:latin typeface="HelveticaPlain" pitchFamily="2" charset="0"/>
              </a:rPr>
              <a:t>КОАГУЛАЦИЈА</a:t>
            </a:r>
          </a:p>
          <a:p>
            <a:pPr>
              <a:spcBef>
                <a:spcPct val="50000"/>
              </a:spcBef>
            </a:pPr>
            <a:endParaRPr lang="en-US" sz="2400" b="1">
              <a:solidFill>
                <a:srgbClr val="0000CC"/>
              </a:solidFill>
              <a:latin typeface="HelveticaPlain" pitchFamily="2" charset="0"/>
            </a:endParaRPr>
          </a:p>
        </p:txBody>
      </p:sp>
      <p:graphicFrame>
        <p:nvGraphicFramePr>
          <p:cNvPr id="9218" name="Object 4"/>
          <p:cNvGraphicFramePr>
            <a:graphicFrameLocks noChangeAspect="1"/>
          </p:cNvGraphicFramePr>
          <p:nvPr/>
        </p:nvGraphicFramePr>
        <p:xfrm>
          <a:off x="914400" y="2828925"/>
          <a:ext cx="3630613" cy="2428875"/>
        </p:xfrm>
        <a:graphic>
          <a:graphicData uri="http://schemas.openxmlformats.org/presentationml/2006/ole">
            <p:oleObj spid="_x0000_s9218" name="Document" r:id="rId3" imgW="3629025" imgH="1809750" progId="Word.Document.8">
              <p:embed/>
            </p:oleObj>
          </a:graphicData>
        </a:graphic>
      </p:graphicFrame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4716463" y="1700213"/>
            <a:ext cx="4191000" cy="347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400" b="1">
                <a:latin typeface="HelveticaPlain" pitchFamily="2" charset="0"/>
              </a:rPr>
              <a:t>Фазе коагулације</a:t>
            </a:r>
          </a:p>
          <a:p>
            <a:pPr algn="just"/>
            <a:endParaRPr lang="en-US" sz="1400" b="1" i="1">
              <a:latin typeface="HelveticaPlain" pitchFamily="2" charset="0"/>
            </a:endParaRPr>
          </a:p>
          <a:p>
            <a:pPr algn="just"/>
            <a:r>
              <a:rPr lang="sr-Cyrl-CS" sz="2000" b="1">
                <a:latin typeface="HelveticaPlain" pitchFamily="2" charset="0"/>
              </a:rPr>
              <a:t>1</a:t>
            </a:r>
            <a:r>
              <a:rPr lang="en-US" sz="2000" b="1">
                <a:latin typeface="HelveticaPlain" pitchFamily="2" charset="0"/>
              </a:rPr>
              <a:t>. Додавање коагуланса уз брзо ме</a:t>
            </a:r>
            <a:r>
              <a:rPr lang="sr-Cyrl-CS" sz="2000" b="1">
                <a:latin typeface="HelveticaPlain" pitchFamily="2" charset="0"/>
              </a:rPr>
              <a:t>ш</a:t>
            </a:r>
            <a:r>
              <a:rPr lang="en-US" sz="2000" b="1">
                <a:latin typeface="HelveticaPlain" pitchFamily="2" charset="0"/>
              </a:rPr>
              <a:t>ање воде (</a:t>
            </a:r>
            <a:r>
              <a:rPr lang="en-US" sz="2000" i="1">
                <a:latin typeface="HelveticaPlain" pitchFamily="2" charset="0"/>
              </a:rPr>
              <a:t>бољи контакт и бр</a:t>
            </a:r>
            <a:r>
              <a:rPr lang="sr-Cyrl-CS" sz="2000" i="1">
                <a:latin typeface="HelveticaPlain" pitchFamily="2" charset="0"/>
              </a:rPr>
              <a:t>ж</a:t>
            </a:r>
            <a:r>
              <a:rPr lang="en-US" sz="2000" i="1">
                <a:latin typeface="HelveticaPlain" pitchFamily="2" charset="0"/>
              </a:rPr>
              <a:t>а реакција</a:t>
            </a:r>
            <a:r>
              <a:rPr lang="en-US" sz="2000" b="1">
                <a:latin typeface="HelveticaPlain" pitchFamily="2" charset="0"/>
              </a:rPr>
              <a:t>).</a:t>
            </a:r>
          </a:p>
          <a:p>
            <a:pPr algn="just"/>
            <a:endParaRPr lang="en-US" sz="1200" b="1">
              <a:latin typeface="HelveticaPlain" pitchFamily="2" charset="0"/>
            </a:endParaRPr>
          </a:p>
          <a:p>
            <a:pPr algn="just"/>
            <a:r>
              <a:rPr lang="sr-Cyrl-CS" sz="2000" b="1">
                <a:latin typeface="HelveticaPlain" pitchFamily="2" charset="0"/>
              </a:rPr>
              <a:t>2</a:t>
            </a:r>
            <a:r>
              <a:rPr lang="en-US" sz="2000" b="1">
                <a:latin typeface="HelveticaPlain" pitchFamily="2" charset="0"/>
              </a:rPr>
              <a:t>. Полагано ме</a:t>
            </a:r>
            <a:r>
              <a:rPr lang="sr-Cyrl-CS" sz="2000" b="1">
                <a:latin typeface="HelveticaPlain" pitchFamily="2" charset="0"/>
              </a:rPr>
              <a:t>ш</a:t>
            </a:r>
            <a:r>
              <a:rPr lang="en-US" sz="2000" b="1">
                <a:latin typeface="HelveticaPlain" pitchFamily="2" charset="0"/>
              </a:rPr>
              <a:t>ање (</a:t>
            </a:r>
            <a:r>
              <a:rPr lang="en-US" sz="2000" i="1">
                <a:latin typeface="HelveticaPlain" pitchFamily="2" charset="0"/>
              </a:rPr>
              <a:t>пома</a:t>
            </a:r>
            <a:r>
              <a:rPr lang="sr-Cyrl-CS" sz="2000" i="1">
                <a:latin typeface="HelveticaPlain" pitchFamily="2" charset="0"/>
              </a:rPr>
              <a:t>ж</a:t>
            </a:r>
            <a:r>
              <a:rPr lang="en-US" sz="2000" i="1">
                <a:latin typeface="HelveticaPlain" pitchFamily="2" charset="0"/>
              </a:rPr>
              <a:t>е формирању ве</a:t>
            </a:r>
            <a:r>
              <a:rPr lang="sr-Cyrl-CS" sz="2000" i="1">
                <a:latin typeface="HelveticaPlain" pitchFamily="2" charset="0"/>
              </a:rPr>
              <a:t>ћ</a:t>
            </a:r>
            <a:r>
              <a:rPr lang="en-US" sz="2000" i="1">
                <a:latin typeface="HelveticaPlain" pitchFamily="2" charset="0"/>
              </a:rPr>
              <a:t>их и гу</a:t>
            </a:r>
            <a:r>
              <a:rPr lang="sr-Cyrl-CS" sz="2000" i="1">
                <a:latin typeface="HelveticaPlain" pitchFamily="2" charset="0"/>
              </a:rPr>
              <a:t>шћ</a:t>
            </a:r>
            <a:r>
              <a:rPr lang="en-US" sz="2000" i="1">
                <a:latin typeface="HelveticaPlain" pitchFamily="2" charset="0"/>
              </a:rPr>
              <a:t>их флокула 20-45 мин</a:t>
            </a:r>
            <a:r>
              <a:rPr lang="en-US" sz="2000" b="1">
                <a:latin typeface="HelveticaPlain" pitchFamily="2" charset="0"/>
              </a:rPr>
              <a:t>.)</a:t>
            </a:r>
          </a:p>
          <a:p>
            <a:pPr algn="just"/>
            <a:endParaRPr lang="en-US" sz="1200" b="1">
              <a:latin typeface="HelveticaPlain" pitchFamily="2" charset="0"/>
            </a:endParaRPr>
          </a:p>
          <a:p>
            <a:pPr algn="just"/>
            <a:r>
              <a:rPr lang="sr-Cyrl-CS" sz="2000" b="1">
                <a:latin typeface="HelveticaPlain" pitchFamily="2" charset="0"/>
              </a:rPr>
              <a:t>3</a:t>
            </a:r>
            <a:r>
              <a:rPr lang="en-US" sz="2000" b="1">
                <a:latin typeface="HelveticaPlain" pitchFamily="2" charset="0"/>
              </a:rPr>
              <a:t>. Прелазак воде у тало</a:t>
            </a:r>
            <a:r>
              <a:rPr lang="sr-Cyrl-CS" sz="2000" b="1">
                <a:latin typeface="HelveticaPlain" pitchFamily="2" charset="0"/>
              </a:rPr>
              <a:t>ж</a:t>
            </a:r>
            <a:r>
              <a:rPr lang="en-US" sz="2000" b="1">
                <a:latin typeface="HelveticaPlain" pitchFamily="2" charset="0"/>
              </a:rPr>
              <a:t>ни резервоар</a:t>
            </a: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 advTm="33169"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6400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ДЕЗИНФЕКЦИЈА ВОДЕ ЗА ПИЋЕ</a:t>
            </a:r>
            <a:endParaRPr lang="en-US" sz="2800">
              <a:latin typeface="Times New Roman" pitchFamily="18" charset="0"/>
            </a:endParaRPr>
          </a:p>
        </p:txBody>
      </p:sp>
      <p:sp>
        <p:nvSpPr>
          <p:cNvPr id="68611" name="Text Box 3"/>
          <p:cNvSpPr txBox="1">
            <a:spLocks noChangeArrowheads="1"/>
          </p:cNvSpPr>
          <p:nvPr/>
        </p:nvSpPr>
        <p:spPr bwMode="auto">
          <a:xfrm>
            <a:off x="755650" y="1484313"/>
            <a:ext cx="7086600" cy="575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Tx/>
              <a:buChar char="•"/>
            </a:pPr>
            <a:r>
              <a:rPr lang="en-US" sz="2400" b="1"/>
              <a:t>метод пречишћавања воде којим се уклањају патогени и условно патогени микроорганизми</a:t>
            </a:r>
            <a:endParaRPr lang="sr-Latn-CS" sz="2400" b="1"/>
          </a:p>
          <a:p>
            <a:pPr algn="just"/>
            <a:endParaRPr lang="sr-Latn-CS" sz="2400" b="1"/>
          </a:p>
          <a:p>
            <a:pPr algn="just">
              <a:buFontTx/>
              <a:buChar char="•"/>
            </a:pPr>
            <a:r>
              <a:rPr lang="en-US" sz="2400" b="1"/>
              <a:t>не уклањају </a:t>
            </a:r>
            <a:r>
              <a:rPr lang="sr-Latn-CS" sz="2400" b="1"/>
              <a:t>се </a:t>
            </a:r>
            <a:r>
              <a:rPr lang="en-US" sz="2400" b="1"/>
              <a:t>спорогени облици и цисте</a:t>
            </a:r>
            <a:endParaRPr lang="sr-Latn-CS" sz="2400" b="1"/>
          </a:p>
          <a:p>
            <a:pPr algn="just"/>
            <a:endParaRPr lang="sr-Latn-CS" sz="2400" b="1"/>
          </a:p>
          <a:p>
            <a:pPr algn="just">
              <a:buFontTx/>
              <a:buChar char="•"/>
            </a:pPr>
            <a:r>
              <a:rPr lang="sr-Latn-CS" sz="2400" b="1"/>
              <a:t>в</a:t>
            </a:r>
            <a:r>
              <a:rPr lang="en-US" sz="2400" b="1"/>
              <a:t>ируси се могу укл</a:t>
            </a:r>
            <a:r>
              <a:rPr lang="sr-Latn-CS" sz="2400" b="1"/>
              <a:t>они</a:t>
            </a:r>
            <a:r>
              <a:rPr lang="en-US" sz="2400" b="1"/>
              <a:t>ти при довољно дугој изложености. </a:t>
            </a:r>
            <a:endParaRPr lang="sr-Latn-CS" sz="2400" b="1"/>
          </a:p>
          <a:p>
            <a:pPr algn="just"/>
            <a:endParaRPr lang="sr-Latn-CS" sz="2400" b="1"/>
          </a:p>
          <a:p>
            <a:pPr algn="just">
              <a:buFontTx/>
              <a:buChar char="•"/>
            </a:pPr>
            <a:r>
              <a:rPr lang="sr-Latn-CS" sz="2400" b="1"/>
              <a:t>заснива се на </a:t>
            </a:r>
            <a:r>
              <a:rPr lang="ru-RU" sz="2400" b="1"/>
              <a:t>поремећај</a:t>
            </a:r>
            <a:r>
              <a:rPr lang="sr-Latn-CS" sz="2400" b="1"/>
              <a:t>у</a:t>
            </a:r>
            <a:r>
              <a:rPr lang="ru-RU" sz="2400" b="1"/>
              <a:t> колоидне равнотеже и/или равнотеже ферментног система дисања и/или метаболизма микроорганизма.</a:t>
            </a:r>
          </a:p>
          <a:p>
            <a:pPr algn="just">
              <a:buFontTx/>
              <a:buChar char="•"/>
            </a:pPr>
            <a:endParaRPr lang="en-US" sz="2400" b="1"/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 advTm="24778"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 Box 3"/>
          <p:cNvSpPr txBox="1">
            <a:spLocks noChangeArrowheads="1"/>
          </p:cNvSpPr>
          <p:nvPr/>
        </p:nvSpPr>
        <p:spPr bwMode="auto">
          <a:xfrm>
            <a:off x="395288" y="1196975"/>
            <a:ext cx="8064500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 b="1">
                <a:latin typeface="Times New Roman" pitchFamily="18" charset="0"/>
              </a:rPr>
              <a:t>МЕТОДЕ ДЕЗИНФЕКЦИЈЕ</a:t>
            </a:r>
          </a:p>
          <a:p>
            <a:endParaRPr lang="en-US" sz="3600" b="1">
              <a:latin typeface="Times New Roman" pitchFamily="18" charset="0"/>
            </a:endParaRPr>
          </a:p>
          <a:p>
            <a:pPr lvl="2">
              <a:buFontTx/>
              <a:buChar char="•"/>
            </a:pPr>
            <a:r>
              <a:rPr lang="en-US" sz="3200" b="1">
                <a:solidFill>
                  <a:schemeClr val="hlink"/>
                </a:solidFill>
                <a:latin typeface="Times New Roman" pitchFamily="18" charset="0"/>
              </a:rPr>
              <a:t>МЕХАНИЧКЕ МЕТОДЕ</a:t>
            </a:r>
            <a:endParaRPr lang="sr-Latn-CS" sz="3200" b="1">
              <a:solidFill>
                <a:schemeClr val="hlink"/>
              </a:solidFill>
              <a:latin typeface="Times New Roman" pitchFamily="18" charset="0"/>
            </a:endParaRPr>
          </a:p>
          <a:p>
            <a:pPr lvl="2">
              <a:buFontTx/>
              <a:buChar char="•"/>
            </a:pPr>
            <a:endParaRPr lang="sr-Latn-CS" sz="3200" b="1">
              <a:solidFill>
                <a:schemeClr val="hlink"/>
              </a:solidFill>
              <a:latin typeface="Times New Roman" pitchFamily="18" charset="0"/>
            </a:endParaRPr>
          </a:p>
          <a:p>
            <a:pPr lvl="2">
              <a:buFontTx/>
              <a:buChar char="•"/>
            </a:pPr>
            <a:r>
              <a:rPr lang="en-US" sz="3200" b="1">
                <a:solidFill>
                  <a:schemeClr val="folHlink"/>
                </a:solidFill>
                <a:latin typeface="Times New Roman" pitchFamily="18" charset="0"/>
              </a:rPr>
              <a:t>ФИЗИЧКЕ МЕТОДЕ</a:t>
            </a:r>
          </a:p>
          <a:p>
            <a:pPr lvl="2">
              <a:buFontTx/>
              <a:buChar char="•"/>
            </a:pPr>
            <a:endParaRPr lang="en-US" sz="3200" b="1">
              <a:solidFill>
                <a:schemeClr val="folHlink"/>
              </a:solidFill>
              <a:latin typeface="Times New Roman" pitchFamily="18" charset="0"/>
            </a:endParaRPr>
          </a:p>
          <a:p>
            <a:pPr lvl="2">
              <a:buFontTx/>
              <a:buChar char="•"/>
            </a:pPr>
            <a:r>
              <a:rPr lang="en-US" sz="3200" b="1">
                <a:solidFill>
                  <a:srgbClr val="FF33CC"/>
                </a:solidFill>
                <a:latin typeface="Times New Roman" pitchFamily="18" charset="0"/>
              </a:rPr>
              <a:t>ХЕМИЈСКЕ МЕТОДЕ</a:t>
            </a:r>
          </a:p>
          <a:p>
            <a:pPr algn="ctr">
              <a:spcBef>
                <a:spcPct val="50000"/>
              </a:spcBef>
            </a:pPr>
            <a:endParaRPr lang="en-US" sz="3200">
              <a:solidFill>
                <a:srgbClr val="FF33CC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advTm="9529"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3"/>
          <p:cNvSpPr txBox="1">
            <a:spLocks noChangeArrowheads="1"/>
          </p:cNvSpPr>
          <p:nvPr/>
        </p:nvSpPr>
        <p:spPr bwMode="auto">
          <a:xfrm>
            <a:off x="900113" y="1268413"/>
            <a:ext cx="7315200" cy="350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chemeClr val="hlink"/>
                </a:solidFill>
                <a:latin typeface="Times New Roman" pitchFamily="18" charset="0"/>
              </a:rPr>
              <a:t>МЕХАНИЧКЕ МЕТОДЕ ДЕЗИНФЕКЦИЈЕ</a:t>
            </a:r>
          </a:p>
          <a:p>
            <a:pPr algn="just"/>
            <a:endParaRPr lang="en-US" sz="2800" b="1">
              <a:solidFill>
                <a:schemeClr val="hlink"/>
              </a:solidFill>
              <a:latin typeface="Times New Roman" pitchFamily="18" charset="0"/>
            </a:endParaRPr>
          </a:p>
          <a:p>
            <a:pPr algn="just"/>
            <a:r>
              <a:rPr lang="en-US" sz="2400" b="1">
                <a:latin typeface="Times New Roman" pitchFamily="18" charset="0"/>
              </a:rPr>
              <a:t>Најраспрострањенија механичка метода дезинфекције воде је </a:t>
            </a:r>
            <a:r>
              <a:rPr lang="en-US" sz="2400" b="1" i="1">
                <a:latin typeface="Times New Roman" pitchFamily="18" charset="0"/>
              </a:rPr>
              <a:t>филтрирање</a:t>
            </a:r>
            <a:r>
              <a:rPr lang="en-US" sz="2400" b="1">
                <a:latin typeface="Times New Roman" pitchFamily="18" charset="0"/>
              </a:rPr>
              <a:t>.</a:t>
            </a:r>
          </a:p>
          <a:p>
            <a:pPr algn="just"/>
            <a:endParaRPr lang="en-US" sz="2400" b="1">
              <a:latin typeface="Times New Roman" pitchFamily="18" charset="0"/>
            </a:endParaRPr>
          </a:p>
          <a:p>
            <a:pPr algn="just"/>
            <a:r>
              <a:rPr lang="en-US" sz="2400" b="1">
                <a:solidFill>
                  <a:schemeClr val="hlink"/>
                </a:solidFill>
                <a:latin typeface="Times New Roman" pitchFamily="18" charset="0"/>
              </a:rPr>
              <a:t>ФИЛТРИРАЊЕ</a:t>
            </a:r>
            <a:r>
              <a:rPr lang="en-US" sz="2400" b="1">
                <a:latin typeface="Times New Roman" pitchFamily="18" charset="0"/>
              </a:rPr>
              <a:t> се користи за дезинфекцију малих количина воде за пиће или као једна од етапа у преради великих количина воде за пиће.</a:t>
            </a:r>
          </a:p>
          <a:p>
            <a:pPr algn="just"/>
            <a:endParaRPr lang="en-U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24402"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ext Box 3"/>
          <p:cNvSpPr txBox="1">
            <a:spLocks noChangeArrowheads="1"/>
          </p:cNvSpPr>
          <p:nvPr/>
        </p:nvSpPr>
        <p:spPr bwMode="auto">
          <a:xfrm>
            <a:off x="539750" y="404813"/>
            <a:ext cx="8353425" cy="6065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800" b="1">
                <a:solidFill>
                  <a:srgbClr val="CC0099"/>
                </a:solidFill>
                <a:latin typeface="Times New Roman" pitchFamily="18" charset="0"/>
              </a:rPr>
              <a:t>ФИЗИЧКЕ МЕТОДЕ</a:t>
            </a:r>
            <a:r>
              <a:rPr lang="en-US" sz="2400" b="1">
                <a:solidFill>
                  <a:srgbClr val="CC0099"/>
                </a:solidFill>
                <a:latin typeface="Times New Roman" pitchFamily="18" charset="0"/>
              </a:rPr>
              <a:t> </a:t>
            </a:r>
            <a:r>
              <a:rPr lang="en-US" sz="2800" b="1">
                <a:solidFill>
                  <a:srgbClr val="CC0099"/>
                </a:solidFill>
                <a:latin typeface="Times New Roman" pitchFamily="18" charset="0"/>
              </a:rPr>
              <a:t>ДЕЗИНФЕКЦИЈЕ</a:t>
            </a:r>
            <a:endParaRPr lang="en-US" sz="2400" b="1">
              <a:solidFill>
                <a:srgbClr val="CC0099"/>
              </a:solidFill>
              <a:latin typeface="Times New Roman" pitchFamily="18" charset="0"/>
            </a:endParaRPr>
          </a:p>
          <a:p>
            <a:pPr algn="just"/>
            <a:endParaRPr lang="en-US" sz="2400" b="1">
              <a:solidFill>
                <a:srgbClr val="CC0099"/>
              </a:solidFill>
              <a:latin typeface="Times New Roman" pitchFamily="18" charset="0"/>
            </a:endParaRPr>
          </a:p>
          <a:p>
            <a:pPr algn="just"/>
            <a:r>
              <a:rPr lang="en-US" sz="2000" b="1">
                <a:latin typeface="Times New Roman" pitchFamily="18" charset="0"/>
              </a:rPr>
              <a:t>Физичке методе дезинфекције се обично користе за дезинфекцију малих количина воде за пиће.</a:t>
            </a:r>
          </a:p>
          <a:p>
            <a:pPr algn="just"/>
            <a:endParaRPr lang="en-US" sz="2000" b="1">
              <a:latin typeface="Times New Roman" pitchFamily="18" charset="0"/>
            </a:endParaRPr>
          </a:p>
          <a:p>
            <a:pPr algn="just"/>
            <a:r>
              <a:rPr lang="en-US" sz="2000" b="1">
                <a:latin typeface="Times New Roman" pitchFamily="18" charset="0"/>
              </a:rPr>
              <a:t>Примењује се </a:t>
            </a:r>
          </a:p>
          <a:p>
            <a:pPr algn="just"/>
            <a:endParaRPr lang="en-US" sz="2000" b="1">
              <a:latin typeface="Times New Roman" pitchFamily="18" charset="0"/>
            </a:endParaRPr>
          </a:p>
          <a:p>
            <a:pPr lvl="1" algn="just">
              <a:buFont typeface="Wingdings" pitchFamily="2" charset="2"/>
              <a:buChar char="Ø"/>
            </a:pPr>
            <a:r>
              <a:rPr lang="en-US" sz="2000" b="1" i="1">
                <a:solidFill>
                  <a:srgbClr val="CC0099"/>
                </a:solidFill>
                <a:latin typeface="Times New Roman" pitchFamily="18" charset="0"/>
              </a:rPr>
              <a:t>Топлота</a:t>
            </a:r>
            <a:r>
              <a:rPr lang="en-US" sz="2000" b="1">
                <a:latin typeface="Times New Roman" pitchFamily="18" charset="0"/>
              </a:rPr>
              <a:t> (</a:t>
            </a:r>
            <a:r>
              <a:rPr lang="en-US" sz="2000" i="1">
                <a:latin typeface="Times New Roman" pitchFamily="18" charset="0"/>
              </a:rPr>
              <a:t>вода кључа 10 минута, што је довољно да се коагулишу беланчевине бактерија</a:t>
            </a:r>
            <a:r>
              <a:rPr lang="en-US" sz="2000" b="1">
                <a:latin typeface="Times New Roman" pitchFamily="18" charset="0"/>
              </a:rPr>
              <a:t>)</a:t>
            </a:r>
          </a:p>
          <a:p>
            <a:pPr lvl="1" algn="just">
              <a:buFont typeface="Wingdings" pitchFamily="2" charset="2"/>
              <a:buChar char="Ø"/>
            </a:pPr>
            <a:endParaRPr lang="en-US" sz="2000" b="1">
              <a:latin typeface="Times New Roman" pitchFamily="18" charset="0"/>
            </a:endParaRPr>
          </a:p>
          <a:p>
            <a:pPr lvl="1" algn="just">
              <a:buFont typeface="Wingdings" pitchFamily="2" charset="2"/>
              <a:buChar char="Ø"/>
            </a:pPr>
            <a:r>
              <a:rPr lang="en-US" sz="2000" b="1" i="1">
                <a:solidFill>
                  <a:srgbClr val="CC0099"/>
                </a:solidFill>
                <a:latin typeface="Times New Roman" pitchFamily="18" charset="0"/>
              </a:rPr>
              <a:t>Ултраљубичасти зраци</a:t>
            </a:r>
            <a:r>
              <a:rPr lang="en-US" sz="2000" b="1">
                <a:latin typeface="Times New Roman" pitchFamily="18" charset="0"/>
              </a:rPr>
              <a:t> таласна дужина од 2000-2950 ангстрема разарају протоплазму микроорганизама. Уклањају бактерије и вирусе. </a:t>
            </a:r>
            <a:endParaRPr lang="sr-Latn-CS" sz="2000" b="1">
              <a:latin typeface="Times New Roman" pitchFamily="18" charset="0"/>
            </a:endParaRPr>
          </a:p>
          <a:p>
            <a:pPr lvl="1" algn="just">
              <a:buFont typeface="Wingdings" pitchFamily="2" charset="2"/>
              <a:buChar char="Ø"/>
            </a:pPr>
            <a:r>
              <a:rPr lang="en-US" sz="2000" b="1">
                <a:latin typeface="Times New Roman" pitchFamily="18" charset="0"/>
              </a:rPr>
              <a:t>Услов је бистра вода  која се у танком млазу пропушта преко површине лампе. </a:t>
            </a:r>
            <a:endParaRPr lang="sr-Latn-CS" sz="2000" b="1">
              <a:latin typeface="Times New Roman" pitchFamily="18" charset="0"/>
            </a:endParaRPr>
          </a:p>
          <a:p>
            <a:pPr lvl="1" algn="just">
              <a:buFont typeface="Wingdings" pitchFamily="2" charset="2"/>
              <a:buChar char="Ø"/>
            </a:pPr>
            <a:r>
              <a:rPr lang="en-US" sz="2000" b="1">
                <a:latin typeface="Times New Roman" pitchFamily="18" charset="0"/>
              </a:rPr>
              <a:t>На овај начин се најчешће дезинфикује минерална вода.</a:t>
            </a:r>
            <a:endParaRPr lang="sr-Latn-CS" sz="2000" b="1">
              <a:latin typeface="Times New Roman" pitchFamily="18" charset="0"/>
            </a:endParaRPr>
          </a:p>
          <a:p>
            <a:pPr lvl="1" algn="just">
              <a:buFont typeface="Wingdings" pitchFamily="2" charset="2"/>
              <a:buChar char="Ø"/>
            </a:pPr>
            <a:r>
              <a:rPr lang="en-US" sz="2000" b="1">
                <a:latin typeface="Times New Roman" pitchFamily="18" charset="0"/>
              </a:rPr>
              <a:t>Недостатак је одсуство одложеног дезинфекционог ефекта. </a:t>
            </a:r>
          </a:p>
          <a:p>
            <a:pPr lvl="1" algn="just">
              <a:buFont typeface="Wingdings" pitchFamily="2" charset="2"/>
              <a:buChar char="Ø"/>
            </a:pPr>
            <a:endParaRPr lang="en-US" sz="2000" b="1">
              <a:latin typeface="Times New Roman" pitchFamily="18" charset="0"/>
            </a:endParaRPr>
          </a:p>
          <a:p>
            <a:pPr lvl="1" algn="just">
              <a:buFont typeface="Wingdings" pitchFamily="2" charset="2"/>
              <a:buChar char="Ø"/>
            </a:pPr>
            <a:r>
              <a:rPr lang="en-US" sz="2000" b="1" i="1">
                <a:solidFill>
                  <a:srgbClr val="CC0099"/>
                </a:solidFill>
                <a:latin typeface="Times New Roman" pitchFamily="18" charset="0"/>
              </a:rPr>
              <a:t>Ултразвук</a:t>
            </a:r>
            <a:endParaRPr lang="en-US" sz="2000">
              <a:solidFill>
                <a:srgbClr val="CC0099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advTm="45806"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3"/>
          <p:cNvSpPr txBox="1">
            <a:spLocks noChangeArrowheads="1"/>
          </p:cNvSpPr>
          <p:nvPr/>
        </p:nvSpPr>
        <p:spPr bwMode="auto">
          <a:xfrm>
            <a:off x="684213" y="549275"/>
            <a:ext cx="7620000" cy="392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FF33CC"/>
                </a:solidFill>
                <a:latin typeface="Times New Roman" pitchFamily="18" charset="0"/>
              </a:rPr>
              <a:t>ХЕМИЈСКЕ МЕТОДЕ ДЕЗИНФЕКЦИЈЕ</a:t>
            </a:r>
          </a:p>
          <a:p>
            <a:pPr algn="just"/>
            <a:endParaRPr lang="en-US" sz="2800" b="1">
              <a:solidFill>
                <a:srgbClr val="FF33CC"/>
              </a:solidFill>
              <a:latin typeface="Times New Roman" pitchFamily="18" charset="0"/>
            </a:endParaRPr>
          </a:p>
          <a:p>
            <a:pPr algn="just"/>
            <a:r>
              <a:rPr lang="en-US" sz="2400" b="1">
                <a:latin typeface="Times New Roman" pitchFamily="18" charset="0"/>
              </a:rPr>
              <a:t>Хемијске методе дезинфекције  воде обухватају примену хемијских супстанција.</a:t>
            </a:r>
          </a:p>
          <a:p>
            <a:pPr algn="just"/>
            <a:endParaRPr lang="en-US" sz="2400" b="1">
              <a:latin typeface="Times New Roman" pitchFamily="18" charset="0"/>
            </a:endParaRPr>
          </a:p>
          <a:p>
            <a:pPr algn="just"/>
            <a:r>
              <a:rPr lang="en-US" sz="2400" b="1">
                <a:latin typeface="Times New Roman" pitchFamily="18" charset="0"/>
              </a:rPr>
              <a:t>Вода се ретко дезинфикује кречом, персирћетном киселином, јодом, тешким металима (сребром и др.).</a:t>
            </a:r>
          </a:p>
          <a:p>
            <a:pPr algn="just"/>
            <a:endParaRPr lang="en-US" sz="2400" b="1">
              <a:latin typeface="Times New Roman" pitchFamily="18" charset="0"/>
            </a:endParaRPr>
          </a:p>
          <a:p>
            <a:pPr algn="just"/>
            <a:r>
              <a:rPr lang="en-US" sz="2400" b="1" i="1">
                <a:latin typeface="Times New Roman" pitchFamily="18" charset="0"/>
              </a:rPr>
              <a:t>Најчешће се хемијска дезинфекција воде обавља применом хлора и озона.</a:t>
            </a:r>
            <a:r>
              <a:rPr lang="en-US" sz="2800" b="1" i="1">
                <a:latin typeface="Times New Roman" pitchFamily="18" charset="0"/>
              </a:rPr>
              <a:t> </a:t>
            </a:r>
            <a:endParaRPr lang="en-US" sz="2400" i="1">
              <a:latin typeface="Times New Roman" pitchFamily="18" charset="0"/>
            </a:endParaRPr>
          </a:p>
        </p:txBody>
      </p:sp>
    </p:spTree>
  </p:cSld>
  <p:clrMapOvr>
    <a:masterClrMapping/>
  </p:clrMapOvr>
  <p:transition advTm="27307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762000" y="2209800"/>
            <a:ext cx="6096000" cy="222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n-US" sz="2400" b="1">
              <a:latin typeface="Times New Roman" pitchFamily="18" charset="0"/>
            </a:endParaRPr>
          </a:p>
          <a:p>
            <a:pPr algn="just">
              <a:buFontTx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>
              <a:buFontTx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/>
            <a:endParaRPr lang="en-US" sz="2400" b="1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457200" y="762000"/>
            <a:ext cx="868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>
                <a:latin typeface="Times New Roman" pitchFamily="18" charset="0"/>
              </a:rPr>
              <a:t>ЗНАЧАЈ ВОДЕ- БИОЛОШКИ И ХИГИЈЕНСКИ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457200" y="2268538"/>
            <a:ext cx="8382000" cy="405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n-US" sz="2800" b="1">
                <a:latin typeface="Times New Roman" pitchFamily="18" charset="0"/>
              </a:rPr>
              <a:t>Вода омогућава одржавање сталне телесне температуре због високог топлотног капацитета (4 пута већи од ваздуха) </a:t>
            </a:r>
          </a:p>
          <a:p>
            <a:pPr algn="just"/>
            <a:endParaRPr lang="en-US" sz="2800" b="1" i="1">
              <a:latin typeface="Times New Roman" pitchFamily="18" charset="0"/>
            </a:endParaRPr>
          </a:p>
          <a:p>
            <a:pPr algn="just"/>
            <a:r>
              <a:rPr lang="en-US" sz="2800" b="1" i="1">
                <a:latin typeface="Times New Roman" pitchFamily="18" charset="0"/>
              </a:rPr>
              <a:t>Одавање топлоте испаравањем (знојењем) је једини терморегулациони механизам који функционише када сви други откажу (зрачење, кондукција, конвекција). </a:t>
            </a: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 advTm="33606"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ext Box 3"/>
          <p:cNvSpPr txBox="1">
            <a:spLocks noChangeArrowheads="1"/>
          </p:cNvSpPr>
          <p:nvPr/>
        </p:nvSpPr>
        <p:spPr bwMode="auto">
          <a:xfrm>
            <a:off x="684213" y="404813"/>
            <a:ext cx="7696200" cy="490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800" b="1" dirty="0" err="1">
                <a:solidFill>
                  <a:srgbClr val="FF33CC"/>
                </a:solidFill>
                <a:latin typeface="Times New Roman" pitchFamily="18" charset="0"/>
              </a:rPr>
              <a:t>Дезинфекција</a:t>
            </a:r>
            <a:r>
              <a:rPr lang="en-US" sz="2800" b="1" dirty="0">
                <a:solidFill>
                  <a:srgbClr val="FF33CC"/>
                </a:solidFill>
                <a:latin typeface="Times New Roman" pitchFamily="18" charset="0"/>
              </a:rPr>
              <a:t> </a:t>
            </a:r>
            <a:r>
              <a:rPr lang="en-US" sz="2800" b="1" dirty="0" err="1">
                <a:solidFill>
                  <a:srgbClr val="FF33CC"/>
                </a:solidFill>
                <a:latin typeface="Times New Roman" pitchFamily="18" charset="0"/>
              </a:rPr>
              <a:t>воде</a:t>
            </a:r>
            <a:r>
              <a:rPr lang="en-US" sz="2800" b="1" dirty="0">
                <a:solidFill>
                  <a:srgbClr val="FF33CC"/>
                </a:solidFill>
                <a:latin typeface="Times New Roman" pitchFamily="18" charset="0"/>
              </a:rPr>
              <a:t> </a:t>
            </a:r>
            <a:r>
              <a:rPr lang="en-US" sz="2800" b="1" dirty="0" err="1">
                <a:solidFill>
                  <a:srgbClr val="FF33CC"/>
                </a:solidFill>
                <a:latin typeface="Times New Roman" pitchFamily="18" charset="0"/>
              </a:rPr>
              <a:t>хлором</a:t>
            </a:r>
            <a:endParaRPr lang="en-US" sz="2800" b="1" dirty="0">
              <a:solidFill>
                <a:srgbClr val="FF33CC"/>
              </a:solidFill>
              <a:latin typeface="Times New Roman" pitchFamily="18" charset="0"/>
            </a:endParaRPr>
          </a:p>
          <a:p>
            <a:pPr algn="just"/>
            <a:endParaRPr lang="en-US" sz="2400" b="1" dirty="0">
              <a:solidFill>
                <a:srgbClr val="FF33CC"/>
              </a:solidFill>
              <a:latin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400" b="1" dirty="0" err="1">
                <a:latin typeface="Times New Roman" pitchFamily="18" charset="0"/>
              </a:rPr>
              <a:t>Хлор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је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жућкасто-зеленкасти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гас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који</a:t>
            </a:r>
            <a:r>
              <a:rPr lang="en-US" sz="2400" b="1" dirty="0">
                <a:latin typeface="Times New Roman" pitchFamily="18" charset="0"/>
              </a:rPr>
              <a:t> у </a:t>
            </a:r>
            <a:r>
              <a:rPr lang="en-US" sz="2400" b="1" dirty="0" err="1">
                <a:latin typeface="Times New Roman" pitchFamily="18" charset="0"/>
              </a:rPr>
              <a:t>контакту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са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водом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ствара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хипохлорасту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киселину</a:t>
            </a:r>
            <a:r>
              <a:rPr lang="en-US" sz="2400" b="1" dirty="0">
                <a:latin typeface="Times New Roman" pitchFamily="18" charset="0"/>
              </a:rPr>
              <a:t>, </a:t>
            </a:r>
            <a:r>
              <a:rPr lang="en-US" sz="2400" b="1" dirty="0" err="1">
                <a:latin typeface="Times New Roman" pitchFamily="18" charset="0"/>
              </a:rPr>
              <a:t>хлороводоничну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киселину</a:t>
            </a:r>
            <a:r>
              <a:rPr lang="en-US" sz="2400" b="1" dirty="0">
                <a:latin typeface="Times New Roman" pitchFamily="18" charset="0"/>
              </a:rPr>
              <a:t> и </a:t>
            </a:r>
            <a:r>
              <a:rPr lang="en-US" sz="2400" b="1" dirty="0" err="1">
                <a:latin typeface="Times New Roman" pitchFamily="18" charset="0"/>
              </a:rPr>
              <a:t>насцентни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кисеоник</a:t>
            </a:r>
            <a:r>
              <a:rPr lang="en-US" sz="2400" b="1" dirty="0">
                <a:latin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Ø"/>
            </a:pPr>
            <a:endParaRPr lang="en-US" sz="2400" b="1" dirty="0">
              <a:latin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Latn-CS" sz="2400" b="1" dirty="0">
                <a:latin typeface="Times New Roman" pitchFamily="18" charset="0"/>
              </a:rPr>
              <a:t>Б</a:t>
            </a:r>
            <a:r>
              <a:rPr lang="en-US" sz="2400" b="1" dirty="0" err="1">
                <a:latin typeface="Times New Roman" pitchFamily="18" charset="0"/>
              </a:rPr>
              <a:t>актерицидни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ефекат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последица</a:t>
            </a:r>
            <a:r>
              <a:rPr lang="en-US" sz="2400" b="1" dirty="0">
                <a:latin typeface="Times New Roman" pitchFamily="18" charset="0"/>
              </a:rPr>
              <a:t> je </a:t>
            </a:r>
            <a:r>
              <a:rPr lang="en-US" sz="2400" b="1" dirty="0" err="1">
                <a:latin typeface="Times New Roman" pitchFamily="18" charset="0"/>
              </a:rPr>
              <a:t>реакције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хипохлорасте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киселине</a:t>
            </a:r>
            <a:r>
              <a:rPr lang="en-US" sz="2400" b="1" dirty="0">
                <a:latin typeface="Times New Roman" pitchFamily="18" charset="0"/>
              </a:rPr>
              <a:t>, </a:t>
            </a:r>
            <a:r>
              <a:rPr lang="en-US" sz="2400" b="1" dirty="0" err="1">
                <a:latin typeface="Times New Roman" pitchFamily="18" charset="0"/>
              </a:rPr>
              <a:t>хлороводоничне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киселине</a:t>
            </a:r>
            <a:r>
              <a:rPr lang="en-US" sz="2400" b="1" dirty="0">
                <a:latin typeface="Times New Roman" pitchFamily="18" charset="0"/>
              </a:rPr>
              <a:t> и </a:t>
            </a:r>
            <a:r>
              <a:rPr lang="en-US" sz="2400" b="1" dirty="0" err="1">
                <a:latin typeface="Times New Roman" pitchFamily="18" charset="0"/>
              </a:rPr>
              <a:t>насцентног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кисеоника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са</a:t>
            </a:r>
            <a:r>
              <a:rPr lang="en-US" sz="2400" b="1" dirty="0">
                <a:latin typeface="Times New Roman" pitchFamily="18" charset="0"/>
              </a:rPr>
              <a:t> SH-</a:t>
            </a:r>
            <a:r>
              <a:rPr lang="en-US" sz="2400" b="1" dirty="0" err="1">
                <a:latin typeface="Times New Roman" pitchFamily="18" charset="0"/>
              </a:rPr>
              <a:t>ферментним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системом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дисања</a:t>
            </a:r>
            <a:r>
              <a:rPr lang="en-US" sz="2400" b="1" dirty="0">
                <a:latin typeface="Times New Roman" pitchFamily="18" charset="0"/>
              </a:rPr>
              <a:t> (</a:t>
            </a:r>
            <a:r>
              <a:rPr lang="en-US" sz="2400" i="1" dirty="0" err="1">
                <a:latin typeface="Times New Roman" pitchFamily="18" charset="0"/>
              </a:rPr>
              <a:t>три-азо-фосфор</a:t>
            </a:r>
            <a:r>
              <a:rPr lang="sl-SI" sz="2400" i="1" dirty="0">
                <a:latin typeface="Times New Roman" pitchFamily="18" charset="0"/>
              </a:rPr>
              <a:t>-</a:t>
            </a:r>
            <a:r>
              <a:rPr lang="en-US" sz="2400" i="1" dirty="0" err="1">
                <a:latin typeface="Times New Roman" pitchFamily="18" charset="0"/>
              </a:rPr>
              <a:t>дехидрогеназом</a:t>
            </a:r>
            <a:r>
              <a:rPr lang="en-US" sz="2400" b="1" dirty="0">
                <a:latin typeface="Times New Roman" pitchFamily="18" charset="0"/>
              </a:rPr>
              <a:t>).</a:t>
            </a:r>
          </a:p>
          <a:p>
            <a:pPr algn="just"/>
            <a:endParaRPr lang="en-US" sz="2400" b="1" dirty="0">
              <a:latin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400" b="1" dirty="0" err="1">
                <a:latin typeface="Times New Roman" pitchFamily="18" charset="0"/>
              </a:rPr>
              <a:t>Делује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на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бактерије</a:t>
            </a:r>
            <a:r>
              <a:rPr lang="en-US" sz="2400" b="1" dirty="0">
                <a:latin typeface="Times New Roman" pitchFamily="18" charset="0"/>
              </a:rPr>
              <a:t> (</a:t>
            </a:r>
            <a:r>
              <a:rPr lang="en-US" sz="2400" i="1" dirty="0" err="1">
                <a:latin typeface="Times New Roman" pitchFamily="18" charset="0"/>
              </a:rPr>
              <a:t>патогене</a:t>
            </a:r>
            <a:r>
              <a:rPr lang="en-US" sz="2400" i="1" dirty="0">
                <a:latin typeface="Times New Roman" pitchFamily="18" charset="0"/>
              </a:rPr>
              <a:t> и </a:t>
            </a:r>
            <a:r>
              <a:rPr lang="en-US" sz="2400" i="1" dirty="0" err="1">
                <a:latin typeface="Times New Roman" pitchFamily="18" charset="0"/>
              </a:rPr>
              <a:t>условно</a:t>
            </a:r>
            <a:r>
              <a:rPr lang="en-US" sz="2400" i="1" dirty="0">
                <a:latin typeface="Times New Roman" pitchFamily="18" charset="0"/>
              </a:rPr>
              <a:t> </a:t>
            </a:r>
            <a:r>
              <a:rPr lang="en-US" sz="2400" i="1" dirty="0" err="1">
                <a:latin typeface="Times New Roman" pitchFamily="18" charset="0"/>
              </a:rPr>
              <a:t>патогене</a:t>
            </a:r>
            <a:r>
              <a:rPr lang="en-US" sz="2400" b="1" dirty="0">
                <a:latin typeface="Times New Roman" pitchFamily="18" charset="0"/>
              </a:rPr>
              <a:t>) и </a:t>
            </a:r>
            <a:r>
              <a:rPr lang="en-US" sz="2400" b="1" dirty="0" err="1">
                <a:latin typeface="Times New Roman" pitchFamily="18" charset="0"/>
              </a:rPr>
              <a:t>ентеровирусе</a:t>
            </a:r>
            <a:r>
              <a:rPr lang="en-US" sz="2400" b="1" dirty="0">
                <a:latin typeface="Times New Roman" pitchFamily="18" charset="0"/>
              </a:rPr>
              <a:t>.</a:t>
            </a:r>
            <a:endParaRPr lang="sr-Latn-CS" sz="2400" b="1" dirty="0">
              <a:latin typeface="Times New Roman" pitchFamily="18" charset="0"/>
            </a:endParaRPr>
          </a:p>
        </p:txBody>
      </p:sp>
    </p:spTree>
  </p:cSld>
  <p:clrMapOvr>
    <a:masterClrMapping/>
  </p:clrMapOvr>
  <p:transition advTm="48112"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 Box 3"/>
          <p:cNvSpPr txBox="1">
            <a:spLocks noChangeArrowheads="1"/>
          </p:cNvSpPr>
          <p:nvPr/>
        </p:nvSpPr>
        <p:spPr bwMode="auto">
          <a:xfrm>
            <a:off x="323850" y="260350"/>
            <a:ext cx="8178800" cy="541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None/>
            </a:pPr>
            <a:r>
              <a:rPr lang="en-US" sz="2000" b="1">
                <a:latin typeface="Times New Roman" pitchFamily="18" charset="0"/>
              </a:rPr>
              <a:t>УСПЕХ ХЛОРИСАЊА ЗАВИСИ ОД </a:t>
            </a:r>
          </a:p>
          <a:p>
            <a:pPr algn="just">
              <a:buFont typeface="Wingdings" pitchFamily="2" charset="2"/>
              <a:buNone/>
            </a:pPr>
            <a:endParaRPr lang="en-US" b="1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биолошких својстава микроорганизама</a:t>
            </a:r>
          </a:p>
          <a:p>
            <a:pPr lvl="2" algn="just">
              <a:buFontTx/>
              <a:buChar char="•"/>
            </a:pPr>
            <a:endParaRPr lang="en-US" sz="1200" b="1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врсте хлорног препарата</a:t>
            </a:r>
          </a:p>
          <a:p>
            <a:pPr lvl="2" algn="just">
              <a:buFontTx/>
              <a:buChar char="•"/>
            </a:pPr>
            <a:endParaRPr lang="en-US" sz="1200" b="1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хомогенизације хлорног препарата</a:t>
            </a:r>
          </a:p>
          <a:p>
            <a:pPr lvl="2" algn="just">
              <a:buFontTx/>
              <a:buChar char="•"/>
            </a:pPr>
            <a:endParaRPr lang="en-US" sz="1200" b="1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времена контакта са водом</a:t>
            </a:r>
          </a:p>
          <a:p>
            <a:pPr lvl="2" algn="just">
              <a:buFontTx/>
              <a:buChar char="•"/>
            </a:pPr>
            <a:endParaRPr lang="en-US" sz="1200" b="1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метеоролошких елемената</a:t>
            </a:r>
          </a:p>
          <a:p>
            <a:pPr lvl="2" algn="just">
              <a:buFontTx/>
              <a:buChar char="•"/>
            </a:pPr>
            <a:endParaRPr lang="en-US" sz="1200" b="1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температуре</a:t>
            </a:r>
          </a:p>
          <a:p>
            <a:pPr lvl="2" algn="just">
              <a:buFontTx/>
              <a:buChar char="•"/>
            </a:pPr>
            <a:endParaRPr lang="en-US" sz="1200" b="1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pH вредности</a:t>
            </a:r>
          </a:p>
          <a:p>
            <a:pPr lvl="2" algn="just">
              <a:buFontTx/>
              <a:buChar char="•"/>
            </a:pPr>
            <a:endParaRPr lang="en-US" sz="1200" b="1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мутноће</a:t>
            </a:r>
          </a:p>
          <a:p>
            <a:pPr lvl="2" algn="just">
              <a:buFontTx/>
              <a:buChar char="•"/>
            </a:pPr>
            <a:endParaRPr lang="en-US" sz="1200" b="1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садржаја суспендованих и органских материја </a:t>
            </a: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 advTm="6563"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ext Box 3"/>
          <p:cNvSpPr txBox="1">
            <a:spLocks noChangeArrowheads="1"/>
          </p:cNvSpPr>
          <p:nvPr/>
        </p:nvSpPr>
        <p:spPr bwMode="auto">
          <a:xfrm>
            <a:off x="900113" y="620713"/>
            <a:ext cx="7620000" cy="593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Symbol" pitchFamily="18" charset="2"/>
              <a:buNone/>
            </a:pPr>
            <a:r>
              <a:rPr lang="en-US" sz="2400" b="1">
                <a:solidFill>
                  <a:srgbClr val="FF33CC"/>
                </a:solidFill>
                <a:latin typeface="Times New Roman" pitchFamily="18" charset="0"/>
              </a:rPr>
              <a:t>УСПЕХ ХЛОРИСАЊА </a:t>
            </a:r>
          </a:p>
          <a:p>
            <a:pPr algn="just">
              <a:buFont typeface="Symbol" pitchFamily="18" charset="2"/>
              <a:buNone/>
            </a:pPr>
            <a:endParaRPr lang="en-US" sz="2400" b="1">
              <a:solidFill>
                <a:srgbClr val="FF33CC"/>
              </a:solidFill>
              <a:latin typeface="Times New Roman" pitchFamily="18" charset="0"/>
            </a:endParaRPr>
          </a:p>
          <a:p>
            <a:pPr algn="just">
              <a:buFont typeface="Symbol" pitchFamily="18" charset="2"/>
              <a:buChar char="·"/>
            </a:pPr>
            <a:r>
              <a:rPr lang="en-US" sz="2400" b="1">
                <a:latin typeface="Times New Roman" pitchFamily="18" charset="0"/>
              </a:rPr>
              <a:t>Што су микроорганизми савршенији то су отпорнији на дезинфекцију хлором. </a:t>
            </a:r>
            <a:endParaRPr lang="sr-Latn-CS" sz="2400" b="1">
              <a:latin typeface="Times New Roman" pitchFamily="18" charset="0"/>
            </a:endParaRPr>
          </a:p>
          <a:p>
            <a:pPr algn="just">
              <a:buFont typeface="Symbol" pitchFamily="18" charset="2"/>
              <a:buChar char="·"/>
            </a:pPr>
            <a:r>
              <a:rPr lang="en-US" sz="2400" b="1">
                <a:latin typeface="Times New Roman" pitchFamily="18" charset="0"/>
              </a:rPr>
              <a:t>Gr- бактерије (</a:t>
            </a:r>
            <a:r>
              <a:rPr lang="en-US" sz="2400" i="1">
                <a:latin typeface="Times New Roman" pitchFamily="18" charset="0"/>
              </a:rPr>
              <a:t>Salmonellае</a:t>
            </a:r>
            <a:r>
              <a:rPr lang="en-US" sz="2400" b="1">
                <a:latin typeface="Times New Roman" pitchFamily="18" charset="0"/>
              </a:rPr>
              <a:t>) су осетљивије од Gr+ (</a:t>
            </a:r>
            <a:r>
              <a:rPr lang="en-US" sz="2400" i="1">
                <a:latin typeface="Times New Roman" pitchFamily="18" charset="0"/>
              </a:rPr>
              <a:t>Shigelaе</a:t>
            </a:r>
            <a:r>
              <a:rPr lang="en-US" sz="2400" b="1">
                <a:latin typeface="Times New Roman" pitchFamily="18" charset="0"/>
              </a:rPr>
              <a:t>).</a:t>
            </a:r>
          </a:p>
          <a:p>
            <a:pPr algn="just">
              <a:buFont typeface="Symbol" pitchFamily="18" charset="2"/>
              <a:buChar char="·"/>
            </a:pPr>
            <a:r>
              <a:rPr lang="en-US" sz="2400" b="1">
                <a:latin typeface="Times New Roman" pitchFamily="18" charset="0"/>
              </a:rPr>
              <a:t>Најбољи бактерицидни ефекат показује</a:t>
            </a:r>
          </a:p>
          <a:p>
            <a:pPr algn="just">
              <a:buFont typeface="Symbol" pitchFamily="18" charset="2"/>
              <a:buNone/>
            </a:pPr>
            <a:r>
              <a:rPr lang="en-US" sz="2400" b="1">
                <a:latin typeface="Times New Roman" pitchFamily="18" charset="0"/>
              </a:rPr>
              <a:t>-</a:t>
            </a:r>
            <a:r>
              <a:rPr lang="en-US" sz="2400" b="1">
                <a:solidFill>
                  <a:srgbClr val="FF0066"/>
                </a:solidFill>
                <a:latin typeface="Times New Roman" pitchFamily="18" charset="0"/>
              </a:rPr>
              <a:t>хлор-диоксид</a:t>
            </a:r>
            <a:r>
              <a:rPr lang="sr-Latn-CS" sz="2400" b="1">
                <a:solidFill>
                  <a:srgbClr val="FF0066"/>
                </a:solidFill>
                <a:latin typeface="Times New Roman" pitchFamily="18" charset="0"/>
              </a:rPr>
              <a:t>, </a:t>
            </a:r>
            <a:endParaRPr lang="sr-Latn-CS" sz="2400" b="1">
              <a:latin typeface="Times New Roman" pitchFamily="18" charset="0"/>
            </a:endParaRPr>
          </a:p>
          <a:p>
            <a:pPr algn="just">
              <a:buFont typeface="Symbol" pitchFamily="18" charset="2"/>
              <a:buNone/>
            </a:pPr>
            <a:r>
              <a:rPr lang="sr-Latn-CS" sz="2400" b="1">
                <a:latin typeface="Times New Roman" pitchFamily="18" charset="0"/>
              </a:rPr>
              <a:t>затим редом следе:</a:t>
            </a:r>
            <a:endParaRPr lang="en-US" sz="2400" b="1">
              <a:latin typeface="Times New Roman" pitchFamily="18" charset="0"/>
            </a:endParaRPr>
          </a:p>
          <a:p>
            <a:pPr algn="just">
              <a:buFont typeface="Symbol" pitchFamily="18" charset="2"/>
              <a:buNone/>
            </a:pPr>
            <a:r>
              <a:rPr lang="en-US" sz="2400" b="1">
                <a:latin typeface="Times New Roman" pitchFamily="18" charset="0"/>
              </a:rPr>
              <a:t>-хлор гас, </a:t>
            </a:r>
          </a:p>
          <a:p>
            <a:pPr algn="just">
              <a:buFont typeface="Symbol" pitchFamily="18" charset="2"/>
              <a:buNone/>
            </a:pPr>
            <a:r>
              <a:rPr lang="en-US" sz="2400" b="1">
                <a:latin typeface="Times New Roman" pitchFamily="18" charset="0"/>
              </a:rPr>
              <a:t>-хлор течност, </a:t>
            </a:r>
          </a:p>
          <a:p>
            <a:pPr algn="just">
              <a:buFont typeface="Symbol" pitchFamily="18" charset="2"/>
              <a:buNone/>
            </a:pPr>
            <a:r>
              <a:rPr lang="en-US" sz="2400" b="1">
                <a:latin typeface="Times New Roman" pitchFamily="18" charset="0"/>
              </a:rPr>
              <a:t>-хипохлораста киселина, </a:t>
            </a:r>
          </a:p>
          <a:p>
            <a:pPr algn="just">
              <a:buFont typeface="Symbol" pitchFamily="18" charset="2"/>
              <a:buNone/>
            </a:pPr>
            <a:r>
              <a:rPr lang="en-US" sz="2400" b="1">
                <a:latin typeface="Times New Roman" pitchFamily="18" charset="0"/>
              </a:rPr>
              <a:t>-хлорни креч, </a:t>
            </a:r>
          </a:p>
          <a:p>
            <a:pPr algn="just">
              <a:buFont typeface="Symbol" pitchFamily="18" charset="2"/>
              <a:buNone/>
            </a:pPr>
            <a:r>
              <a:rPr lang="en-US" sz="2400" b="1">
                <a:latin typeface="Times New Roman" pitchFamily="18" charset="0"/>
              </a:rPr>
              <a:t>-хлорамини </a:t>
            </a:r>
          </a:p>
          <a:p>
            <a:pPr algn="just">
              <a:buFont typeface="Symbol" pitchFamily="18" charset="2"/>
              <a:buChar char="·"/>
            </a:pPr>
            <a:r>
              <a:rPr lang="en-US" sz="2400" b="1">
                <a:latin typeface="Times New Roman" pitchFamily="18" charset="0"/>
              </a:rPr>
              <a:t>Препарат мора бити добро хомогенизован да би дезинфекција била успешна</a:t>
            </a:r>
            <a:r>
              <a:rPr lang="sr-Latn-CS" sz="2400" b="1">
                <a:latin typeface="Times New Roman" pitchFamily="18" charset="0"/>
              </a:rPr>
              <a:t>.</a:t>
            </a:r>
            <a:endParaRPr lang="en-U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49819"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ext Box 3"/>
          <p:cNvSpPr txBox="1">
            <a:spLocks noChangeArrowheads="1"/>
          </p:cNvSpPr>
          <p:nvPr/>
        </p:nvSpPr>
        <p:spPr bwMode="auto">
          <a:xfrm>
            <a:off x="900113" y="549275"/>
            <a:ext cx="7543800" cy="450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Symbol" pitchFamily="18" charset="2"/>
              <a:buNone/>
            </a:pPr>
            <a:r>
              <a:rPr lang="en-US" sz="2400" b="1">
                <a:solidFill>
                  <a:srgbClr val="FF33CC"/>
                </a:solidFill>
                <a:latin typeface="Times New Roman" pitchFamily="18" charset="0"/>
              </a:rPr>
              <a:t>УСПЕХ ХЛОРИСАЊА ЗАВИСИ ОД</a:t>
            </a:r>
          </a:p>
          <a:p>
            <a:pPr>
              <a:buFont typeface="Symbol" pitchFamily="18" charset="2"/>
              <a:buNone/>
            </a:pPr>
            <a:endParaRPr lang="en-US" b="1">
              <a:solidFill>
                <a:srgbClr val="FF33CC"/>
              </a:solidFill>
            </a:endParaRPr>
          </a:p>
          <a:p>
            <a:pPr algn="just">
              <a:buFont typeface="Symbol" pitchFamily="18" charset="2"/>
              <a:buChar char="·"/>
            </a:pPr>
            <a:r>
              <a:rPr lang="en-US" sz="2400" b="1">
                <a:latin typeface="Times New Roman" pitchFamily="18" charset="0"/>
              </a:rPr>
              <a:t>Време контакта мора да је најмање 30 минута</a:t>
            </a:r>
          </a:p>
          <a:p>
            <a:pPr lvl="1" algn="just"/>
            <a:endParaRPr lang="en-US" sz="1400" b="1">
              <a:latin typeface="Times New Roman" pitchFamily="18" charset="0"/>
            </a:endParaRPr>
          </a:p>
          <a:p>
            <a:pPr algn="just">
              <a:buFont typeface="Symbol" pitchFamily="18" charset="2"/>
              <a:buChar char="·"/>
            </a:pPr>
            <a:r>
              <a:rPr lang="en-US" sz="2400" b="1">
                <a:latin typeface="Times New Roman" pitchFamily="18" charset="0"/>
              </a:rPr>
              <a:t>На нижим температурама је дезинфекција спорија, а и потребна је већа количина хлорног препарата</a:t>
            </a:r>
          </a:p>
          <a:p>
            <a:pPr lvl="1" algn="just"/>
            <a:endParaRPr lang="en-US" sz="1400" b="1">
              <a:latin typeface="Times New Roman" pitchFamily="18" charset="0"/>
            </a:endParaRPr>
          </a:p>
          <a:p>
            <a:pPr algn="just">
              <a:buFont typeface="Symbol" pitchFamily="18" charset="2"/>
              <a:buChar char="·"/>
            </a:pPr>
            <a:r>
              <a:rPr lang="en-US" sz="2400" b="1">
                <a:latin typeface="Times New Roman" pitchFamily="18" charset="0"/>
              </a:rPr>
              <a:t>Сунчево зрачење и ветар убрзавају дезинфекцију, али и и</a:t>
            </a:r>
            <a:r>
              <a:rPr lang="sr-Latn-CS" sz="2400" b="1">
                <a:latin typeface="Times New Roman" pitchFamily="18" charset="0"/>
              </a:rPr>
              <a:t>ш</a:t>
            </a:r>
            <a:r>
              <a:rPr lang="en-US" sz="2400" b="1">
                <a:latin typeface="Times New Roman" pitchFamily="18" charset="0"/>
              </a:rPr>
              <a:t>чезавање хлора из ње</a:t>
            </a:r>
          </a:p>
          <a:p>
            <a:pPr lvl="1" algn="just"/>
            <a:endParaRPr lang="en-US" sz="1400" b="1">
              <a:latin typeface="Times New Roman" pitchFamily="18" charset="0"/>
            </a:endParaRPr>
          </a:p>
          <a:p>
            <a:pPr algn="just">
              <a:buFont typeface="Symbol" pitchFamily="18" charset="2"/>
              <a:buChar char="·"/>
            </a:pPr>
            <a:r>
              <a:rPr lang="en-US" sz="2400" b="1">
                <a:latin typeface="Times New Roman" pitchFamily="18" charset="0"/>
              </a:rPr>
              <a:t>Оптимална </a:t>
            </a:r>
            <a:r>
              <a:rPr lang="en-US" sz="2400">
                <a:latin typeface="Times New Roman" pitchFamily="18" charset="0"/>
              </a:rPr>
              <a:t>pH</a:t>
            </a:r>
            <a:r>
              <a:rPr lang="en-US" sz="2400" b="1">
                <a:latin typeface="Times New Roman" pitchFamily="18" charset="0"/>
              </a:rPr>
              <a:t> вредност за дезинфекцију је 6,2-6,5</a:t>
            </a:r>
            <a:endParaRPr lang="sr-Latn-CS" sz="2400" b="1">
              <a:latin typeface="Times New Roman" pitchFamily="18" charset="0"/>
            </a:endParaRPr>
          </a:p>
          <a:p>
            <a:pPr algn="just">
              <a:buFont typeface="Symbol" pitchFamily="18" charset="2"/>
              <a:buNone/>
            </a:pPr>
            <a:endParaRPr lang="en-US" sz="1400" b="1">
              <a:latin typeface="Times New Roman" pitchFamily="18" charset="0"/>
            </a:endParaRPr>
          </a:p>
          <a:p>
            <a:pPr algn="just">
              <a:buFont typeface="Symbol" pitchFamily="18" charset="2"/>
              <a:buChar char="·"/>
            </a:pPr>
            <a:r>
              <a:rPr lang="en-US" sz="2400" b="1">
                <a:latin typeface="Times New Roman" pitchFamily="18" charset="0"/>
              </a:rPr>
              <a:t>Повећана мутноћа, присуство суспендованих и органских материја смањују ефекат дезинфекције</a:t>
            </a:r>
            <a:r>
              <a:rPr lang="sr-Latn-CS" sz="2400" b="1">
                <a:latin typeface="Times New Roman" pitchFamily="18" charset="0"/>
              </a:rPr>
              <a:t>.</a:t>
            </a: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 advTm="32823"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ext Box 3"/>
          <p:cNvSpPr txBox="1">
            <a:spLocks noChangeArrowheads="1"/>
          </p:cNvSpPr>
          <p:nvPr/>
        </p:nvSpPr>
        <p:spPr bwMode="auto">
          <a:xfrm>
            <a:off x="684213" y="692150"/>
            <a:ext cx="7543800" cy="581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None/>
            </a:pPr>
            <a:r>
              <a:rPr lang="en-US" sz="2800" b="1">
                <a:solidFill>
                  <a:srgbClr val="FF33CC"/>
                </a:solidFill>
                <a:latin typeface="Times New Roman" pitchFamily="18" charset="0"/>
              </a:rPr>
              <a:t>ВРСТЕ ХЛОРИСАЊА</a:t>
            </a:r>
          </a:p>
          <a:p>
            <a:endParaRPr lang="en-US" sz="2400" b="1">
              <a:solidFill>
                <a:srgbClr val="FF33CC"/>
              </a:solidFill>
              <a:latin typeface="Times New Roman" pitchFamily="18" charset="0"/>
            </a:endParaRPr>
          </a:p>
          <a:p>
            <a:pPr lvl="2">
              <a:buFont typeface="Symbol" pitchFamily="18" charset="2"/>
              <a:buChar char="·"/>
            </a:pPr>
            <a:r>
              <a:rPr lang="en-US" sz="2400" b="1">
                <a:latin typeface="Times New Roman" pitchFamily="18" charset="0"/>
              </a:rPr>
              <a:t>ПРОБНО ХЛОРИСАЊЕ</a:t>
            </a:r>
          </a:p>
          <a:p>
            <a:pPr lvl="2">
              <a:buFont typeface="Symbol" pitchFamily="18" charset="2"/>
              <a:buChar char="·"/>
            </a:pPr>
            <a:endParaRPr lang="en-US" sz="2400" b="1">
              <a:latin typeface="Times New Roman" pitchFamily="18" charset="0"/>
            </a:endParaRPr>
          </a:p>
          <a:p>
            <a:pPr lvl="2">
              <a:buFont typeface="Symbol" pitchFamily="18" charset="2"/>
              <a:buChar char="·"/>
            </a:pPr>
            <a:r>
              <a:rPr lang="en-US" sz="2400" b="1">
                <a:latin typeface="Times New Roman" pitchFamily="18" charset="0"/>
              </a:rPr>
              <a:t>СТАНДАРДНО ХЛОРИСАЊЕ</a:t>
            </a:r>
            <a:endParaRPr lang="sr-Latn-CS" sz="2400" b="1">
              <a:latin typeface="Times New Roman" pitchFamily="18" charset="0"/>
            </a:endParaRPr>
          </a:p>
          <a:p>
            <a:pPr lvl="2">
              <a:buFont typeface="Symbol" pitchFamily="18" charset="2"/>
              <a:buChar char="·"/>
            </a:pPr>
            <a:endParaRPr lang="en-US" sz="2400" b="1">
              <a:latin typeface="Times New Roman" pitchFamily="18" charset="0"/>
            </a:endParaRPr>
          </a:p>
          <a:p>
            <a:pPr lvl="2">
              <a:buFont typeface="Symbol" pitchFamily="18" charset="2"/>
              <a:buChar char="·"/>
            </a:pPr>
            <a:r>
              <a:rPr lang="sr-Latn-CS" sz="2400" b="1">
                <a:latin typeface="Times New Roman" pitchFamily="18" charset="0"/>
              </a:rPr>
              <a:t>ПРЕХЛОРИСАЊЕ</a:t>
            </a:r>
            <a:endParaRPr lang="en-US" sz="2400" b="1">
              <a:latin typeface="Times New Roman" pitchFamily="18" charset="0"/>
            </a:endParaRPr>
          </a:p>
          <a:p>
            <a:pPr lvl="2">
              <a:buFont typeface="Symbol" pitchFamily="18" charset="2"/>
              <a:buChar char="·"/>
            </a:pPr>
            <a:endParaRPr lang="en-US" sz="2400" b="1">
              <a:latin typeface="Times New Roman" pitchFamily="18" charset="0"/>
            </a:endParaRPr>
          </a:p>
          <a:p>
            <a:pPr lvl="2">
              <a:buFont typeface="Symbol" pitchFamily="18" charset="2"/>
              <a:buChar char="·"/>
            </a:pPr>
            <a:r>
              <a:rPr lang="en-US" sz="2400" b="1">
                <a:latin typeface="Times New Roman" pitchFamily="18" charset="0"/>
              </a:rPr>
              <a:t>ХИПЕРХЛОРИСАЊЕ СА ДЕХЛОРИСАЊЕМ</a:t>
            </a:r>
          </a:p>
          <a:p>
            <a:pPr lvl="2">
              <a:buFont typeface="Symbol" pitchFamily="18" charset="2"/>
              <a:buChar char="·"/>
            </a:pPr>
            <a:endParaRPr lang="en-US" sz="2400" b="1">
              <a:latin typeface="Times New Roman" pitchFamily="18" charset="0"/>
            </a:endParaRPr>
          </a:p>
          <a:p>
            <a:pPr lvl="2">
              <a:buFont typeface="Symbol" pitchFamily="18" charset="2"/>
              <a:buChar char="·"/>
            </a:pPr>
            <a:r>
              <a:rPr lang="en-US" sz="2400" b="1">
                <a:latin typeface="Times New Roman" pitchFamily="18" charset="0"/>
              </a:rPr>
              <a:t>ХЛОРАМИНИСАЊЕ</a:t>
            </a:r>
          </a:p>
          <a:p>
            <a:pPr lvl="2">
              <a:buFont typeface="Symbol" pitchFamily="18" charset="2"/>
              <a:buChar char="·"/>
            </a:pPr>
            <a:endParaRPr lang="en-US" sz="2400" b="1">
              <a:latin typeface="Times New Roman" pitchFamily="18" charset="0"/>
            </a:endParaRPr>
          </a:p>
          <a:p>
            <a:pPr lvl="2">
              <a:buFont typeface="Symbol" pitchFamily="18" charset="2"/>
              <a:buChar char="·"/>
            </a:pPr>
            <a:r>
              <a:rPr lang="en-US" sz="2400" b="1">
                <a:latin typeface="Times New Roman" pitchFamily="18" charset="0"/>
              </a:rPr>
              <a:t>ХЛОРИСАЊЕ НА ТА</a:t>
            </a:r>
            <a:r>
              <a:rPr lang="sl-SI" sz="2400" b="1">
                <a:latin typeface="Times New Roman" pitchFamily="18" charset="0"/>
              </a:rPr>
              <a:t>ЧКИ ПРЕЛОМА</a:t>
            </a:r>
            <a:endParaRPr lang="en-US" sz="2800" b="1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2400" b="1" i="1">
              <a:latin typeface="Times New Roman" pitchFamily="18" charset="0"/>
            </a:endParaRPr>
          </a:p>
        </p:txBody>
      </p:sp>
    </p:spTree>
  </p:cSld>
  <p:clrMapOvr>
    <a:masterClrMapping/>
  </p:clrMapOvr>
  <p:transition advTm="11876"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ext Box 3"/>
          <p:cNvSpPr txBox="1">
            <a:spLocks noChangeArrowheads="1"/>
          </p:cNvSpPr>
          <p:nvPr/>
        </p:nvSpPr>
        <p:spPr bwMode="auto">
          <a:xfrm>
            <a:off x="468313" y="260350"/>
            <a:ext cx="8135937" cy="517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imes New Roman" pitchFamily="18" charset="0"/>
              </a:rPr>
              <a:t>ПРОБНО ХЛОРИСАЊЕ</a:t>
            </a:r>
          </a:p>
          <a:p>
            <a:pPr algn="just"/>
            <a:endParaRPr lang="en-US" b="1">
              <a:latin typeface="Times New Roman" pitchFamily="18" charset="0"/>
            </a:endParaRPr>
          </a:p>
          <a:p>
            <a:pPr algn="just"/>
            <a:r>
              <a:rPr lang="en-US" sz="2400" b="1">
                <a:latin typeface="Times New Roman" pitchFamily="18" charset="0"/>
              </a:rPr>
              <a:t>Изводи се одабраним препаратом хлора да би се утврдила потребна количина активног хлора за оксидацију суспендованих и колоидних честица и микроорганизама у води. </a:t>
            </a:r>
          </a:p>
          <a:p>
            <a:pPr algn="just"/>
            <a:endParaRPr lang="en-US" sz="2400" b="1">
              <a:latin typeface="Times New Roman" pitchFamily="18" charset="0"/>
            </a:endParaRPr>
          </a:p>
          <a:p>
            <a:pPr algn="just"/>
            <a:r>
              <a:rPr lang="en-US" sz="2400" b="1">
                <a:latin typeface="Times New Roman" pitchFamily="18" charset="0"/>
              </a:rPr>
              <a:t>Потребна количина хлора се назива </a:t>
            </a:r>
            <a:r>
              <a:rPr lang="en-US" sz="2400" b="1" i="1">
                <a:latin typeface="Times New Roman" pitchFamily="18" charset="0"/>
              </a:rPr>
              <a:t>хлорни број</a:t>
            </a:r>
            <a:r>
              <a:rPr lang="en-US" sz="2400" b="1">
                <a:latin typeface="Times New Roman" pitchFamily="18" charset="0"/>
              </a:rPr>
              <a:t> (</a:t>
            </a:r>
            <a:r>
              <a:rPr lang="en-US" sz="2400" i="1">
                <a:latin typeface="Times New Roman" pitchFamily="18" charset="0"/>
              </a:rPr>
              <a:t>код чистих вода он обично износи 1 mg</a:t>
            </a:r>
            <a:r>
              <a:rPr lang="en-US" sz="2400" b="1">
                <a:latin typeface="Times New Roman" pitchFamily="18" charset="0"/>
              </a:rPr>
              <a:t>). Она је разлика између количине додатог активног хлора и нивоа слободног резидуалног хлора. </a:t>
            </a:r>
          </a:p>
          <a:p>
            <a:pPr algn="just"/>
            <a:endParaRPr lang="en-US" sz="2400" b="1">
              <a:latin typeface="Times New Roman" pitchFamily="18" charset="0"/>
            </a:endParaRPr>
          </a:p>
          <a:p>
            <a:pPr algn="just"/>
            <a:r>
              <a:rPr lang="en-US" sz="2400" b="1">
                <a:latin typeface="Times New Roman" pitchFamily="18" charset="0"/>
              </a:rPr>
              <a:t>Хигијенско правило је да се за сваку воду одређује хлорни број.</a:t>
            </a:r>
          </a:p>
        </p:txBody>
      </p:sp>
    </p:spTree>
  </p:cSld>
  <p:clrMapOvr>
    <a:masterClrMapping/>
  </p:clrMapOvr>
  <p:transition advTm="53700"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ext Box 3"/>
          <p:cNvSpPr txBox="1">
            <a:spLocks noChangeArrowheads="1"/>
          </p:cNvSpPr>
          <p:nvPr/>
        </p:nvSpPr>
        <p:spPr bwMode="auto">
          <a:xfrm>
            <a:off x="684213" y="404813"/>
            <a:ext cx="7315200" cy="642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Symbol" pitchFamily="18" charset="2"/>
              <a:buNone/>
            </a:pPr>
            <a:r>
              <a:rPr lang="en-US" sz="2800" b="1">
                <a:latin typeface="Times New Roman" pitchFamily="18" charset="0"/>
              </a:rPr>
              <a:t>СТАНДАРДНО ХЛОРИСАЊЕ</a:t>
            </a:r>
          </a:p>
          <a:p>
            <a:pPr algn="just"/>
            <a:endParaRPr lang="en-US" sz="2800" b="1">
              <a:latin typeface="Times New Roman" pitchFamily="18" charset="0"/>
            </a:endParaRPr>
          </a:p>
          <a:p>
            <a:pPr algn="just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Изводи се после пробног хлорисања. </a:t>
            </a:r>
            <a:endParaRPr lang="sr-Latn-CS" sz="2400" b="1">
              <a:latin typeface="Times New Roman" pitchFamily="18" charset="0"/>
            </a:endParaRPr>
          </a:p>
          <a:p>
            <a:pPr algn="just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Њиме се одржава дезинфекциони ефекат у води. </a:t>
            </a:r>
          </a:p>
          <a:p>
            <a:pPr algn="just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Дезинфекциони ефекат је обезбеђен ако је ниво </a:t>
            </a:r>
            <a:r>
              <a:rPr lang="en-US" sz="2400" b="1" u="sng">
                <a:latin typeface="Times New Roman" pitchFamily="18" charset="0"/>
              </a:rPr>
              <a:t>укупног резидуалног хлора 1,5 mg/l</a:t>
            </a:r>
            <a:r>
              <a:rPr lang="en-US" sz="2400" b="1">
                <a:latin typeface="Times New Roman" pitchFamily="18" charset="0"/>
              </a:rPr>
              <a:t> воде и </a:t>
            </a:r>
            <a:r>
              <a:rPr lang="en-US" sz="2400" b="1" u="sng">
                <a:latin typeface="Times New Roman" pitchFamily="18" charset="0"/>
              </a:rPr>
              <a:t>слободног резидуалног хлора </a:t>
            </a:r>
            <a:r>
              <a:rPr lang="en-US" sz="2400" b="1" u="sng">
                <a:solidFill>
                  <a:schemeClr val="hlink"/>
                </a:solidFill>
                <a:latin typeface="Times New Roman" pitchFamily="18" charset="0"/>
              </a:rPr>
              <a:t>0,5 mg/l.</a:t>
            </a:r>
            <a:r>
              <a:rPr lang="en-US" sz="2400" b="1" u="sng">
                <a:latin typeface="Times New Roman" pitchFamily="18" charset="0"/>
              </a:rPr>
              <a:t> </a:t>
            </a:r>
            <a:endParaRPr lang="sr-Latn-CS" sz="2400" b="1" u="sng">
              <a:latin typeface="Times New Roman" pitchFamily="18" charset="0"/>
            </a:endParaRPr>
          </a:p>
          <a:p>
            <a:pPr algn="just"/>
            <a:endParaRPr lang="en-US" sz="2400" b="1" u="sng">
              <a:latin typeface="Times New Roman" pitchFamily="18" charset="0"/>
            </a:endParaRPr>
          </a:p>
          <a:p>
            <a:pPr algn="just">
              <a:buFontTx/>
              <a:buChar char="•"/>
            </a:pPr>
            <a:r>
              <a:rPr lang="en-US" sz="2400" b="1" u="sng">
                <a:latin typeface="Times New Roman" pitchFamily="18" charset="0"/>
              </a:rPr>
              <a:t>Везани резидуални хлор</a:t>
            </a:r>
            <a:r>
              <a:rPr lang="en-US" sz="2400" b="1">
                <a:latin typeface="Times New Roman" pitchFamily="18" charset="0"/>
              </a:rPr>
              <a:t> је хлор везан за амонијак и његове соли и на тај начин ствa</a:t>
            </a:r>
            <a:r>
              <a:rPr lang="sr-Latn-CS" sz="2400" b="1">
                <a:latin typeface="Times New Roman" pitchFamily="18" charset="0"/>
              </a:rPr>
              <a:t>ра</a:t>
            </a:r>
            <a:r>
              <a:rPr lang="en-US" sz="2400" b="1">
                <a:latin typeface="Times New Roman" pitchFamily="18" charset="0"/>
              </a:rPr>
              <a:t> хлорамине (</a:t>
            </a:r>
            <a:r>
              <a:rPr lang="en-US" sz="2400" i="1">
                <a:latin typeface="Times New Roman" pitchFamily="18" charset="0"/>
              </a:rPr>
              <a:t>дозвољена количина </a:t>
            </a:r>
            <a:r>
              <a:rPr lang="en-US" sz="2400" i="1" u="sng">
                <a:latin typeface="Times New Roman" pitchFamily="18" charset="0"/>
              </a:rPr>
              <a:t>0,6-1,0 mg/l</a:t>
            </a:r>
            <a:r>
              <a:rPr lang="en-US" sz="2400" b="1">
                <a:latin typeface="Times New Roman" pitchFamily="18" charset="0"/>
              </a:rPr>
              <a:t>).</a:t>
            </a:r>
            <a:endParaRPr lang="sr-Latn-CS" sz="2400" b="1">
              <a:latin typeface="Times New Roman" pitchFamily="18" charset="0"/>
            </a:endParaRPr>
          </a:p>
          <a:p>
            <a:pPr algn="just"/>
            <a:endParaRPr lang="sr-Latn-CS" sz="2400" b="1">
              <a:latin typeface="Times New Roman" pitchFamily="18" charset="0"/>
            </a:endParaRPr>
          </a:p>
          <a:p>
            <a:pPr algn="just"/>
            <a:r>
              <a:rPr lang="sr-Latn-CS" sz="2400" b="1">
                <a:latin typeface="Times New Roman" pitchFamily="18" charset="0"/>
              </a:rPr>
              <a:t>(Укупни резидуални хлор = везани + слободни резидуални хлор)</a:t>
            </a:r>
          </a:p>
          <a:p>
            <a:pPr algn="just"/>
            <a:endParaRPr lang="sr-Latn-CS" sz="2400" b="1">
              <a:latin typeface="Times New Roman" pitchFamily="18" charset="0"/>
            </a:endParaRPr>
          </a:p>
          <a:p>
            <a:pPr algn="just"/>
            <a:r>
              <a:rPr lang="sr-Latn-CS" sz="2400" b="1">
                <a:latin typeface="Times New Roman" pitchFamily="18" charset="0"/>
              </a:rPr>
              <a:t>Хлорисање се обавља применом 1 </a:t>
            </a:r>
            <a:r>
              <a:rPr lang="en-US" sz="2400" b="1">
                <a:latin typeface="Times New Roman" pitchFamily="18" charset="0"/>
              </a:rPr>
              <a:t>mg/l</a:t>
            </a:r>
            <a:r>
              <a:rPr lang="sr-Latn-CS" sz="2400" b="1">
                <a:latin typeface="Times New Roman" pitchFamily="18" charset="0"/>
              </a:rPr>
              <a:t> хлора (минимум 30 минута)</a:t>
            </a:r>
            <a:endParaRPr lang="en-U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60526"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b="1" dirty="0" smtClean="0">
                <a:latin typeface="Times New Roman" pitchFamily="18" charset="0"/>
              </a:rPr>
              <a:t>Прехлорисање</a:t>
            </a:r>
            <a:endParaRPr lang="en-US" b="1" dirty="0" smtClean="0">
              <a:latin typeface="Times New Roman" pitchFamily="18" charset="0"/>
            </a:endParaRPr>
          </a:p>
        </p:txBody>
      </p:sp>
      <p:sp>
        <p:nvSpPr>
          <p:cNvPr id="166915" name="Rectangle 3"/>
          <p:cNvSpPr>
            <a:spLocks noGrp="1"/>
          </p:cNvSpPr>
          <p:nvPr>
            <p:ph type="body"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b="1" smtClean="0">
                <a:latin typeface="Times New Roman" pitchFamily="18" charset="0"/>
              </a:rPr>
              <a:t>Прехлорисање је додавање хлора пре коагулације,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2400" b="1" smtClean="0">
                <a:latin typeface="Times New Roman" pitchFamily="18" charset="0"/>
              </a:rPr>
              <a:t>    седиментације и филтрације воде.</a:t>
            </a:r>
            <a:endParaRPr lang="sr-Latn-CS" sz="2400" b="1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en-US" sz="2400" b="1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400" b="1" smtClean="0">
                <a:latin typeface="Times New Roman" pitchFamily="18" charset="0"/>
              </a:rPr>
              <a:t>Додавање се врши због денатурације беланчевина,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2400" b="1" smtClean="0">
                <a:latin typeface="Times New Roman" pitchFamily="18" charset="0"/>
              </a:rPr>
              <a:t>    оксидације, одстрањивања непријатног мириса и укуса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2400" b="1" smtClean="0">
                <a:latin typeface="Times New Roman" pitchFamily="18" charset="0"/>
              </a:rPr>
              <a:t>    воде и уништавања алги.</a:t>
            </a:r>
            <a:endParaRPr lang="sr-Latn-CS" sz="2400" b="1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2400" b="1" smtClean="0">
                <a:latin typeface="Times New Roman" pitchFamily="18" charset="0"/>
              </a:rPr>
              <a:t> </a:t>
            </a:r>
            <a:endParaRPr lang="sr-Latn-CS" sz="2400" b="1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400" b="1" smtClean="0">
                <a:latin typeface="Times New Roman" pitchFamily="18" charset="0"/>
              </a:rPr>
              <a:t>Количина хлора се одређује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en-US" sz="2400" b="1" smtClean="0">
                <a:latin typeface="Times New Roman" pitchFamily="18" charset="0"/>
              </a:rPr>
              <a:t>према степену и врсти загађења воде.</a:t>
            </a:r>
            <a:endParaRPr lang="sr-Latn-CS" sz="2400" b="1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en-US" sz="2400" b="1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400" b="1" smtClean="0">
                <a:latin typeface="Times New Roman" pitchFamily="18" charset="0"/>
              </a:rPr>
              <a:t>Након завршетка процеа пречишћавања, врши се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2400" b="1" smtClean="0">
                <a:latin typeface="Times New Roman" pitchFamily="18" charset="0"/>
              </a:rPr>
              <a:t>     дехлорисање, ако је резидуални хлор изнад 0,5 mg/l вод</a:t>
            </a:r>
            <a:r>
              <a:rPr lang="sr-Latn-CS" sz="2400" b="1" smtClean="0">
                <a:latin typeface="Times New Roman" pitchFamily="18" charset="0"/>
              </a:rPr>
              <a:t>е</a:t>
            </a:r>
            <a:r>
              <a:rPr lang="en-US" sz="2400" b="1" smtClean="0">
                <a:latin typeface="Times New Roman" pitchFamily="18" charset="0"/>
              </a:rPr>
              <a:t> </a:t>
            </a:r>
            <a:r>
              <a:rPr lang="ru-RU" sz="2400" b="1" smtClean="0">
                <a:latin typeface="Times New Roman" pitchFamily="18" charset="0"/>
              </a:rPr>
              <a:t>или</a:t>
            </a:r>
            <a:r>
              <a:rPr lang="en-US" sz="2400" b="1" smtClean="0">
                <a:latin typeface="Times New Roman" pitchFamily="18" charset="0"/>
              </a:rPr>
              <a:t> </a:t>
            </a:r>
            <a:r>
              <a:rPr lang="ru-RU" sz="2400" b="1" smtClean="0">
                <a:latin typeface="Times New Roman" pitchFamily="18" charset="0"/>
              </a:rPr>
              <a:t>нормохлоринација ако је испод 0,2 </a:t>
            </a:r>
            <a:r>
              <a:rPr lang="en-US" sz="2400" b="1" smtClean="0">
                <a:latin typeface="Times New Roman" pitchFamily="18" charset="0"/>
              </a:rPr>
              <a:t>mg/l</a:t>
            </a:r>
            <a:r>
              <a:rPr lang="ru-RU" sz="2400" b="1" smtClean="0">
                <a:latin typeface="Times New Roman" pitchFamily="18" charset="0"/>
              </a:rPr>
              <a:t> воде.</a:t>
            </a:r>
            <a:r>
              <a:rPr lang="en-US" sz="2400" b="1" smtClean="0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 advTm="29430"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ext Box 3"/>
          <p:cNvSpPr txBox="1">
            <a:spLocks noChangeArrowheads="1"/>
          </p:cNvSpPr>
          <p:nvPr/>
        </p:nvSpPr>
        <p:spPr bwMode="auto">
          <a:xfrm>
            <a:off x="827088" y="476250"/>
            <a:ext cx="7467600" cy="620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imes New Roman" pitchFamily="18" charset="0"/>
              </a:rPr>
              <a:t>ХИПЕРХЛОРИСАЊЕ СА ДЕХЛОРИСАЊЕМ</a:t>
            </a:r>
          </a:p>
          <a:p>
            <a:pPr algn="just"/>
            <a:endParaRPr lang="en-US" sz="2400" b="1">
              <a:latin typeface="Times New Roman" pitchFamily="18" charset="0"/>
            </a:endParaRPr>
          </a:p>
          <a:p>
            <a:pPr algn="just"/>
            <a:r>
              <a:rPr lang="en-US" sz="2400" b="1">
                <a:latin typeface="Times New Roman" pitchFamily="18" charset="0"/>
              </a:rPr>
              <a:t>Обавља се употребом </a:t>
            </a:r>
            <a:r>
              <a:rPr lang="en-US" sz="2400" b="1" u="sng">
                <a:latin typeface="Times New Roman" pitchFamily="18" charset="0"/>
              </a:rPr>
              <a:t>већих</a:t>
            </a:r>
            <a:r>
              <a:rPr lang="en-US" sz="2400" b="1">
                <a:latin typeface="Times New Roman" pitchFamily="18" charset="0"/>
              </a:rPr>
              <a:t> количина активног хлора од потреба при стандардном хлорисању.</a:t>
            </a:r>
            <a:endParaRPr lang="sr-Latn-CS" sz="2400" b="1">
              <a:latin typeface="Times New Roman" pitchFamily="18" charset="0"/>
            </a:endParaRPr>
          </a:p>
          <a:p>
            <a:pPr algn="just"/>
            <a:r>
              <a:rPr lang="sr-Latn-CS" sz="2400" b="1">
                <a:latin typeface="Times New Roman" pitchFamily="18" charset="0"/>
              </a:rPr>
              <a:t>Контактно време дуже од 1</a:t>
            </a:r>
            <a:r>
              <a:rPr lang="en-US" sz="2400" b="1">
                <a:latin typeface="Times New Roman" pitchFamily="18" charset="0"/>
              </a:rPr>
              <a:t>h.</a:t>
            </a:r>
            <a:endParaRPr lang="sr-Latn-CS" sz="2400" b="1">
              <a:latin typeface="Times New Roman" pitchFamily="18" charset="0"/>
            </a:endParaRPr>
          </a:p>
          <a:p>
            <a:pPr algn="just"/>
            <a:r>
              <a:rPr lang="sr-Latn-CS" sz="2400" b="1">
                <a:latin typeface="Times New Roman" pitchFamily="18" charset="0"/>
              </a:rPr>
              <a:t>Додаје се 2-5 </a:t>
            </a:r>
            <a:r>
              <a:rPr lang="en-US" sz="2400" b="1">
                <a:latin typeface="Times New Roman" pitchFamily="18" charset="0"/>
              </a:rPr>
              <a:t>mg/l </a:t>
            </a:r>
            <a:r>
              <a:rPr lang="sr-Latn-CS" sz="2400" b="1">
                <a:latin typeface="Times New Roman" pitchFamily="18" charset="0"/>
              </a:rPr>
              <a:t>активног хлора</a:t>
            </a:r>
            <a:r>
              <a:rPr lang="en-US" sz="2400" b="1">
                <a:latin typeface="Times New Roman" pitchFamily="18" charset="0"/>
              </a:rPr>
              <a:t> </a:t>
            </a:r>
            <a:endParaRPr lang="en-US" b="1">
              <a:latin typeface="Times New Roman" pitchFamily="18" charset="0"/>
            </a:endParaRPr>
          </a:p>
          <a:p>
            <a:pPr algn="just"/>
            <a:r>
              <a:rPr lang="en-US" sz="2400" b="1">
                <a:latin typeface="Times New Roman" pitchFamily="18" charset="0"/>
              </a:rPr>
              <a:t>Спроводи се</a:t>
            </a:r>
            <a:r>
              <a:rPr lang="sr-Latn-CS" sz="2400" b="1">
                <a:latin typeface="Times New Roman" pitchFamily="18" charset="0"/>
              </a:rPr>
              <a:t>:</a:t>
            </a:r>
          </a:p>
          <a:p>
            <a:pPr algn="just"/>
            <a:r>
              <a:rPr lang="sr-Latn-CS" sz="2400" b="1">
                <a:latin typeface="Times New Roman" pitchFamily="18" charset="0"/>
              </a:rPr>
              <a:t>- када су </a:t>
            </a:r>
            <a:r>
              <a:rPr lang="en-US" sz="2400" b="1">
                <a:latin typeface="Times New Roman" pitchFamily="18" charset="0"/>
              </a:rPr>
              <a:t>измењена својства воде (</a:t>
            </a:r>
            <a:r>
              <a:rPr lang="en-US" sz="2400" i="1">
                <a:latin typeface="Times New Roman" pitchFamily="18" charset="0"/>
              </a:rPr>
              <a:t>мутноћа, боја, мирис</a:t>
            </a:r>
            <a:r>
              <a:rPr lang="en-US" sz="2400" b="1">
                <a:latin typeface="Times New Roman" pitchFamily="18" charset="0"/>
              </a:rPr>
              <a:t>), не постоји могућност пречишћавања, </a:t>
            </a:r>
            <a:endParaRPr lang="sr-Latn-CS" sz="2400" b="1">
              <a:latin typeface="Times New Roman" pitchFamily="18" charset="0"/>
            </a:endParaRPr>
          </a:p>
          <a:p>
            <a:pPr algn="just"/>
            <a:r>
              <a:rPr lang="sr-Latn-CS" sz="2400" b="1">
                <a:latin typeface="Times New Roman" pitchFamily="18" charset="0"/>
              </a:rPr>
              <a:t>-</a:t>
            </a:r>
            <a:r>
              <a:rPr lang="en-US" sz="2400" b="1">
                <a:latin typeface="Times New Roman" pitchFamily="18" charset="0"/>
              </a:rPr>
              <a:t>влада епидемија, </a:t>
            </a:r>
            <a:endParaRPr lang="sr-Latn-CS" sz="2400" b="1">
              <a:latin typeface="Times New Roman" pitchFamily="18" charset="0"/>
            </a:endParaRPr>
          </a:p>
          <a:p>
            <a:pPr algn="just"/>
            <a:r>
              <a:rPr lang="sr-Latn-CS" sz="2400" b="1">
                <a:latin typeface="Times New Roman" pitchFamily="18" charset="0"/>
              </a:rPr>
              <a:t>-</a:t>
            </a:r>
            <a:r>
              <a:rPr lang="en-US" sz="2400" b="1">
                <a:latin typeface="Times New Roman" pitchFamily="18" charset="0"/>
              </a:rPr>
              <a:t>ванредна је прилика</a:t>
            </a:r>
            <a:r>
              <a:rPr lang="sr-Latn-CS" sz="2400" b="1">
                <a:latin typeface="Times New Roman" pitchFamily="18" charset="0"/>
              </a:rPr>
              <a:t>,</a:t>
            </a:r>
          </a:p>
          <a:p>
            <a:pPr algn="just"/>
            <a:r>
              <a:rPr lang="sr-Latn-CS" sz="2400" b="1">
                <a:latin typeface="Times New Roman" pitchFamily="18" charset="0"/>
              </a:rPr>
              <a:t>-</a:t>
            </a:r>
            <a:r>
              <a:rPr lang="en-US" sz="2400" b="1">
                <a:latin typeface="Times New Roman" pitchFamily="18" charset="0"/>
              </a:rPr>
              <a:t>вода загађена микроорганизмима посебно отпорним на хемијска средства. </a:t>
            </a:r>
          </a:p>
          <a:p>
            <a:pPr algn="just"/>
            <a:endParaRPr lang="en-US" b="1">
              <a:latin typeface="Times New Roman" pitchFamily="18" charset="0"/>
            </a:endParaRPr>
          </a:p>
          <a:p>
            <a:pPr algn="just"/>
            <a:r>
              <a:rPr lang="en-US" sz="2400" b="1">
                <a:latin typeface="Times New Roman" pitchFamily="18" charset="0"/>
              </a:rPr>
              <a:t>Хиперхлорисана вода се пре употребе дехлорише (</a:t>
            </a:r>
            <a:r>
              <a:rPr lang="en-US" sz="2400" i="1">
                <a:latin typeface="Times New Roman" pitchFamily="18" charset="0"/>
              </a:rPr>
              <a:t>уклања се вишак активног хлора</a:t>
            </a:r>
            <a:r>
              <a:rPr lang="en-US" sz="2400" b="1">
                <a:latin typeface="Times New Roman" pitchFamily="18" charset="0"/>
              </a:rPr>
              <a:t>) и то аерисањем, филтрирањем, употребом натријум-тиосулфата.</a:t>
            </a:r>
          </a:p>
        </p:txBody>
      </p:sp>
    </p:spTree>
  </p:cSld>
  <p:clrMapOvr>
    <a:masterClrMapping/>
  </p:clrMapOvr>
  <p:transition advTm="35810"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ext Box 3"/>
          <p:cNvSpPr txBox="1">
            <a:spLocks noChangeArrowheads="1"/>
          </p:cNvSpPr>
          <p:nvPr/>
        </p:nvSpPr>
        <p:spPr bwMode="auto">
          <a:xfrm>
            <a:off x="827088" y="765175"/>
            <a:ext cx="7391400" cy="493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Symbol" pitchFamily="18" charset="2"/>
              <a:buNone/>
            </a:pPr>
            <a:r>
              <a:rPr lang="en-US" sz="2800" b="1">
                <a:latin typeface="Times New Roman" pitchFamily="18" charset="0"/>
              </a:rPr>
              <a:t>ХЛОРАМИНИСАЊЕ</a:t>
            </a:r>
          </a:p>
          <a:p>
            <a:pPr>
              <a:buFont typeface="Symbol" pitchFamily="18" charset="2"/>
              <a:buNone/>
            </a:pPr>
            <a:endParaRPr lang="en-US" sz="2800" b="1">
              <a:latin typeface="Times New Roman" pitchFamily="18" charset="0"/>
            </a:endParaRPr>
          </a:p>
          <a:p>
            <a:pPr algn="just"/>
            <a:r>
              <a:rPr lang="en-US" sz="2400" b="1">
                <a:latin typeface="Times New Roman" pitchFamily="18" charset="0"/>
              </a:rPr>
              <a:t>Хлорисање воде са повећаним концентрација</a:t>
            </a:r>
            <a:r>
              <a:rPr lang="sr-Latn-CS" sz="2400" b="1">
                <a:latin typeface="Times New Roman" pitchFamily="18" charset="0"/>
              </a:rPr>
              <a:t>ма</a:t>
            </a:r>
            <a:r>
              <a:rPr lang="en-US" sz="2400" b="1">
                <a:latin typeface="Times New Roman" pitchFamily="18" charset="0"/>
              </a:rPr>
              <a:t> органских материја и производа њихове разградње (</a:t>
            </a:r>
            <a:r>
              <a:rPr lang="en-US" sz="2400" i="1">
                <a:latin typeface="Times New Roman" pitchFamily="18" charset="0"/>
              </a:rPr>
              <a:t>амонијака и њихових соли</a:t>
            </a:r>
            <a:r>
              <a:rPr lang="en-US" sz="2400" b="1">
                <a:latin typeface="Times New Roman" pitchFamily="18" charset="0"/>
              </a:rPr>
              <a:t>) или воде којој је претходно додат амонијум-хлорид или амонијак (</a:t>
            </a:r>
            <a:r>
              <a:rPr lang="en-US" sz="2400" i="1">
                <a:latin typeface="Times New Roman" pitchFamily="18" charset="0"/>
              </a:rPr>
              <a:t>преамонизација</a:t>
            </a:r>
            <a:r>
              <a:rPr lang="en-US" sz="2400" b="1">
                <a:latin typeface="Times New Roman" pitchFamily="18" charset="0"/>
              </a:rPr>
              <a:t>). </a:t>
            </a:r>
          </a:p>
          <a:p>
            <a:pPr algn="just"/>
            <a:endParaRPr lang="en-US" sz="2400" b="1">
              <a:latin typeface="Times New Roman" pitchFamily="18" charset="0"/>
            </a:endParaRPr>
          </a:p>
          <a:p>
            <a:pPr algn="just"/>
            <a:r>
              <a:rPr lang="en-US" sz="2400" b="1">
                <a:latin typeface="Times New Roman" pitchFamily="18" charset="0"/>
              </a:rPr>
              <a:t>Хлораминисањем повећава се количина укупног везаног резидуалног хлора и </a:t>
            </a:r>
            <a:r>
              <a:rPr lang="en-US" sz="2400" b="1" u="sng">
                <a:latin typeface="Times New Roman" pitchFamily="18" charset="0"/>
              </a:rPr>
              <a:t>продужава дезинфекциони ефекат</a:t>
            </a:r>
            <a:r>
              <a:rPr lang="en-US" sz="2400" b="1">
                <a:latin typeface="Times New Roman" pitchFamily="18" charset="0"/>
              </a:rPr>
              <a:t>.</a:t>
            </a:r>
            <a:r>
              <a:rPr lang="en-US" sz="2800" b="1">
                <a:latin typeface="Times New Roman" pitchFamily="18" charset="0"/>
              </a:rPr>
              <a:t>  </a:t>
            </a:r>
          </a:p>
          <a:p>
            <a:pPr>
              <a:spcBef>
                <a:spcPct val="50000"/>
              </a:spcBef>
            </a:pPr>
            <a:endParaRPr lang="en-US" sz="2800">
              <a:latin typeface="Times New Roman" pitchFamily="18" charset="0"/>
            </a:endParaRPr>
          </a:p>
        </p:txBody>
      </p:sp>
    </p:spTree>
  </p:cSld>
  <p:clrMapOvr>
    <a:masterClrMapping/>
  </p:clrMapOvr>
  <p:transition advTm="33037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762000" y="2209800"/>
            <a:ext cx="6096000" cy="222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n-US" sz="2400" b="1">
              <a:latin typeface="Times New Roman" pitchFamily="18" charset="0"/>
            </a:endParaRPr>
          </a:p>
          <a:p>
            <a:pPr algn="just">
              <a:buFontTx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>
              <a:buFontTx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/>
            <a:endParaRPr lang="en-US" sz="2400" b="1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457200" y="609600"/>
            <a:ext cx="7696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>
                <a:latin typeface="Times New Roman" pitchFamily="18" charset="0"/>
              </a:rPr>
              <a:t>ЗНАЧАЈ ВОДЕ- ЕКОЛО</a:t>
            </a:r>
            <a:r>
              <a:rPr lang="sl-SI" sz="3200" b="1">
                <a:latin typeface="Times New Roman" pitchFamily="18" charset="0"/>
              </a:rPr>
              <a:t>ШКИ И ЕПИДЕМИОЛОШКИ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457200" y="2986088"/>
            <a:ext cx="8153400" cy="277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n-US" sz="2800" b="1">
                <a:latin typeface="Times New Roman" pitchFamily="18" charset="0"/>
              </a:rPr>
              <a:t>У води се под утицајем Сунчеве енергије и растворених неорганских материја ствара жива материја која кружи у ланцу исхране (фитопланктон, зоопланктон, виши водени организми и тд.).</a:t>
            </a: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 advTm="16295"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ext Box 3"/>
          <p:cNvSpPr txBox="1">
            <a:spLocks noChangeArrowheads="1"/>
          </p:cNvSpPr>
          <p:nvPr/>
        </p:nvSpPr>
        <p:spPr bwMode="auto">
          <a:xfrm>
            <a:off x="323850" y="188913"/>
            <a:ext cx="8569325" cy="599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latin typeface="Times New Roman" pitchFamily="18" charset="0"/>
              </a:rPr>
              <a:t>ХЛОРИСАЊЕ НА ТА</a:t>
            </a:r>
            <a:r>
              <a:rPr lang="sl-SI" sz="2800" b="1">
                <a:latin typeface="Times New Roman" pitchFamily="18" charset="0"/>
              </a:rPr>
              <a:t>ЧКИ ПРЕЛОМА</a:t>
            </a:r>
          </a:p>
          <a:p>
            <a:pPr algn="just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Феномен који је уочен код хлорисања воде богате органским материјама и воде код које је обављена преамонизација.</a:t>
            </a:r>
          </a:p>
          <a:p>
            <a:pPr algn="just">
              <a:buFontTx/>
              <a:buChar char="•"/>
            </a:pPr>
            <a:r>
              <a:rPr lang="ru-RU" sz="2400" b="1">
                <a:latin typeface="Times New Roman" pitchFamily="18" charset="0"/>
              </a:rPr>
              <a:t>Овом методом се дезинфикују и воде које садрже</a:t>
            </a:r>
            <a:r>
              <a:rPr lang="sr-Latn-CS" sz="2400" b="1">
                <a:latin typeface="Times New Roman" pitchFamily="18" charset="0"/>
              </a:rPr>
              <a:t> </a:t>
            </a:r>
            <a:r>
              <a:rPr lang="ru-RU" sz="2400" b="1">
                <a:latin typeface="Times New Roman" pitchFamily="18" charset="0"/>
              </a:rPr>
              <a:t>фенол и друге </a:t>
            </a:r>
            <a:r>
              <a:rPr lang="sr-Latn-CS" sz="2400" b="1">
                <a:latin typeface="Times New Roman" pitchFamily="18" charset="0"/>
              </a:rPr>
              <a:t>супстанце </a:t>
            </a:r>
            <a:r>
              <a:rPr lang="ru-RU" sz="2400" b="1">
                <a:latin typeface="Times New Roman" pitchFamily="18" charset="0"/>
              </a:rPr>
              <a:t>непријатн</a:t>
            </a:r>
            <a:r>
              <a:rPr lang="sr-Latn-CS" sz="2400" b="1">
                <a:latin typeface="Times New Roman" pitchFamily="18" charset="0"/>
              </a:rPr>
              <a:t>ог</a:t>
            </a:r>
            <a:r>
              <a:rPr lang="ru-RU" sz="2400" b="1">
                <a:latin typeface="Times New Roman" pitchFamily="18" charset="0"/>
              </a:rPr>
              <a:t> мирис</a:t>
            </a:r>
            <a:r>
              <a:rPr lang="sr-Latn-CS" sz="2400" b="1">
                <a:latin typeface="Times New Roman" pitchFamily="18" charset="0"/>
              </a:rPr>
              <a:t>а</a:t>
            </a:r>
            <a:r>
              <a:rPr lang="ru-RU" sz="2400" b="1">
                <a:latin typeface="Times New Roman" pitchFamily="18" charset="0"/>
              </a:rPr>
              <a:t>. </a:t>
            </a:r>
            <a:endParaRPr lang="en-US" sz="2400" b="1">
              <a:latin typeface="Times New Roman" pitchFamily="18" charset="0"/>
            </a:endParaRPr>
          </a:p>
          <a:p>
            <a:pPr algn="just">
              <a:buFontTx/>
              <a:buChar char="•"/>
            </a:pPr>
            <a:r>
              <a:rPr lang="ru-RU" sz="2400" b="1">
                <a:latin typeface="Times New Roman" pitchFamily="18" charset="0"/>
              </a:rPr>
              <a:t>Метода је заснована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ru-RU" sz="2400" b="1">
                <a:latin typeface="Times New Roman" pitchFamily="18" charset="0"/>
              </a:rPr>
              <a:t>на везивању додатог хлора</a:t>
            </a:r>
            <a:r>
              <a:rPr lang="sr-Latn-CS" sz="2400" b="1">
                <a:latin typeface="Times New Roman" pitchFamily="18" charset="0"/>
              </a:rPr>
              <a:t> у</a:t>
            </a:r>
            <a:r>
              <a:rPr lang="ru-RU" sz="2400" b="1">
                <a:latin typeface="Times New Roman" pitchFamily="18" charset="0"/>
              </a:rPr>
              <a:t> води са органским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ru-RU" sz="2400" b="1">
                <a:latin typeface="Times New Roman" pitchFamily="18" charset="0"/>
              </a:rPr>
              <a:t>материјама, односно амонијаком, при чему се стварају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ru-RU" sz="2400" b="1">
                <a:latin typeface="Times New Roman" pitchFamily="18" charset="0"/>
              </a:rPr>
              <a:t>хлорамини.</a:t>
            </a:r>
            <a:endParaRPr lang="en-US" sz="2400" b="1">
              <a:latin typeface="Times New Roman" pitchFamily="18" charset="0"/>
            </a:endParaRPr>
          </a:p>
          <a:p>
            <a:pPr algn="just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На почетку додавања активног хлора</a:t>
            </a:r>
            <a:r>
              <a:rPr lang="sr-Latn-CS" sz="2400" b="1">
                <a:latin typeface="Times New Roman" pitchFamily="18" charset="0"/>
              </a:rPr>
              <a:t>:</a:t>
            </a:r>
          </a:p>
          <a:p>
            <a:pPr algn="just"/>
            <a:r>
              <a:rPr lang="sr-Latn-CS" sz="2400" b="1">
                <a:latin typeface="Times New Roman" pitchFamily="18" charset="0"/>
              </a:rPr>
              <a:t>-</a:t>
            </a:r>
            <a:r>
              <a:rPr lang="en-US" sz="2400" b="1">
                <a:latin typeface="Times New Roman" pitchFamily="18" charset="0"/>
              </a:rPr>
              <a:t> садржај резидуалног хлора расте до максимума, </a:t>
            </a:r>
            <a:endParaRPr lang="sr-Latn-CS" sz="2400" b="1">
              <a:latin typeface="Times New Roman" pitchFamily="18" charset="0"/>
            </a:endParaRPr>
          </a:p>
          <a:p>
            <a:pPr algn="just"/>
            <a:r>
              <a:rPr lang="sr-Latn-CS" sz="2400" b="1">
                <a:latin typeface="Times New Roman" pitchFamily="18" charset="0"/>
              </a:rPr>
              <a:t>- </a:t>
            </a:r>
            <a:r>
              <a:rPr lang="en-US" sz="2400" b="1">
                <a:latin typeface="Times New Roman" pitchFamily="18" charset="0"/>
              </a:rPr>
              <a:t>након тога почиње да опада и поред даљег додавања активног хлора, </a:t>
            </a:r>
            <a:endParaRPr lang="sr-Latn-CS" sz="2400" b="1">
              <a:latin typeface="Times New Roman" pitchFamily="18" charset="0"/>
            </a:endParaRPr>
          </a:p>
          <a:p>
            <a:pPr algn="just"/>
            <a:r>
              <a:rPr lang="sr-Latn-CS" sz="2400" b="1">
                <a:latin typeface="Times New Roman" pitchFamily="18" charset="0"/>
              </a:rPr>
              <a:t>- </a:t>
            </a:r>
            <a:r>
              <a:rPr lang="en-US" sz="2400" b="1">
                <a:latin typeface="Times New Roman" pitchFamily="18" charset="0"/>
              </a:rPr>
              <a:t>после неког времена поново поч</a:t>
            </a:r>
            <a:r>
              <a:rPr lang="sr-Latn-CS" sz="2400" b="1">
                <a:latin typeface="Times New Roman" pitchFamily="18" charset="0"/>
              </a:rPr>
              <a:t>иње</a:t>
            </a:r>
            <a:r>
              <a:rPr lang="en-US" sz="2400" b="1">
                <a:latin typeface="Times New Roman" pitchFamily="18" charset="0"/>
              </a:rPr>
              <a:t> да расте до жељеног нивоа. </a:t>
            </a:r>
          </a:p>
          <a:p>
            <a:pPr algn="just"/>
            <a:r>
              <a:rPr lang="sr-Latn-CS" sz="2400" b="1">
                <a:latin typeface="Times New Roman" pitchFamily="18" charset="0"/>
              </a:rPr>
              <a:t>Овај процес се састоји од 4 фазе.</a:t>
            </a:r>
            <a:endParaRPr lang="en-U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53242"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431800"/>
          </a:xfrm>
        </p:spPr>
        <p:txBody>
          <a:bodyPr/>
          <a:lstStyle/>
          <a:p>
            <a:r>
              <a:rPr lang="sr-Latn-CS" sz="4000" smtClean="0"/>
              <a:t>Хлорисање на тачки прелома</a:t>
            </a:r>
            <a:endParaRPr lang="en-US" sz="4000" smtClean="0"/>
          </a:p>
        </p:txBody>
      </p:sp>
      <p:sp>
        <p:nvSpPr>
          <p:cNvPr id="168963" name="Rectangle 3"/>
          <p:cNvSpPr>
            <a:spLocks noGrp="1"/>
          </p:cNvSpPr>
          <p:nvPr>
            <p:ph type="body" idx="1"/>
          </p:nvPr>
        </p:nvSpPr>
        <p:spPr>
          <a:xfrm>
            <a:off x="0" y="908050"/>
            <a:ext cx="9144000" cy="5434013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2400" b="1" smtClean="0"/>
              <a:t>I </a:t>
            </a:r>
            <a:r>
              <a:rPr lang="ru-RU" sz="2400" b="1" smtClean="0"/>
              <a:t>фаза </a:t>
            </a:r>
            <a:endParaRPr lang="sr-Latn-CS" sz="2400" b="1" smtClean="0"/>
          </a:p>
          <a:p>
            <a:pPr>
              <a:lnSpc>
                <a:spcPct val="80000"/>
              </a:lnSpc>
            </a:pPr>
            <a:r>
              <a:rPr lang="sr-Latn-CS" sz="2000" b="1" smtClean="0"/>
              <a:t>н</a:t>
            </a:r>
            <a:r>
              <a:rPr lang="ru-RU" sz="2000" b="1" smtClean="0"/>
              <a:t>акон додавања хлора имамо брзо </a:t>
            </a:r>
            <a:r>
              <a:rPr lang="sr-Latn-CS" sz="2000" b="1" smtClean="0"/>
              <a:t>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sr-Latn-CS" sz="2000" b="1" smtClean="0"/>
              <a:t>      </a:t>
            </a:r>
            <a:r>
              <a:rPr lang="ru-RU" sz="2000" b="1" smtClean="0"/>
              <a:t>деловање хлора који се потпуно и</a:t>
            </a:r>
            <a:r>
              <a:rPr lang="sr-Latn-CS" sz="2000" b="1" smtClean="0"/>
              <a:t>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sr-Latn-CS" sz="2000" b="1" smtClean="0"/>
              <a:t>      </a:t>
            </a:r>
            <a:r>
              <a:rPr lang="ru-RU" sz="2000" b="1" smtClean="0"/>
              <a:t>неповратно веже за органске материје</a:t>
            </a:r>
          </a:p>
          <a:p>
            <a:pPr>
              <a:lnSpc>
                <a:spcPct val="80000"/>
              </a:lnSpc>
            </a:pPr>
            <a:r>
              <a:rPr lang="sr-Latn-CS" sz="2000" b="1" smtClean="0"/>
              <a:t>т</a:t>
            </a:r>
            <a:r>
              <a:rPr lang="ru-RU" sz="2000" b="1" smtClean="0"/>
              <a:t>о је хлорна потреба воде</a:t>
            </a:r>
            <a:endParaRPr lang="sr-Latn-CS" sz="2000" b="1" smtClean="0"/>
          </a:p>
          <a:p>
            <a:pPr>
              <a:lnSpc>
                <a:spcPct val="80000"/>
              </a:lnSpc>
            </a:pPr>
            <a:r>
              <a:rPr lang="ru-RU" sz="2000" b="1" smtClean="0"/>
              <a:t>кратко траје и </a:t>
            </a:r>
            <a:r>
              <a:rPr lang="ru-RU" sz="2000" b="1" u="sng" smtClean="0"/>
              <a:t>нема резидуалног хлора</a:t>
            </a:r>
            <a:endParaRPr lang="sr-Latn-CS" sz="2000" b="1" u="sng" smtClean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2400" b="1" smtClean="0"/>
              <a:t>II </a:t>
            </a:r>
            <a:r>
              <a:rPr lang="ru-RU" sz="2400" b="1" smtClean="0"/>
              <a:t>фаза</a:t>
            </a:r>
            <a:r>
              <a:rPr lang="ru-RU" sz="2000" b="1" smtClean="0"/>
              <a:t> </a:t>
            </a:r>
          </a:p>
          <a:p>
            <a:pPr>
              <a:lnSpc>
                <a:spcPct val="80000"/>
              </a:lnSpc>
            </a:pPr>
            <a:r>
              <a:rPr lang="sr-Latn-CS" sz="2000" b="1" smtClean="0"/>
              <a:t>д</a:t>
            </a:r>
            <a:r>
              <a:rPr lang="en-US" sz="2000" b="1" smtClean="0"/>
              <a:t>аљим додавањем хлора </a:t>
            </a:r>
            <a:r>
              <a:rPr lang="sr-Latn-CS" sz="2000" b="1" smtClean="0"/>
              <a:t>он се</a:t>
            </a:r>
            <a:r>
              <a:rPr lang="en-US" sz="2000" b="1" smtClean="0"/>
              <a:t> веже за амонијак градећи</a:t>
            </a:r>
            <a:r>
              <a:rPr lang="sr-Latn-CS" sz="2000" b="1" smtClean="0"/>
              <a:t> </a:t>
            </a:r>
            <a:r>
              <a:rPr lang="en-US" sz="2000" b="1" smtClean="0"/>
              <a:t>монохлорамин.</a:t>
            </a:r>
          </a:p>
          <a:p>
            <a:pPr>
              <a:lnSpc>
                <a:spcPct val="80000"/>
              </a:lnSpc>
            </a:pPr>
            <a:r>
              <a:rPr lang="sr-Latn-CS" sz="2000" b="1" smtClean="0"/>
              <a:t>п</a:t>
            </a:r>
            <a:r>
              <a:rPr lang="en-US" sz="2000" b="1" smtClean="0"/>
              <a:t>ојављује </a:t>
            </a:r>
            <a:r>
              <a:rPr lang="sr-Latn-CS" sz="2000" b="1" smtClean="0"/>
              <a:t>се </a:t>
            </a:r>
            <a:r>
              <a:rPr lang="en-US" sz="2000" b="1" u="sng" smtClean="0"/>
              <a:t>везани резидуални хлор</a:t>
            </a:r>
            <a:r>
              <a:rPr lang="en-US" sz="2000" b="1" smtClean="0"/>
              <a:t> чија концентрација полако </a:t>
            </a:r>
            <a:r>
              <a:rPr lang="en-US" sz="2000" b="1" u="sng" smtClean="0"/>
              <a:t>расте</a:t>
            </a:r>
            <a:endParaRPr lang="sr-Latn-CS" sz="2000" b="1" u="sng" smtClean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2400" b="1" smtClean="0"/>
              <a:t>III </a:t>
            </a:r>
            <a:r>
              <a:rPr lang="ru-RU" sz="2400" b="1" smtClean="0"/>
              <a:t>фаза</a:t>
            </a:r>
            <a:endParaRPr lang="sr-Latn-CS" sz="2400" b="1" smtClean="0"/>
          </a:p>
          <a:p>
            <a:pPr>
              <a:lnSpc>
                <a:spcPct val="80000"/>
              </a:lnSpc>
            </a:pPr>
            <a:r>
              <a:rPr lang="ru-RU" sz="2000" b="1" smtClean="0"/>
              <a:t>веће концентрације хлора доводе до</a:t>
            </a:r>
            <a:r>
              <a:rPr lang="sr-Latn-CS" sz="2000" b="1" smtClean="0"/>
              <a:t> </a:t>
            </a:r>
            <a:r>
              <a:rPr lang="ru-RU" sz="2000" b="1" smtClean="0"/>
              <a:t>оксидације монохлорамина </a:t>
            </a:r>
            <a:r>
              <a:rPr lang="sr-Latn-CS" sz="2000" b="1" smtClean="0"/>
              <a:t>у </a:t>
            </a:r>
            <a:r>
              <a:rPr lang="ru-RU" sz="2000" b="1" smtClean="0"/>
              <a:t>дихлорамин</a:t>
            </a:r>
            <a:r>
              <a:rPr lang="sr-Latn-CS" sz="2000" b="1" smtClean="0"/>
              <a:t>е</a:t>
            </a:r>
          </a:p>
          <a:p>
            <a:pPr>
              <a:lnSpc>
                <a:spcPct val="80000"/>
              </a:lnSpc>
            </a:pPr>
            <a:r>
              <a:rPr lang="sr-Latn-CS" sz="2000" b="1" smtClean="0"/>
              <a:t>с</a:t>
            </a:r>
            <a:r>
              <a:rPr lang="ru-RU" sz="2000" b="1" smtClean="0"/>
              <a:t>ада концентрација </a:t>
            </a:r>
            <a:r>
              <a:rPr lang="ru-RU" sz="2000" b="1" u="sng" smtClean="0"/>
              <a:t>везаног резидуалног хлора</a:t>
            </a:r>
            <a:r>
              <a:rPr lang="sr-Latn-CS" sz="2000" b="1" u="sng" smtClean="0"/>
              <a:t> </a:t>
            </a:r>
            <a:r>
              <a:rPr lang="ru-RU" sz="2000" b="1" u="sng" smtClean="0"/>
              <a:t>почиње да пада</a:t>
            </a:r>
            <a:r>
              <a:rPr lang="ru-RU" sz="2000" b="1" smtClean="0"/>
              <a:t>, јер се исти троши на стварање</a:t>
            </a:r>
            <a:r>
              <a:rPr lang="sr-Latn-CS" sz="2000" b="1" smtClean="0"/>
              <a:t> </a:t>
            </a:r>
            <a:r>
              <a:rPr lang="ru-RU" sz="2000" b="1" smtClean="0"/>
              <a:t>дихлорамина и потпуну оксидацију органских</a:t>
            </a:r>
            <a:r>
              <a:rPr lang="sr-Latn-CS" sz="2000" b="1" smtClean="0"/>
              <a:t> </a:t>
            </a:r>
            <a:r>
              <a:rPr lang="ru-RU" sz="2000" b="1" smtClean="0"/>
              <a:t>материја </a:t>
            </a:r>
            <a:endParaRPr lang="sr-Latn-CS" sz="2000" b="1" smtClean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2400" b="1" smtClean="0"/>
              <a:t>IV</a:t>
            </a:r>
            <a:r>
              <a:rPr lang="sr-Latn-CS" sz="2400" b="1" smtClean="0"/>
              <a:t> фаза</a:t>
            </a:r>
          </a:p>
          <a:p>
            <a:pPr>
              <a:lnSpc>
                <a:spcPct val="80000"/>
              </a:lnSpc>
            </a:pPr>
            <a:r>
              <a:rPr lang="sr-Latn-CS" sz="2000" b="1" smtClean="0"/>
              <a:t>к</a:t>
            </a:r>
            <a:r>
              <a:rPr lang="ru-RU" sz="2000" b="1" smtClean="0"/>
              <a:t>ада се потроши сва количина амонијака и изврши</a:t>
            </a:r>
            <a:r>
              <a:rPr lang="sr-Latn-CS" sz="2000" b="1" smtClean="0"/>
              <a:t> </a:t>
            </a:r>
            <a:r>
              <a:rPr lang="ru-RU" sz="2000" b="1" smtClean="0"/>
              <a:t>потпуна оксидација органских материја, нагло</a:t>
            </a:r>
            <a:r>
              <a:rPr lang="sr-Latn-CS" sz="2000" b="1" smtClean="0"/>
              <a:t> </a:t>
            </a:r>
            <a:r>
              <a:rPr lang="ru-RU" sz="2000" b="1" smtClean="0"/>
              <a:t>почиње да </a:t>
            </a:r>
            <a:r>
              <a:rPr lang="ru-RU" sz="2000" b="1" u="sng" smtClean="0"/>
              <a:t>расте концентрација слободног</a:t>
            </a:r>
            <a:r>
              <a:rPr lang="sr-Latn-CS" sz="2000" b="1" u="sng" smtClean="0"/>
              <a:t> </a:t>
            </a:r>
            <a:r>
              <a:rPr lang="ru-RU" sz="2000" b="1" u="sng" smtClean="0"/>
              <a:t>резидуалног хлора</a:t>
            </a:r>
            <a:r>
              <a:rPr lang="sr-Latn-CS" sz="2000" b="1" smtClean="0"/>
              <a:t>.</a:t>
            </a:r>
          </a:p>
        </p:txBody>
      </p:sp>
      <p:pic>
        <p:nvPicPr>
          <p:cNvPr id="168964" name="Picture 4" descr="hl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2363" y="765175"/>
            <a:ext cx="4211637" cy="2339975"/>
          </a:xfrm>
          <a:prstGeom prst="rect">
            <a:avLst/>
          </a:prstGeom>
          <a:noFill/>
        </p:spPr>
      </p:pic>
    </p:spTree>
  </p:cSld>
  <p:clrMapOvr>
    <a:masterClrMapping/>
  </p:clrMapOvr>
  <p:transition advTm="58494"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200" b="1" smtClean="0">
                <a:latin typeface="Arial" charset="0"/>
              </a:rPr>
              <a:t>Хлорисање на тачки прелома</a:t>
            </a:r>
            <a:endParaRPr lang="en-US" sz="3200" b="1" smtClean="0">
              <a:latin typeface="Arial" charset="0"/>
            </a:endParaRPr>
          </a:p>
        </p:txBody>
      </p:sp>
      <p:sp>
        <p:nvSpPr>
          <p:cNvPr id="17101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400" b="1" smtClean="0">
                <a:latin typeface="Times New Roman" pitchFamily="18" charset="0"/>
              </a:rPr>
              <a:t>Преломно место на кривуљи, којом се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ru-RU" sz="2400" b="1" smtClean="0">
                <a:latin typeface="Times New Roman" pitchFamily="18" charset="0"/>
              </a:rPr>
              <a:t>показује концентрација резидуалног хлора у води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ru-RU" sz="2400" b="1" smtClean="0">
                <a:latin typeface="Times New Roman" pitchFamily="18" charset="0"/>
              </a:rPr>
              <a:t>назива се преломна тачка (</a:t>
            </a:r>
            <a:r>
              <a:rPr lang="ru-RU" sz="2400" b="1" i="1" smtClean="0">
                <a:latin typeface="Times New Roman" pitchFamily="18" charset="0"/>
              </a:rPr>
              <a:t>break point</a:t>
            </a:r>
            <a:r>
              <a:rPr lang="ru-RU" sz="2400" b="1" smtClean="0">
                <a:latin typeface="Times New Roman" pitchFamily="18" charset="0"/>
              </a:rPr>
              <a:t>)</a:t>
            </a:r>
            <a:endParaRPr lang="sr-Latn-CS" sz="2400" b="1" smtClean="0"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endParaRPr lang="ru-RU" sz="2400" b="1" smtClean="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2400" b="1" smtClean="0">
                <a:latin typeface="Times New Roman" pitchFamily="18" charset="0"/>
              </a:rPr>
              <a:t>Преломна тачка показује време потпуне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ru-RU" sz="2400" b="1" smtClean="0">
                <a:latin typeface="Times New Roman" pitchFamily="18" charset="0"/>
              </a:rPr>
              <a:t>оксидације органских једињења и амонијака и</a:t>
            </a:r>
            <a:r>
              <a:rPr lang="sr-Latn-CS" sz="2400" b="1" smtClean="0">
                <a:latin typeface="Times New Roman" pitchFamily="18" charset="0"/>
              </a:rPr>
              <a:t> </a:t>
            </a:r>
            <a:r>
              <a:rPr lang="ru-RU" sz="2400" b="1" smtClean="0">
                <a:latin typeface="Times New Roman" pitchFamily="18" charset="0"/>
              </a:rPr>
              <a:t>моменат појаве само </a:t>
            </a:r>
            <a:r>
              <a:rPr lang="ru-RU" sz="2400" b="1" u="sng" smtClean="0">
                <a:latin typeface="Times New Roman" pitchFamily="18" charset="0"/>
              </a:rPr>
              <a:t>слободног резидуалног</a:t>
            </a:r>
            <a:r>
              <a:rPr lang="sr-Latn-CS" sz="2400" b="1" u="sng" smtClean="0">
                <a:latin typeface="Times New Roman" pitchFamily="18" charset="0"/>
              </a:rPr>
              <a:t> </a:t>
            </a:r>
            <a:r>
              <a:rPr lang="ru-RU" sz="2400" b="1" u="sng" smtClean="0">
                <a:latin typeface="Times New Roman" pitchFamily="18" charset="0"/>
              </a:rPr>
              <a:t>хлора</a:t>
            </a:r>
            <a:r>
              <a:rPr lang="ru-RU" sz="2400" b="1" smtClean="0">
                <a:latin typeface="Times New Roman" pitchFamily="18" charset="0"/>
              </a:rPr>
              <a:t> у дезинфикованој води.</a:t>
            </a:r>
            <a:endParaRPr lang="en-US" sz="2400" b="1" smtClean="0">
              <a:latin typeface="Times New Roman" pitchFamily="18" charset="0"/>
            </a:endParaRPr>
          </a:p>
        </p:txBody>
      </p:sp>
    </p:spTree>
  </p:cSld>
  <p:clrMapOvr>
    <a:masterClrMapping/>
  </p:clrMapOvr>
  <p:transition advTm="24524"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Text Box 3"/>
          <p:cNvSpPr txBox="1">
            <a:spLocks noChangeArrowheads="1"/>
          </p:cNvSpPr>
          <p:nvPr/>
        </p:nvSpPr>
        <p:spPr bwMode="auto">
          <a:xfrm>
            <a:off x="395288" y="333375"/>
            <a:ext cx="8497887" cy="4900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800" b="1">
                <a:latin typeface="Times New Roman" pitchFamily="18" charset="0"/>
              </a:rPr>
              <a:t>ДЕЗИНФЕКЦИЈА ВОДЕ ОЗОНОМ</a:t>
            </a:r>
          </a:p>
          <a:p>
            <a:endParaRPr lang="en-US" sz="2400" b="1">
              <a:latin typeface="Times New Roman" pitchFamily="18" charset="0"/>
            </a:endParaRPr>
          </a:p>
          <a:p>
            <a:r>
              <a:rPr lang="en-US" sz="2400" b="1">
                <a:latin typeface="Times New Roman" pitchFamily="18" charset="0"/>
              </a:rPr>
              <a:t>Озон је </a:t>
            </a:r>
          </a:p>
          <a:p>
            <a:endParaRPr lang="en-US" sz="2400" b="1">
              <a:latin typeface="Times New Roman" pitchFamily="18" charset="0"/>
            </a:endParaRPr>
          </a:p>
          <a:p>
            <a:pPr lvl="2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јако дезинфекционо средство</a:t>
            </a:r>
          </a:p>
          <a:p>
            <a:pPr lvl="2" algn="just">
              <a:buFontTx/>
              <a:buChar char="•"/>
            </a:pPr>
            <a:endParaRPr lang="en-US" sz="2400" b="1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оксидише и разара органске у неорганске материје у води и побољшава укус</a:t>
            </a:r>
          </a:p>
          <a:p>
            <a:pPr algn="just">
              <a:buFontTx/>
              <a:buChar char="•"/>
            </a:pPr>
            <a:endParaRPr lang="en-US" sz="2400" b="1">
              <a:latin typeface="Times New Roman" pitchFamily="18" charset="0"/>
            </a:endParaRPr>
          </a:p>
          <a:p>
            <a:pPr algn="just"/>
            <a:r>
              <a:rPr lang="en-US" sz="2400" b="1">
                <a:latin typeface="Times New Roman" pitchFamily="18" charset="0"/>
              </a:rPr>
              <a:t>Вода која се дезинфикује озоном мора бити чиста и бистра</a:t>
            </a:r>
          </a:p>
          <a:p>
            <a:pPr algn="just"/>
            <a:endParaRPr lang="en-US" sz="2400" b="1">
              <a:latin typeface="Times New Roman" pitchFamily="18" charset="0"/>
            </a:endParaRPr>
          </a:p>
          <a:p>
            <a:pPr algn="just"/>
            <a:r>
              <a:rPr lang="en-US" sz="2400" b="1">
                <a:latin typeface="Times New Roman" pitchFamily="18" charset="0"/>
              </a:rPr>
              <a:t>Главни недостатак методе је одсуство продуженог дезинфекционог утицаја</a:t>
            </a: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 advTm="46467"/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91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CS" smtClean="0"/>
          </a:p>
        </p:txBody>
      </p:sp>
      <p:pic>
        <p:nvPicPr>
          <p:cNvPr id="294918" name="Picture 6" descr="Drinking Water Treatment Chemicals Manufacturer in Kolkata West Bengal | ID  - 381664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620713"/>
            <a:ext cx="8353425" cy="6272212"/>
          </a:xfrm>
          <a:prstGeom prst="rect">
            <a:avLst/>
          </a:prstGeom>
          <a:noFill/>
        </p:spPr>
      </p:pic>
    </p:spTree>
  </p:cSld>
  <p:clrMapOvr>
    <a:masterClrMapping/>
  </p:clrMapOvr>
  <p:transition advTm="25256"/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3"/>
          <p:cNvSpPr>
            <a:spLocks noGrp="1" noChangeArrowheads="1"/>
          </p:cNvSpPr>
          <p:nvPr>
            <p:ph type="title"/>
          </p:nvPr>
        </p:nvSpPr>
        <p:spPr>
          <a:xfrm>
            <a:off x="735013" y="115888"/>
            <a:ext cx="8229600" cy="1384300"/>
          </a:xfrm>
        </p:spPr>
        <p:txBody>
          <a:bodyPr/>
          <a:lstStyle/>
          <a:p>
            <a:r>
              <a:rPr lang="sr-Latn-CS" sz="4000" b="1" smtClean="0"/>
              <a:t>Минералне воде</a:t>
            </a:r>
            <a:endParaRPr lang="en-US" sz="4000" b="1" smtClean="0"/>
          </a:p>
        </p:txBody>
      </p:sp>
      <p:sp>
        <p:nvSpPr>
          <p:cNvPr id="104451" name="Rectangle 4"/>
          <p:cNvSpPr>
            <a:spLocks noGrp="1" noChangeArrowheads="1"/>
          </p:cNvSpPr>
          <p:nvPr>
            <p:ph idx="1"/>
          </p:nvPr>
        </p:nvSpPr>
        <p:spPr>
          <a:xfrm>
            <a:off x="735013" y="1905000"/>
            <a:ext cx="8229600" cy="4692650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en-GB" sz="2400" b="1" smtClean="0"/>
              <a:t>Минералне воде се сврставају у природна богатства како сваке др</a:t>
            </a:r>
            <a:r>
              <a:rPr lang="en-US" sz="2400" b="1" smtClean="0"/>
              <a:t>ж</a:t>
            </a:r>
            <a:r>
              <a:rPr lang="en-GB" sz="2400" b="1" smtClean="0"/>
              <a:t>аве, тако  и целокупне планете.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endParaRPr lang="en-GB" sz="2400" b="1" u="sng" smtClean="0"/>
          </a:p>
          <a:p>
            <a:pPr algn="just">
              <a:lnSpc>
                <a:spcPct val="80000"/>
              </a:lnSpc>
            </a:pPr>
            <a:r>
              <a:rPr lang="en-GB" sz="2400" b="1" smtClean="0"/>
              <a:t>Сврставају се у 4 велике групе:</a:t>
            </a:r>
          </a:p>
          <a:p>
            <a:pPr algn="just">
              <a:lnSpc>
                <a:spcPct val="80000"/>
              </a:lnSpc>
            </a:pPr>
            <a:endParaRPr lang="en-GB" sz="2400" b="1" smtClean="0"/>
          </a:p>
          <a:p>
            <a:pPr lvl="1" algn="just">
              <a:lnSpc>
                <a:spcPct val="80000"/>
              </a:lnSpc>
            </a:pPr>
            <a:r>
              <a:rPr lang="en-GB" sz="2400" b="1" smtClean="0"/>
              <a:t>     I </a:t>
            </a:r>
            <a:r>
              <a:rPr lang="sr-Latn-CS" sz="2400" b="1" smtClean="0"/>
              <a:t>групу</a:t>
            </a:r>
            <a:r>
              <a:rPr lang="en-GB" sz="2400" b="1" smtClean="0"/>
              <a:t> </a:t>
            </a:r>
            <a:r>
              <a:rPr lang="sr-Cyrl-CS" sz="2400" b="1" smtClean="0"/>
              <a:t>ч</a:t>
            </a:r>
            <a:r>
              <a:rPr lang="en-GB" sz="2400" b="1" smtClean="0"/>
              <a:t>ине водe кoјe са</a:t>
            </a:r>
            <a:r>
              <a:rPr lang="sr-Cyrl-CS" sz="2400" b="1" smtClean="0"/>
              <a:t>д</a:t>
            </a:r>
            <a:r>
              <a:rPr lang="en-GB" sz="2400" b="1" smtClean="0"/>
              <a:t>р</a:t>
            </a:r>
            <a:r>
              <a:rPr lang="sr-Cyrl-CS" sz="2400" b="1" smtClean="0"/>
              <a:t>ж</a:t>
            </a:r>
            <a:r>
              <a:rPr lang="en-GB" sz="2400" b="1" smtClean="0"/>
              <a:t>e </a:t>
            </a:r>
            <a:r>
              <a:rPr lang="sr-Cyrl-CS" sz="2400" b="1" smtClean="0"/>
              <a:t>виш</a:t>
            </a:r>
            <a:r>
              <a:rPr lang="en-GB" sz="2400" b="1" smtClean="0"/>
              <a:t>e </a:t>
            </a:r>
            <a:r>
              <a:rPr lang="sr-Latn-CS" sz="2400" b="1" smtClean="0"/>
              <a:t>од</a:t>
            </a:r>
            <a:r>
              <a:rPr lang="en-GB" sz="2400" b="1" smtClean="0"/>
              <a:t> 1 г</a:t>
            </a:r>
            <a:r>
              <a:rPr lang="sr-Cyrl-CS" sz="2400" b="1" smtClean="0"/>
              <a:t>р</a:t>
            </a:r>
            <a:r>
              <a:rPr lang="en-GB" sz="2400" b="1" smtClean="0"/>
              <a:t>aмa </a:t>
            </a:r>
            <a:r>
              <a:rPr lang="sr-Cyrl-CS" sz="2400" b="1" smtClean="0"/>
              <a:t>сувог остатка</a:t>
            </a:r>
            <a:r>
              <a:rPr lang="en-GB" sz="2400" b="1" smtClean="0"/>
              <a:t> (</a:t>
            </a:r>
            <a:r>
              <a:rPr lang="sr-Cyrl-CS" sz="2400" b="1" smtClean="0"/>
              <a:t>растворених чврстих материја</a:t>
            </a:r>
            <a:r>
              <a:rPr lang="en-GB" sz="2400" b="1" smtClean="0"/>
              <a:t>) </a:t>
            </a:r>
            <a:r>
              <a:rPr lang="sr-Cyrl-CS" sz="2400" b="1" smtClean="0"/>
              <a:t>на литар воде;</a:t>
            </a:r>
            <a:r>
              <a:rPr lang="en-GB" sz="2400" b="1" smtClean="0"/>
              <a:t>  </a:t>
            </a:r>
            <a:endParaRPr lang="sr-Cyrl-CS" sz="2400" b="1" smtClean="0"/>
          </a:p>
          <a:p>
            <a:pPr lvl="1" algn="just">
              <a:lnSpc>
                <a:spcPct val="80000"/>
              </a:lnSpc>
            </a:pPr>
            <a:r>
              <a:rPr lang="en-GB" sz="2400" b="1" smtClean="0"/>
              <a:t>    II </a:t>
            </a:r>
            <a:r>
              <a:rPr lang="sr-Latn-CS" sz="2400" b="1" smtClean="0"/>
              <a:t>групу</a:t>
            </a:r>
            <a:r>
              <a:rPr lang="en-GB" sz="2400" b="1" smtClean="0"/>
              <a:t> </a:t>
            </a:r>
            <a:r>
              <a:rPr lang="sr-Cyrl-CS" sz="2400" b="1" smtClean="0"/>
              <a:t>ч</a:t>
            </a:r>
            <a:r>
              <a:rPr lang="en-GB" sz="2400" b="1" smtClean="0"/>
              <a:t>ине водe кoјe са</a:t>
            </a:r>
            <a:r>
              <a:rPr lang="sr-Cyrl-CS" sz="2400" b="1" smtClean="0"/>
              <a:t>д</a:t>
            </a:r>
            <a:r>
              <a:rPr lang="en-GB" sz="2400" b="1" smtClean="0"/>
              <a:t>р</a:t>
            </a:r>
            <a:r>
              <a:rPr lang="sr-Cyrl-CS" sz="2400" b="1" smtClean="0"/>
              <a:t>ж</a:t>
            </a:r>
            <a:r>
              <a:rPr lang="en-GB" sz="2400" b="1" smtClean="0"/>
              <a:t>e </a:t>
            </a:r>
            <a:r>
              <a:rPr lang="sr-Cyrl-CS" sz="2400" b="1" smtClean="0"/>
              <a:t>активне биолошке материје</a:t>
            </a:r>
            <a:endParaRPr lang="en-GB" sz="2400" b="1" smtClean="0"/>
          </a:p>
          <a:p>
            <a:pPr lvl="1" algn="just">
              <a:lnSpc>
                <a:spcPct val="80000"/>
              </a:lnSpc>
            </a:pPr>
            <a:r>
              <a:rPr lang="en-GB" sz="2400" b="1" smtClean="0"/>
              <a:t>     III </a:t>
            </a:r>
            <a:r>
              <a:rPr lang="sr-Latn-CS" sz="2400" b="1" smtClean="0"/>
              <a:t>групу</a:t>
            </a:r>
            <a:r>
              <a:rPr lang="en-GB" sz="2400" b="1" smtClean="0"/>
              <a:t> </a:t>
            </a:r>
            <a:r>
              <a:rPr lang="sr-Cyrl-CS" sz="2400" b="1" smtClean="0"/>
              <a:t>ч</a:t>
            </a:r>
            <a:r>
              <a:rPr lang="en-GB" sz="2400" b="1" smtClean="0"/>
              <a:t>ине водe кoјe са</a:t>
            </a:r>
            <a:r>
              <a:rPr lang="sr-Cyrl-CS" sz="2400" b="1" smtClean="0"/>
              <a:t>д</a:t>
            </a:r>
            <a:r>
              <a:rPr lang="en-GB" sz="2400" b="1" smtClean="0"/>
              <a:t>р</a:t>
            </a:r>
            <a:r>
              <a:rPr lang="sr-Cyrl-CS" sz="2400" b="1" smtClean="0"/>
              <a:t>ж</a:t>
            </a:r>
            <a:r>
              <a:rPr lang="en-GB" sz="2400" b="1" smtClean="0"/>
              <a:t>e </a:t>
            </a:r>
            <a:r>
              <a:rPr lang="sr-Cyrl-CS" sz="2400" b="1" smtClean="0"/>
              <a:t>растворене гасове</a:t>
            </a:r>
            <a:r>
              <a:rPr lang="en-GB" sz="2400" b="1" smtClean="0"/>
              <a:t>;</a:t>
            </a:r>
          </a:p>
          <a:p>
            <a:pPr lvl="1" algn="just">
              <a:lnSpc>
                <a:spcPct val="80000"/>
              </a:lnSpc>
            </a:pPr>
            <a:r>
              <a:rPr lang="en-GB" sz="2400" b="1" smtClean="0"/>
              <a:t>     IV </a:t>
            </a:r>
            <a:r>
              <a:rPr lang="sr-Latn-CS" sz="2400" b="1" smtClean="0"/>
              <a:t>групу</a:t>
            </a:r>
            <a:r>
              <a:rPr lang="en-GB" sz="2400" b="1" smtClean="0"/>
              <a:t> </a:t>
            </a:r>
            <a:r>
              <a:rPr lang="sr-Cyrl-CS" sz="2400" b="1" smtClean="0"/>
              <a:t>ч</a:t>
            </a:r>
            <a:r>
              <a:rPr lang="en-GB" sz="2400" b="1" smtClean="0"/>
              <a:t>ине водe кoјe са</a:t>
            </a:r>
            <a:r>
              <a:rPr lang="sr-Cyrl-CS" sz="2400" b="1" smtClean="0"/>
              <a:t>д</a:t>
            </a:r>
            <a:r>
              <a:rPr lang="en-GB" sz="2400" b="1" smtClean="0"/>
              <a:t>р</a:t>
            </a:r>
            <a:r>
              <a:rPr lang="sr-Cyrl-CS" sz="2400" b="1" smtClean="0"/>
              <a:t>ж</a:t>
            </a:r>
            <a:r>
              <a:rPr lang="en-GB" sz="2400" b="1" smtClean="0"/>
              <a:t>e мaњe od 1 gr/l 	   раство</a:t>
            </a:r>
            <a:r>
              <a:rPr lang="sr-Latn-CS" sz="2400" b="1" smtClean="0"/>
              <a:t>р</a:t>
            </a:r>
            <a:r>
              <a:rPr lang="en-GB" sz="2400" b="1" smtClean="0"/>
              <a:t>ених </a:t>
            </a:r>
            <a:r>
              <a:rPr lang="sr-Cyrl-CS" sz="2400" b="1" smtClean="0"/>
              <a:t>чврстих</a:t>
            </a:r>
            <a:r>
              <a:rPr lang="en-GB" sz="2400" b="1" smtClean="0"/>
              <a:t>       </a:t>
            </a:r>
            <a:r>
              <a:rPr lang="sr-Cyrl-CS" sz="2400" b="1" smtClean="0"/>
              <a:t>материја </a:t>
            </a:r>
            <a:r>
              <a:rPr lang="en-GB" sz="2400" b="1" smtClean="0"/>
              <a:t>(</a:t>
            </a:r>
            <a:r>
              <a:rPr lang="sr-Cyrl-CS" sz="2400" b="1" smtClean="0"/>
              <a:t>олигоминерале</a:t>
            </a:r>
            <a:r>
              <a:rPr lang="en-GB" sz="2400" b="1" smtClean="0"/>
              <a:t>).</a:t>
            </a:r>
            <a:r>
              <a:rPr lang="en-US" sz="2400" smtClean="0"/>
              <a:t> </a:t>
            </a:r>
          </a:p>
        </p:txBody>
      </p:sp>
    </p:spTree>
  </p:cSld>
  <p:clrMapOvr>
    <a:masterClrMapping/>
  </p:clrMapOvr>
  <p:transition advTm="50327"/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32" name="Rectangle 4"/>
          <p:cNvSpPr>
            <a:spLocks noChangeArrowheads="1"/>
          </p:cNvSpPr>
          <p:nvPr/>
        </p:nvSpPr>
        <p:spPr bwMode="auto">
          <a:xfrm>
            <a:off x="468313" y="2692400"/>
            <a:ext cx="8229600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sr-Latn-CS" sz="2400" b="1">
                <a:latin typeface="Times New Roman" pitchFamily="18" charset="0"/>
              </a:rPr>
              <a:t>микробиолошку, хемијску, физичку, радиолошку исправност воде за пиће,  </a:t>
            </a:r>
          </a:p>
          <a:p>
            <a:pPr marL="342900" indent="-342900"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sr-Latn-CS" sz="2400" b="1">
                <a:latin typeface="Times New Roman" pitchFamily="18" charset="0"/>
              </a:rPr>
              <a:t>очуваност зона санитарне заштите и </a:t>
            </a:r>
          </a:p>
          <a:p>
            <a:pPr marL="342900" indent="-342900"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sr-Latn-CS" sz="2400" b="1">
                <a:latin typeface="Times New Roman" pitchFamily="18" charset="0"/>
              </a:rPr>
              <a:t>здравствено безбедно руковање водом за пиће.</a:t>
            </a:r>
            <a:endParaRPr lang="en-US" sz="2400" b="1">
              <a:latin typeface="Times New Roman" pitchFamily="18" charset="0"/>
            </a:endParaRPr>
          </a:p>
        </p:txBody>
      </p:sp>
      <p:sp>
        <p:nvSpPr>
          <p:cNvPr id="355333" name="Rectangle 3"/>
          <p:cNvSpPr>
            <a:spLocks noChangeArrowheads="1"/>
          </p:cNvSpPr>
          <p:nvPr/>
        </p:nvSpPr>
        <p:spPr bwMode="auto">
          <a:xfrm>
            <a:off x="503238" y="836613"/>
            <a:ext cx="8640762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sr-Latn-CS" sz="3200" b="1">
                <a:latin typeface="Times New Roman" pitchFamily="18" charset="0"/>
              </a:rPr>
              <a:t>Здравствена безбедност воде за пиће подразумева:</a:t>
            </a:r>
            <a:endParaRPr lang="en-US" sz="32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17961"/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308" name="Rectangle 5"/>
          <p:cNvSpPr>
            <a:spLocks noChangeArrowheads="1"/>
          </p:cNvSpPr>
          <p:nvPr/>
        </p:nvSpPr>
        <p:spPr bwMode="auto">
          <a:xfrm>
            <a:off x="468313" y="2565400"/>
            <a:ext cx="8424862" cy="399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 eaLnBrk="1" hangingPunct="1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sl-SI" sz="2400" b="1">
                <a:latin typeface="Times New Roman" pitchFamily="18" charset="0"/>
              </a:rPr>
              <a:t>Закон о водама, Сл.гласник РС</a:t>
            </a:r>
          </a:p>
          <a:p>
            <a:pPr marL="342900" indent="-342900" algn="just" eaLnBrk="1" hangingPunct="1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sl-SI" sz="2400" b="1">
                <a:latin typeface="Times New Roman" pitchFamily="18" charset="0"/>
                <a:cs typeface="Times New Roman" pitchFamily="18" charset="0"/>
              </a:rPr>
              <a:t>Закон о заштити становништва од заразних болести, Сл.гласник РС</a:t>
            </a:r>
          </a:p>
          <a:p>
            <a:pPr marL="342900" indent="-342900" algn="just" eaLnBrk="1" hangingPunct="1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sl-SI" sz="2400" b="1">
                <a:latin typeface="Times New Roman" pitchFamily="18" charset="0"/>
                <a:cs typeface="Times New Roman" pitchFamily="18" charset="0"/>
              </a:rPr>
              <a:t>Уредба о здравственој заштити становништва од заразних болести, Сл.гласник РС</a:t>
            </a:r>
            <a:endParaRPr lang="sl-SI" sz="2400" b="1">
              <a:latin typeface="Times New Roman" pitchFamily="18" charset="0"/>
            </a:endParaRPr>
          </a:p>
          <a:p>
            <a:pPr marL="342900" indent="-342900" algn="just" eaLnBrk="1" hangingPunct="1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sl-SI" sz="2400" b="1">
                <a:latin typeface="Times New Roman" pitchFamily="18" charset="0"/>
              </a:rPr>
              <a:t>Закон о </a:t>
            </a:r>
            <a:r>
              <a:rPr lang="sr-Latn-CS" sz="2400" b="1">
                <a:latin typeface="Times New Roman" pitchFamily="18" charset="0"/>
              </a:rPr>
              <a:t>безбедности хране</a:t>
            </a:r>
            <a:endParaRPr lang="sl-SI" sz="2400" b="1">
              <a:latin typeface="Times New Roman" pitchFamily="18" charset="0"/>
            </a:endParaRPr>
          </a:p>
          <a:p>
            <a:pPr marL="342900" indent="-342900" algn="just" eaLnBrk="1" hangingPunct="1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sl-SI" sz="2400" b="1">
                <a:latin typeface="Times New Roman" pitchFamily="18" charset="0"/>
              </a:rPr>
              <a:t>Правилник о хигијенској исправности воде за пиће, Сл.лист СРЈ 42/98 и 44/99</a:t>
            </a:r>
            <a:endParaRPr lang="en-GB" sz="2400" b="1">
              <a:latin typeface="Times New Roman" pitchFamily="18" charset="0"/>
            </a:endParaRPr>
          </a:p>
        </p:txBody>
      </p:sp>
      <p:sp>
        <p:nvSpPr>
          <p:cNvPr id="185348" name="Rectangle 4"/>
          <p:cNvSpPr>
            <a:spLocks noChangeArrowheads="1"/>
          </p:cNvSpPr>
          <p:nvPr/>
        </p:nvSpPr>
        <p:spPr bwMode="auto">
          <a:xfrm>
            <a:off x="466725" y="765175"/>
            <a:ext cx="8281988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just" eaLnBrk="1" hangingPunct="1"/>
            <a:r>
              <a:rPr lang="sl-SI" sz="2900" b="1">
                <a:latin typeface="Times New Roman" pitchFamily="18" charset="0"/>
              </a:rPr>
              <a:t>Законска основа за утврђивање здравствене безбедности воде за пиће у Републици Србији:</a:t>
            </a:r>
            <a:endParaRPr lang="en-GB" sz="29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14345"/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4" name="Rectangle 4"/>
          <p:cNvSpPr>
            <a:spLocks noChangeArrowheads="1"/>
          </p:cNvSpPr>
          <p:nvPr/>
        </p:nvSpPr>
        <p:spPr bwMode="auto">
          <a:xfrm>
            <a:off x="468313" y="2060575"/>
            <a:ext cx="8351837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sl-SI" sz="2400" b="1">
                <a:latin typeface="Times New Roman" pitchFamily="18" charset="0"/>
              </a:rPr>
              <a:t>Систематски надзор над квалитетом воде за пиће (сем теста на присуство </a:t>
            </a:r>
            <a:r>
              <a:rPr lang="sl-SI" sz="2400" b="1" i="1">
                <a:latin typeface="Times New Roman" pitchFamily="18" charset="0"/>
              </a:rPr>
              <a:t>E.coli</a:t>
            </a:r>
            <a:r>
              <a:rPr lang="sl-SI" sz="2400" b="1">
                <a:latin typeface="Times New Roman" pitchFamily="18" charset="0"/>
              </a:rPr>
              <a:t>)-</a:t>
            </a:r>
            <a:r>
              <a:rPr lang="sl-SI" sz="2400" b="1">
                <a:solidFill>
                  <a:schemeClr val="accent1"/>
                </a:solidFill>
                <a:latin typeface="Times New Roman" pitchFamily="18" charset="0"/>
              </a:rPr>
              <a:t>произвoђач</a:t>
            </a:r>
          </a:p>
          <a:p>
            <a:pPr marL="342900" indent="-342900" algn="just" eaLnBrk="1" hangingPunct="1">
              <a:spcBef>
                <a:spcPct val="20000"/>
              </a:spcBef>
              <a:buFont typeface="Wingdings" pitchFamily="2" charset="2"/>
              <a:buNone/>
            </a:pPr>
            <a:endParaRPr lang="sl-SI" sz="2400" b="1">
              <a:solidFill>
                <a:schemeClr val="accent1"/>
              </a:solidFill>
              <a:latin typeface="Times New Roman" pitchFamily="18" charset="0"/>
            </a:endParaRPr>
          </a:p>
          <a:p>
            <a:pPr marL="342900" indent="-342900" algn="just"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sl-SI" sz="2400" b="1">
                <a:latin typeface="Times New Roman" pitchFamily="18" charset="0"/>
              </a:rPr>
              <a:t>С</a:t>
            </a:r>
            <a:r>
              <a:rPr lang="sr-Cyrl-CS" sz="2400" b="1">
                <a:latin typeface="Times New Roman" pitchFamily="18" charset="0"/>
              </a:rPr>
              <a:t>и</a:t>
            </a:r>
            <a:r>
              <a:rPr lang="sl-SI" sz="2400" b="1">
                <a:latin typeface="Times New Roman" pitchFamily="18" charset="0"/>
              </a:rPr>
              <a:t>стемa</a:t>
            </a:r>
            <a:r>
              <a:rPr lang="en-US" sz="2400" b="1">
                <a:latin typeface="Times New Roman" pitchFamily="18" charset="0"/>
              </a:rPr>
              <a:t>тс</a:t>
            </a:r>
            <a:r>
              <a:rPr lang="sl-SI" sz="2400" b="1">
                <a:latin typeface="Times New Roman" pitchFamily="18" charset="0"/>
              </a:rPr>
              <a:t>кa прове</a:t>
            </a:r>
            <a:r>
              <a:rPr lang="en-US" sz="2400" b="1">
                <a:latin typeface="Times New Roman" pitchFamily="18" charset="0"/>
              </a:rPr>
              <a:t>р</a:t>
            </a:r>
            <a:r>
              <a:rPr lang="sl-SI" sz="2400" b="1">
                <a:latin typeface="Times New Roman" pitchFamily="18" charset="0"/>
              </a:rPr>
              <a:t>а зд</a:t>
            </a:r>
            <a:r>
              <a:rPr lang="en-US" sz="2400" b="1">
                <a:latin typeface="Times New Roman" pitchFamily="18" charset="0"/>
              </a:rPr>
              <a:t>р</a:t>
            </a:r>
            <a:r>
              <a:rPr lang="sl-SI" sz="2400" b="1">
                <a:latin typeface="Times New Roman" pitchFamily="18" charset="0"/>
              </a:rPr>
              <a:t>a</a:t>
            </a:r>
            <a:r>
              <a:rPr lang="sr-Cyrl-CS" sz="2400" b="1">
                <a:latin typeface="Times New Roman" pitchFamily="18" charset="0"/>
              </a:rPr>
              <a:t>в</a:t>
            </a:r>
            <a:r>
              <a:rPr lang="sl-SI" sz="2400" b="1">
                <a:latin typeface="Times New Roman" pitchFamily="18" charset="0"/>
              </a:rPr>
              <a:t>ст</a:t>
            </a:r>
            <a:r>
              <a:rPr lang="sr-Cyrl-CS" sz="2400" b="1">
                <a:latin typeface="Times New Roman" pitchFamily="18" charset="0"/>
              </a:rPr>
              <a:t>в</a:t>
            </a:r>
            <a:r>
              <a:rPr lang="sl-SI" sz="2400" b="1">
                <a:latin typeface="Times New Roman" pitchFamily="18" charset="0"/>
              </a:rPr>
              <a:t>eнe </a:t>
            </a:r>
            <a:r>
              <a:rPr lang="en-US" sz="2400" b="1">
                <a:latin typeface="Times New Roman" pitchFamily="18" charset="0"/>
              </a:rPr>
              <a:t>исправности </a:t>
            </a:r>
            <a:r>
              <a:rPr lang="sr-Cyrl-CS" sz="2400" b="1">
                <a:latin typeface="Times New Roman" pitchFamily="18" charset="0"/>
              </a:rPr>
              <a:t>в</a:t>
            </a:r>
            <a:r>
              <a:rPr lang="sl-SI" sz="2400" b="1">
                <a:latin typeface="Times New Roman" pitchFamily="18" charset="0"/>
              </a:rPr>
              <a:t>oдe зa </a:t>
            </a:r>
            <a:r>
              <a:rPr lang="sr-Cyrl-CS" sz="2400" b="1">
                <a:latin typeface="Times New Roman" pitchFamily="18" charset="0"/>
              </a:rPr>
              <a:t>пи</a:t>
            </a:r>
            <a:r>
              <a:rPr lang="sl-SI" sz="2400" b="1">
                <a:latin typeface="Times New Roman" pitchFamily="18" charset="0"/>
              </a:rPr>
              <a:t>ћe – </a:t>
            </a:r>
            <a:r>
              <a:rPr lang="sr-Cyrl-CS" sz="2400" b="1">
                <a:solidFill>
                  <a:schemeClr val="accent1"/>
                </a:solidFill>
                <a:latin typeface="Times New Roman" pitchFamily="18" charset="0"/>
              </a:rPr>
              <a:t>институти и заводи</a:t>
            </a:r>
            <a:endParaRPr lang="sr-Latn-CS" sz="2400" b="1">
              <a:solidFill>
                <a:schemeClr val="accent1"/>
              </a:solidFill>
              <a:latin typeface="Times New Roman" pitchFamily="18" charset="0"/>
            </a:endParaRPr>
          </a:p>
          <a:p>
            <a:pPr marL="342900" indent="-342900" algn="just" eaLnBrk="1" hangingPunct="1">
              <a:spcBef>
                <a:spcPct val="20000"/>
              </a:spcBef>
              <a:buFont typeface="Arial" charset="0"/>
              <a:buNone/>
            </a:pPr>
            <a:endParaRPr lang="sl-SI" sz="2400" b="1">
              <a:latin typeface="Times New Roman" pitchFamily="18" charset="0"/>
            </a:endParaRPr>
          </a:p>
          <a:p>
            <a:pPr marL="342900" indent="-342900" algn="just"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sl-SI" sz="2400" b="1">
                <a:latin typeface="Times New Roman" pitchFamily="18" charset="0"/>
              </a:rPr>
              <a:t>Систематска </a:t>
            </a:r>
            <a:r>
              <a:rPr lang="en-US" sz="2400" b="1">
                <a:latin typeface="Times New Roman" pitchFamily="18" charset="0"/>
              </a:rPr>
              <a:t>истраживања</a:t>
            </a:r>
            <a:r>
              <a:rPr lang="sl-SI" sz="2400" b="1">
                <a:latin typeface="Times New Roman" pitchFamily="18" charset="0"/>
              </a:rPr>
              <a:t> у </a:t>
            </a:r>
            <a:r>
              <a:rPr lang="en-US" sz="2400" b="1">
                <a:latin typeface="Times New Roman" pitchFamily="18" charset="0"/>
              </a:rPr>
              <a:t>вези</a:t>
            </a:r>
            <a:r>
              <a:rPr lang="sl-SI" sz="2400" b="1">
                <a:latin typeface="Times New Roman" pitchFamily="18" charset="0"/>
              </a:rPr>
              <a:t> сa обeзбeђ</a:t>
            </a:r>
            <a:r>
              <a:rPr lang="en-US" sz="2400" b="1">
                <a:latin typeface="Times New Roman" pitchFamily="18" charset="0"/>
              </a:rPr>
              <a:t>ив</a:t>
            </a:r>
            <a:r>
              <a:rPr lang="sl-SI" sz="2400" b="1">
                <a:latin typeface="Times New Roman" pitchFamily="18" charset="0"/>
              </a:rPr>
              <a:t>a</a:t>
            </a:r>
            <a:r>
              <a:rPr lang="sr-Cyrl-CS" sz="2400" b="1">
                <a:latin typeface="Times New Roman" pitchFamily="18" charset="0"/>
              </a:rPr>
              <a:t>њ</a:t>
            </a:r>
            <a:r>
              <a:rPr lang="sl-SI" sz="2400" b="1">
                <a:latin typeface="Times New Roman" pitchFamily="18" charset="0"/>
              </a:rPr>
              <a:t>eм </a:t>
            </a:r>
            <a:r>
              <a:rPr lang="sr-Cyrl-CS" sz="2400" b="1">
                <a:latin typeface="Times New Roman" pitchFamily="18" charset="0"/>
              </a:rPr>
              <a:t>здравствено безбедне</a:t>
            </a:r>
            <a:r>
              <a:rPr lang="sl-SI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воде</a:t>
            </a:r>
            <a:r>
              <a:rPr lang="sl-SI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з</a:t>
            </a:r>
            <a:r>
              <a:rPr lang="sl-SI" sz="2400" b="1">
                <a:latin typeface="Times New Roman" pitchFamily="18" charset="0"/>
              </a:rPr>
              <a:t>a пићe (</a:t>
            </a:r>
            <a:r>
              <a:rPr lang="sr-Cyrl-CS" sz="2400" b="1">
                <a:latin typeface="Times New Roman" pitchFamily="18" charset="0"/>
              </a:rPr>
              <a:t>спроводи се према околностима</a:t>
            </a:r>
            <a:r>
              <a:rPr lang="sl-SI" sz="2400" b="1">
                <a:latin typeface="Times New Roman" pitchFamily="18" charset="0"/>
              </a:rPr>
              <a:t>) – </a:t>
            </a:r>
            <a:r>
              <a:rPr lang="sr-Latn-CS" sz="2400" b="1">
                <a:solidFill>
                  <a:schemeClr val="accent1"/>
                </a:solidFill>
                <a:latin typeface="Times New Roman" pitchFamily="18" charset="0"/>
              </a:rPr>
              <a:t>м</a:t>
            </a:r>
            <a:r>
              <a:rPr lang="sr-Cyrl-CS" sz="2400" b="1">
                <a:solidFill>
                  <a:schemeClr val="accent1"/>
                </a:solidFill>
                <a:latin typeface="Times New Roman" pitchFamily="18" charset="0"/>
              </a:rPr>
              <a:t>инистарства,</a:t>
            </a:r>
            <a:r>
              <a:rPr lang="sr-Latn-CS" sz="2400" b="1">
                <a:solidFill>
                  <a:schemeClr val="accent1"/>
                </a:solidFill>
                <a:latin typeface="Times New Roman" pitchFamily="18" charset="0"/>
              </a:rPr>
              <a:t>а</a:t>
            </a:r>
            <a:r>
              <a:rPr lang="sr-Cyrl-CS" sz="2400" b="1">
                <a:solidFill>
                  <a:schemeClr val="accent1"/>
                </a:solidFill>
                <a:latin typeface="Times New Roman" pitchFamily="18" charset="0"/>
              </a:rPr>
              <a:t>генције</a:t>
            </a:r>
            <a:endParaRPr lang="sl-SI" sz="2400" b="1">
              <a:solidFill>
                <a:schemeClr val="accent1"/>
              </a:solidFill>
              <a:latin typeface="Times New Roman" pitchFamily="18" charset="0"/>
            </a:endParaRPr>
          </a:p>
          <a:p>
            <a:pPr marL="342900" indent="-342900" eaLnBrk="1" hangingPunct="1">
              <a:spcBef>
                <a:spcPct val="20000"/>
              </a:spcBef>
              <a:buFont typeface="Wingdings" pitchFamily="2" charset="2"/>
              <a:buNone/>
            </a:pPr>
            <a:endParaRPr lang="sl-SI" sz="2400" b="1">
              <a:solidFill>
                <a:schemeClr val="accent1"/>
              </a:solidFill>
              <a:latin typeface="Times New Roman" pitchFamily="18" charset="0"/>
            </a:endParaRPr>
          </a:p>
        </p:txBody>
      </p:sp>
      <p:sp>
        <p:nvSpPr>
          <p:cNvPr id="186371" name="Rectangle 3"/>
          <p:cNvSpPr>
            <a:spLocks noChangeArrowheads="1"/>
          </p:cNvSpPr>
          <p:nvPr/>
        </p:nvSpPr>
        <p:spPr bwMode="auto">
          <a:xfrm>
            <a:off x="179388" y="547688"/>
            <a:ext cx="8713787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just" eaLnBrk="1" hangingPunct="1"/>
            <a:r>
              <a:rPr lang="sl-SI" sz="2900" b="1">
                <a:latin typeface="Times New Roman" pitchFamily="18" charset="0"/>
              </a:rPr>
              <a:t>Утврђивање здравствене безбедности </a:t>
            </a:r>
            <a:br>
              <a:rPr lang="sl-SI" sz="2900" b="1">
                <a:latin typeface="Times New Roman" pitchFamily="18" charset="0"/>
              </a:rPr>
            </a:br>
            <a:r>
              <a:rPr lang="sl-SI" sz="2900" b="1">
                <a:latin typeface="Times New Roman" pitchFamily="18" charset="0"/>
              </a:rPr>
              <a:t>воде за пиће спроводи се кроз три основна нивоа:</a:t>
            </a:r>
            <a:endParaRPr lang="en-GB" sz="29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9733"/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9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507413" cy="1143000"/>
          </a:xfrm>
        </p:spPr>
        <p:txBody>
          <a:bodyPr rtlCol="0">
            <a:normAutofit fontScale="90000"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lang="sl-SI" sz="3200" b="1" dirty="0" smtClean="0">
                <a:latin typeface="Times New Roman" pitchFamily="18" charset="0"/>
              </a:rPr>
              <a:t>Систематска провера здравствене исправности воде за пиће у Републици Србији</a:t>
            </a:r>
            <a:endParaRPr lang="en-GB" sz="3200" b="1" dirty="0" smtClean="0">
              <a:latin typeface="Times New Roman" pitchFamily="18" charset="0"/>
            </a:endParaRPr>
          </a:p>
        </p:txBody>
      </p:sp>
      <p:sp>
        <p:nvSpPr>
          <p:cNvPr id="134147" name="Rectangle 2"/>
          <p:cNvSpPr>
            <a:spLocks noGrp="1" noChangeArrowheads="1"/>
          </p:cNvSpPr>
          <p:nvPr>
            <p:ph idx="1"/>
          </p:nvPr>
        </p:nvSpPr>
        <p:spPr>
          <a:xfrm>
            <a:off x="468313" y="1916113"/>
            <a:ext cx="8064500" cy="4392612"/>
          </a:xfrm>
        </p:spPr>
        <p:txBody>
          <a:bodyPr/>
          <a:lstStyle/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sl-SI" sz="2800" b="1" smtClean="0">
                <a:latin typeface="Times New Roman" pitchFamily="18" charset="0"/>
              </a:rPr>
              <a:t>    Обавља се узорковањем воде за пиће по прописаној методологији: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endParaRPr lang="sl-SI" sz="2800" b="1" smtClean="0">
              <a:latin typeface="Times New Roman" pitchFamily="18" charset="0"/>
            </a:endParaRPr>
          </a:p>
          <a:p>
            <a:pPr algn="just">
              <a:lnSpc>
                <a:spcPct val="90000"/>
              </a:lnSpc>
              <a:spcBef>
                <a:spcPct val="0"/>
              </a:spcBef>
            </a:pPr>
            <a:r>
              <a:rPr lang="sl-SI" sz="2400" b="1" smtClean="0">
                <a:latin typeface="Times New Roman" pitchFamily="18" charset="0"/>
              </a:rPr>
              <a:t>За микробиолошке, биолошке и вирусолошке анализе – претходно стерилисана амбалажа одговарајуће запремине</a:t>
            </a:r>
          </a:p>
          <a:p>
            <a:pPr algn="just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endParaRPr lang="sl-SI" sz="2400" b="1" smtClean="0">
              <a:latin typeface="Times New Roman" pitchFamily="18" charset="0"/>
            </a:endParaRPr>
          </a:p>
          <a:p>
            <a:pPr algn="just">
              <a:lnSpc>
                <a:spcPct val="90000"/>
              </a:lnSpc>
              <a:spcBef>
                <a:spcPct val="0"/>
              </a:spcBef>
            </a:pPr>
            <a:r>
              <a:rPr lang="sl-SI" sz="2400" b="1" smtClean="0">
                <a:latin typeface="Times New Roman" pitchFamily="18" charset="0"/>
              </a:rPr>
              <a:t>За физичко-хемијске анализе – хемијски чиста добро опрана амбалажа одговарајуће запремине, а за поједине показатеље (феноли, цијаниди, минерална уља, тешки метали, арсен и сл.) и претходно конзервисана</a:t>
            </a:r>
          </a:p>
        </p:txBody>
      </p:sp>
    </p:spTree>
  </p:cSld>
  <p:clrMapOvr>
    <a:masterClrMapping/>
  </p:clrMapOvr>
  <p:transition advTm="13593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762000" y="2209800"/>
            <a:ext cx="6096000" cy="222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n-US" sz="2400" b="1">
              <a:latin typeface="Times New Roman" pitchFamily="18" charset="0"/>
            </a:endParaRPr>
          </a:p>
          <a:p>
            <a:pPr algn="just">
              <a:buFontTx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>
              <a:buFontTx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/>
            <a:endParaRPr lang="en-US" sz="2400" b="1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457200" y="609600"/>
            <a:ext cx="7848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/>
              <a:t>ЗНАЧАЈ ВОДЕ- ЕКОЛО</a:t>
            </a:r>
            <a:r>
              <a:rPr lang="sl-SI" sz="3200" b="1"/>
              <a:t>ШКИ И ЕПИДЕМИОЛОШКИ</a:t>
            </a:r>
            <a:endParaRPr lang="en-US" sz="3200"/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457200" y="2589213"/>
            <a:ext cx="8305800" cy="319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n-US" sz="2400" b="1"/>
              <a:t>У води је могућ живот, развој, размножавање и опстанак различитих биолошких чинилаца који могу да утичу на здравље</a:t>
            </a:r>
          </a:p>
          <a:p>
            <a:pPr algn="just">
              <a:buFont typeface="Wingdings" pitchFamily="2" charset="2"/>
              <a:buChar char="ü"/>
            </a:pPr>
            <a:endParaRPr lang="en-US" sz="2400" b="1"/>
          </a:p>
          <a:p>
            <a:pPr algn="just"/>
            <a:endParaRPr lang="en-US" sz="2400" b="1"/>
          </a:p>
          <a:p>
            <a:pPr algn="just"/>
            <a:r>
              <a:rPr lang="en-US" sz="2400" b="1"/>
              <a:t>Водом се могу пренети бактерије, вируси и паразити.</a:t>
            </a:r>
          </a:p>
          <a:p>
            <a:pPr>
              <a:spcBef>
                <a:spcPct val="50000"/>
              </a:spcBef>
            </a:pPr>
            <a:endParaRPr lang="en-US" sz="2400" b="1"/>
          </a:p>
        </p:txBody>
      </p:sp>
    </p:spTree>
  </p:cSld>
  <p:clrMapOvr>
    <a:masterClrMapping/>
  </p:clrMapOvr>
  <p:transition advTm="11744"/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6" name="Rectangle 4"/>
          <p:cNvSpPr>
            <a:spLocks noChangeArrowheads="1"/>
          </p:cNvSpPr>
          <p:nvPr/>
        </p:nvSpPr>
        <p:spPr bwMode="auto">
          <a:xfrm>
            <a:off x="468313" y="2100263"/>
            <a:ext cx="8229600" cy="435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 eaLnBrk="1" hangingPunct="1">
              <a:spcBef>
                <a:spcPct val="20000"/>
              </a:spcBef>
              <a:buFont typeface="Wingdings" pitchFamily="2" charset="2"/>
              <a:buNone/>
            </a:pPr>
            <a:r>
              <a:rPr lang="sl-SI" sz="2400" b="1">
                <a:latin typeface="Times New Roman" pitchFamily="18" charset="0"/>
              </a:rPr>
              <a:t>Спроводи се у складу са законском основом и обухвата:</a:t>
            </a:r>
          </a:p>
          <a:p>
            <a:pPr marL="342900" indent="-342900" algn="just" eaLnBrk="1" hangingPunct="1">
              <a:spcBef>
                <a:spcPct val="20000"/>
              </a:spcBef>
              <a:buFont typeface="Wingdings" pitchFamily="2" charset="2"/>
              <a:buNone/>
            </a:pPr>
            <a:endParaRPr lang="sl-SI" sz="2400" b="1">
              <a:latin typeface="Times New Roman" pitchFamily="18" charset="0"/>
            </a:endParaRPr>
          </a:p>
          <a:p>
            <a:pPr marL="742950" lvl="1" indent="-285750" algn="just" eaLnBrk="1" hangingPunct="1">
              <a:spcBef>
                <a:spcPct val="20000"/>
              </a:spcBef>
              <a:buClr>
                <a:srgbClr val="000099"/>
              </a:buClr>
              <a:buFont typeface="Wingdings" pitchFamily="2" charset="2"/>
              <a:buChar char="Ø"/>
            </a:pPr>
            <a:r>
              <a:rPr lang="sl-SI" sz="2400" b="1">
                <a:latin typeface="Times New Roman" pitchFamily="18" charset="0"/>
              </a:rPr>
              <a:t>основни “А” обим</a:t>
            </a:r>
          </a:p>
          <a:p>
            <a:pPr marL="742950" lvl="1" indent="-285750" algn="just" eaLnBrk="1" hangingPunct="1">
              <a:spcBef>
                <a:spcPct val="20000"/>
              </a:spcBef>
              <a:buClr>
                <a:srgbClr val="000099"/>
              </a:buClr>
              <a:buFont typeface="Wingdings" pitchFamily="2" charset="2"/>
              <a:buChar char="Ø"/>
            </a:pPr>
            <a:r>
              <a:rPr lang="sl-SI" sz="2400" b="1">
                <a:latin typeface="Times New Roman" pitchFamily="18" charset="0"/>
              </a:rPr>
              <a:t>периодични преглед “Б” обим</a:t>
            </a:r>
          </a:p>
          <a:p>
            <a:pPr marL="742950" lvl="1" indent="-285750" algn="just" eaLnBrk="1" hangingPunct="1">
              <a:spcBef>
                <a:spcPct val="20000"/>
              </a:spcBef>
              <a:buClr>
                <a:srgbClr val="000099"/>
              </a:buClr>
              <a:buFont typeface="Wingdings" pitchFamily="2" charset="2"/>
              <a:buChar char="Ø"/>
            </a:pPr>
            <a:r>
              <a:rPr lang="sl-SI" sz="2400" b="1">
                <a:latin typeface="Times New Roman" pitchFamily="18" charset="0"/>
              </a:rPr>
              <a:t>обим нових захвата “В” обим</a:t>
            </a:r>
          </a:p>
          <a:p>
            <a:pPr marL="742950" lvl="1" indent="-285750" algn="just" eaLnBrk="1" hangingPunct="1">
              <a:spcBef>
                <a:spcPct val="20000"/>
              </a:spcBef>
              <a:buClr>
                <a:srgbClr val="000099"/>
              </a:buClr>
              <a:buFont typeface="Wingdings" pitchFamily="2" charset="2"/>
              <a:buChar char="Ø"/>
            </a:pPr>
            <a:r>
              <a:rPr lang="sl-SI" sz="2400" b="1">
                <a:latin typeface="Times New Roman" pitchFamily="18" charset="0"/>
              </a:rPr>
              <a:t>испитивање по хигијенско-епидемиолошким индикацијама “Г” обим</a:t>
            </a:r>
            <a:endParaRPr lang="en-GB" sz="2400" b="1">
              <a:latin typeface="Times New Roman" pitchFamily="18" charset="0"/>
            </a:endParaRPr>
          </a:p>
        </p:txBody>
      </p:sp>
      <p:sp>
        <p:nvSpPr>
          <p:cNvPr id="187395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algn="just"/>
            <a:r>
              <a:rPr lang="sl-SI" sz="2900" b="1" smtClean="0">
                <a:latin typeface="Times New Roman" pitchFamily="18" charset="0"/>
              </a:rPr>
              <a:t>Систематска провера здравствене исправности воде за пиће у Републици Србији</a:t>
            </a:r>
            <a:endParaRPr lang="en-GB" sz="2900" b="1" smtClean="0">
              <a:latin typeface="Times New Roman" pitchFamily="18" charset="0"/>
            </a:endParaRPr>
          </a:p>
        </p:txBody>
      </p:sp>
    </p:spTree>
  </p:cSld>
  <p:clrMapOvr>
    <a:masterClrMapping/>
  </p:clrMapOvr>
  <p:transition advTm="15797"/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Text Box 2"/>
          <p:cNvSpPr txBox="1">
            <a:spLocks noChangeArrowheads="1"/>
          </p:cNvSpPr>
          <p:nvPr/>
        </p:nvSpPr>
        <p:spPr bwMode="auto">
          <a:xfrm>
            <a:off x="395288" y="260350"/>
            <a:ext cx="8305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0000CC"/>
                </a:solidFill>
                <a:latin typeface="HelveticaPlain" pitchFamily="2" charset="0"/>
              </a:rPr>
              <a:t>МИКРОБИОЛО</a:t>
            </a:r>
            <a:r>
              <a:rPr lang="sr-Latn-CS" sz="2400" b="1">
                <a:solidFill>
                  <a:srgbClr val="0000CC"/>
                </a:solidFill>
              </a:rPr>
              <a:t>Ш</a:t>
            </a:r>
            <a:r>
              <a:rPr lang="en-US" sz="2400" b="1">
                <a:solidFill>
                  <a:srgbClr val="0000CC"/>
                </a:solidFill>
                <a:latin typeface="HelveticaPlain" pitchFamily="2" charset="0"/>
              </a:rPr>
              <a:t>КИ ПОКАЗАТЕЉИ ПО ВРСТАМА ЛАБОРАТОРИЈСКИХ ПРЕГЛЕДА</a:t>
            </a:r>
            <a:endParaRPr lang="en-US" sz="2400">
              <a:solidFill>
                <a:srgbClr val="0000CC"/>
              </a:solidFill>
              <a:latin typeface="Times New Roman" pitchFamily="18" charset="0"/>
            </a:endParaRPr>
          </a:p>
        </p:txBody>
      </p:sp>
      <p:sp>
        <p:nvSpPr>
          <p:cNvPr id="174083" name="Text Box 3"/>
          <p:cNvSpPr txBox="1">
            <a:spLocks noChangeArrowheads="1"/>
          </p:cNvSpPr>
          <p:nvPr/>
        </p:nvSpPr>
        <p:spPr bwMode="auto">
          <a:xfrm>
            <a:off x="395288" y="1125538"/>
            <a:ext cx="3192462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chemeClr val="hlink"/>
                </a:solidFill>
                <a:latin typeface="HelveticaPlain" pitchFamily="2" charset="0"/>
              </a:rPr>
              <a:t>ОСНОВНИ (А)</a:t>
            </a:r>
            <a:r>
              <a:rPr lang="en-US" b="1">
                <a:latin typeface="HelveticaPlain" pitchFamily="2" charset="0"/>
              </a:rPr>
              <a:t>	</a:t>
            </a:r>
          </a:p>
          <a:p>
            <a:endParaRPr lang="en-US" sz="1000" b="1">
              <a:latin typeface="HelveticaPlain" pitchFamily="2" charset="0"/>
            </a:endParaRPr>
          </a:p>
          <a:p>
            <a:r>
              <a:rPr lang="en-US" b="1">
                <a:latin typeface="HelveticaPlain" pitchFamily="2" charset="0"/>
              </a:rPr>
              <a:t>Укупне колиформне бактерије</a:t>
            </a:r>
          </a:p>
          <a:p>
            <a:endParaRPr lang="en-US" sz="1200" b="1">
              <a:latin typeface="HelveticaPlain" pitchFamily="2" charset="0"/>
            </a:endParaRPr>
          </a:p>
          <a:p>
            <a:r>
              <a:rPr lang="en-US" b="1">
                <a:latin typeface="HelveticaPlain" pitchFamily="2" charset="0"/>
              </a:rPr>
              <a:t>Колиформне бактерије фекалног порекла</a:t>
            </a:r>
          </a:p>
          <a:p>
            <a:endParaRPr lang="en-US" sz="1000" b="1">
              <a:latin typeface="HelveticaPlain" pitchFamily="2" charset="0"/>
            </a:endParaRPr>
          </a:p>
          <a:p>
            <a:r>
              <a:rPr lang="en-US" b="1">
                <a:latin typeface="HelveticaPlain" pitchFamily="2" charset="0"/>
              </a:rPr>
              <a:t>Укупни број аеробних мезофилних бактерија</a:t>
            </a:r>
          </a:p>
          <a:p>
            <a:endParaRPr lang="en-US" b="1">
              <a:latin typeface="HelveticaPlain" pitchFamily="2" charset="0"/>
            </a:endParaRPr>
          </a:p>
          <a:p>
            <a:r>
              <a:rPr lang="en-US" b="1">
                <a:latin typeface="HelveticaPlain" pitchFamily="2" charset="0"/>
              </a:rPr>
              <a:t>Стрептококе фекалног порекла	</a:t>
            </a:r>
          </a:p>
          <a:p>
            <a:endParaRPr lang="en-US" sz="1000" b="1">
              <a:latin typeface="HelveticaPlain" pitchFamily="2" charset="0"/>
            </a:endParaRPr>
          </a:p>
          <a:p>
            <a:r>
              <a:rPr lang="en-US" b="1">
                <a:latin typeface="HelveticaPlain" pitchFamily="2" charset="0"/>
              </a:rPr>
              <a:t>Сулфиторедукују</a:t>
            </a:r>
            <a:r>
              <a:rPr lang="sr-Cyrl-CS" b="1">
                <a:latin typeface="HelveticaPlain" pitchFamily="2" charset="0"/>
              </a:rPr>
              <a:t>ћ</a:t>
            </a:r>
            <a:r>
              <a:rPr lang="en-US" b="1">
                <a:latin typeface="HelveticaPlain" pitchFamily="2" charset="0"/>
              </a:rPr>
              <a:t>е клостридије</a:t>
            </a:r>
          </a:p>
          <a:p>
            <a:r>
              <a:rPr lang="en-US" sz="900" b="1">
                <a:latin typeface="HelveticaPlain" pitchFamily="2" charset="0"/>
              </a:rPr>
              <a:t>	</a:t>
            </a:r>
            <a:endParaRPr lang="en-US" b="1">
              <a:latin typeface="HelveticaPlain" pitchFamily="2" charset="0"/>
            </a:endParaRPr>
          </a:p>
          <a:p>
            <a:r>
              <a:rPr lang="en-US" b="1">
                <a:latin typeface="HelveticaPlain" pitchFamily="2" charset="0"/>
              </a:rPr>
              <a:t>Протеус-врсте</a:t>
            </a:r>
            <a:endParaRPr lang="sr-Latn-CS" b="1"/>
          </a:p>
          <a:p>
            <a:endParaRPr lang="en-US" b="1"/>
          </a:p>
          <a:p>
            <a:r>
              <a:rPr lang="en-US" b="1">
                <a:latin typeface="HelveticaPlain" pitchFamily="2" charset="0"/>
              </a:rPr>
              <a:t>Pseudomona</a:t>
            </a:r>
            <a:r>
              <a:rPr lang="sr-Latn-CS" b="1">
                <a:latin typeface="HelveticaPlain" pitchFamily="2" charset="0"/>
              </a:rPr>
              <a:t>s</a:t>
            </a:r>
            <a:r>
              <a:rPr lang="en-US" b="1">
                <a:latin typeface="HelveticaPlain" pitchFamily="2" charset="0"/>
              </a:rPr>
              <a:t> aeruginosa</a:t>
            </a:r>
            <a:r>
              <a:rPr lang="en-US" b="1">
                <a:solidFill>
                  <a:srgbClr val="0000CC"/>
                </a:solidFill>
                <a:latin typeface="HelveticaPlain" pitchFamily="2" charset="0"/>
              </a:rPr>
              <a:t>	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74084" name="Text Box 4"/>
          <p:cNvSpPr txBox="1">
            <a:spLocks noChangeArrowheads="1"/>
          </p:cNvSpPr>
          <p:nvPr/>
        </p:nvSpPr>
        <p:spPr bwMode="auto">
          <a:xfrm>
            <a:off x="4356100" y="1125538"/>
            <a:ext cx="4191000" cy="239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chemeClr val="hlink"/>
                </a:solidFill>
                <a:latin typeface="HelveticaPlain" pitchFamily="2" charset="0"/>
              </a:rPr>
              <a:t>ПЕДИОДИ</a:t>
            </a:r>
            <a:r>
              <a:rPr lang="sr-Cyrl-CS" b="1">
                <a:solidFill>
                  <a:schemeClr val="hlink"/>
                </a:solidFill>
                <a:latin typeface="HelveticaPlain" pitchFamily="2" charset="0"/>
              </a:rPr>
              <a:t>Ч</a:t>
            </a:r>
            <a:r>
              <a:rPr lang="en-US" b="1">
                <a:solidFill>
                  <a:schemeClr val="hlink"/>
                </a:solidFill>
                <a:latin typeface="HelveticaPlain" pitchFamily="2" charset="0"/>
              </a:rPr>
              <a:t>НИ (Б)</a:t>
            </a:r>
            <a:r>
              <a:rPr lang="en-US" b="1">
                <a:latin typeface="HelveticaPlain" pitchFamily="2" charset="0"/>
              </a:rPr>
              <a:t>	</a:t>
            </a:r>
          </a:p>
          <a:p>
            <a:endParaRPr lang="en-US" sz="1000" b="1">
              <a:latin typeface="HelveticaPlain" pitchFamily="2" charset="0"/>
            </a:endParaRPr>
          </a:p>
          <a:p>
            <a:r>
              <a:rPr lang="sr-Latn-CS" b="1"/>
              <a:t>ОСНОВНИ(А) +</a:t>
            </a:r>
            <a:r>
              <a:rPr lang="en-US" b="1">
                <a:latin typeface="HelveticaPlain" pitchFamily="2" charset="0"/>
              </a:rPr>
              <a:t>	</a:t>
            </a:r>
          </a:p>
          <a:p>
            <a:endParaRPr lang="en-US" sz="1000" b="1">
              <a:latin typeface="HelveticaPlain" pitchFamily="2" charset="0"/>
            </a:endParaRPr>
          </a:p>
          <a:p>
            <a:r>
              <a:rPr lang="en-US" b="1">
                <a:latin typeface="HelveticaPlain" pitchFamily="2" charset="0"/>
              </a:rPr>
              <a:t>Ентеровируси</a:t>
            </a:r>
            <a:r>
              <a:rPr lang="en-US" b="1" baseline="30000">
                <a:latin typeface="HelveticaPlain" pitchFamily="2" charset="0"/>
              </a:rPr>
              <a:t>1</a:t>
            </a:r>
          </a:p>
          <a:p>
            <a:r>
              <a:rPr lang="en-US" sz="1000" b="1" baseline="30000">
                <a:latin typeface="HelveticaPlain" pitchFamily="2" charset="0"/>
              </a:rPr>
              <a:t>	</a:t>
            </a:r>
          </a:p>
          <a:p>
            <a:r>
              <a:rPr lang="en-US" b="1">
                <a:latin typeface="HelveticaPlain" pitchFamily="2" charset="0"/>
              </a:rPr>
              <a:t>Бактериофаги</a:t>
            </a:r>
            <a:r>
              <a:rPr lang="en-US" b="1" baseline="30000">
                <a:latin typeface="HelveticaPlain" pitchFamily="2" charset="0"/>
              </a:rPr>
              <a:t>1</a:t>
            </a:r>
          </a:p>
          <a:p>
            <a:r>
              <a:rPr lang="en-US" sz="1000" b="1">
                <a:latin typeface="HelveticaPlain" pitchFamily="2" charset="0"/>
              </a:rPr>
              <a:t>	</a:t>
            </a:r>
          </a:p>
          <a:p>
            <a:r>
              <a:rPr lang="en-US" b="1">
                <a:latin typeface="HelveticaPlain" pitchFamily="2" charset="0"/>
              </a:rPr>
              <a:t>Цревне протозое и хелминти и њихови развојни облици</a:t>
            </a:r>
            <a:r>
              <a:rPr lang="en-US" sz="2400" b="1">
                <a:latin typeface="HelveticaPlain" pitchFamily="2" charset="0"/>
              </a:rPr>
              <a:t>	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174085" name="Text Box 3"/>
          <p:cNvSpPr txBox="1">
            <a:spLocks noChangeArrowheads="1"/>
          </p:cNvSpPr>
          <p:nvPr/>
        </p:nvSpPr>
        <p:spPr bwMode="auto">
          <a:xfrm>
            <a:off x="4427538" y="3644900"/>
            <a:ext cx="4495800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chemeClr val="hlink"/>
                </a:solidFill>
              </a:rPr>
              <a:t>НОВИ ЗАХВАТ (В)</a:t>
            </a:r>
            <a:endParaRPr lang="en-US">
              <a:solidFill>
                <a:schemeClr val="hlink"/>
              </a:solidFill>
            </a:endParaRPr>
          </a:p>
          <a:p>
            <a:r>
              <a:rPr lang="en-US" b="1"/>
              <a:t>ПЕДИОДИ</a:t>
            </a:r>
            <a:r>
              <a:rPr lang="sr-Cyrl-CS" b="1"/>
              <a:t>Ч</a:t>
            </a:r>
            <a:r>
              <a:rPr lang="en-US" b="1"/>
              <a:t>НИ (Б)</a:t>
            </a:r>
            <a:r>
              <a:rPr lang="en-US"/>
              <a:t> </a:t>
            </a:r>
            <a:r>
              <a:rPr lang="sr-Latn-CS"/>
              <a:t>+ </a:t>
            </a:r>
            <a:r>
              <a:rPr lang="fr-LU" b="1"/>
              <a:t>Феругинозе</a:t>
            </a:r>
            <a:r>
              <a:rPr lang="sr-Latn-CS"/>
              <a:t> </a:t>
            </a:r>
            <a:r>
              <a:rPr lang="en-US" b="1"/>
              <a:t>	</a:t>
            </a:r>
            <a:endParaRPr lang="en-US"/>
          </a:p>
          <a:p>
            <a:r>
              <a:rPr lang="en-US" b="1">
                <a:solidFill>
                  <a:schemeClr val="hlink"/>
                </a:solidFill>
              </a:rPr>
              <a:t>ХИГИЈ. ЕПИДЕМ. ИНДИКАЦИЈЕ (Г)</a:t>
            </a:r>
            <a:endParaRPr lang="en-US">
              <a:solidFill>
                <a:schemeClr val="hlink"/>
              </a:solidFill>
            </a:endParaRPr>
          </a:p>
          <a:p>
            <a:endParaRPr lang="en-US"/>
          </a:p>
          <a:p>
            <a:r>
              <a:rPr lang="sr-Latn-CS" b="1"/>
              <a:t>ОСНОВНИ (А) +</a:t>
            </a:r>
            <a:r>
              <a:rPr lang="sr-Latn-CS"/>
              <a:t> </a:t>
            </a:r>
            <a:r>
              <a:rPr lang="en-US" b="1"/>
              <a:t>Патогени микроорганизми према хигиј. епидемиоло{ким индикацијама </a:t>
            </a:r>
            <a:endParaRPr lang="en-US"/>
          </a:p>
          <a:p>
            <a:r>
              <a:rPr lang="en-US" b="1"/>
              <a:t>Ентеровируси</a:t>
            </a:r>
          </a:p>
        </p:txBody>
      </p:sp>
    </p:spTree>
  </p:cSld>
  <p:clrMapOvr>
    <a:masterClrMapping/>
  </p:clrMapOvr>
  <p:transition advTm="8270"/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Text Box 2"/>
          <p:cNvSpPr txBox="1">
            <a:spLocks noChangeArrowheads="1"/>
          </p:cNvSpPr>
          <p:nvPr/>
        </p:nvSpPr>
        <p:spPr bwMode="auto">
          <a:xfrm>
            <a:off x="609600" y="457200"/>
            <a:ext cx="80772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0000CC"/>
                </a:solidFill>
                <a:latin typeface="HelveticaPlain" pitchFamily="2" charset="0"/>
              </a:rPr>
              <a:t>МИКРОБИОЛИ</a:t>
            </a:r>
            <a:r>
              <a:rPr lang="sr-Cyrl-CS" sz="2400" b="1">
                <a:solidFill>
                  <a:srgbClr val="0000CC"/>
                </a:solidFill>
                <a:latin typeface="HelveticaPlain" pitchFamily="2" charset="0"/>
              </a:rPr>
              <a:t>Ш</a:t>
            </a:r>
            <a:r>
              <a:rPr lang="en-US" sz="2400" b="1">
                <a:solidFill>
                  <a:srgbClr val="0000CC"/>
                </a:solidFill>
                <a:latin typeface="HelveticaPlain" pitchFamily="2" charset="0"/>
              </a:rPr>
              <a:t>КА СВОЈСТВА ВОДЕ ЗА ПИ</a:t>
            </a:r>
            <a:r>
              <a:rPr lang="sr-Cyrl-CS" sz="2400" b="1">
                <a:solidFill>
                  <a:srgbClr val="0000CC"/>
                </a:solidFill>
                <a:latin typeface="HelveticaPlain" pitchFamily="2" charset="0"/>
              </a:rPr>
              <a:t>Ћ</a:t>
            </a:r>
            <a:r>
              <a:rPr lang="en-US" sz="2400" b="1">
                <a:solidFill>
                  <a:srgbClr val="0000CC"/>
                </a:solidFill>
                <a:latin typeface="HelveticaPlain" pitchFamily="2" charset="0"/>
              </a:rPr>
              <a:t>Е</a:t>
            </a:r>
            <a:endParaRPr lang="sr-Latn-CS" sz="2400" b="1">
              <a:solidFill>
                <a:srgbClr val="0000CC"/>
              </a:solidFill>
            </a:endParaRPr>
          </a:p>
          <a:p>
            <a:endParaRPr lang="sr-Latn-CS" sz="2400" b="1">
              <a:solidFill>
                <a:srgbClr val="0000CC"/>
              </a:solidFill>
            </a:endParaRPr>
          </a:p>
          <a:p>
            <a:r>
              <a:rPr lang="sr-Latn-CS" sz="2400">
                <a:solidFill>
                  <a:srgbClr val="0000CC"/>
                </a:solidFill>
              </a:rPr>
              <a:t>Ниједна врста воде која се користи за пиће не сме да садржи:</a:t>
            </a:r>
            <a:endParaRPr lang="en-US" sz="2400">
              <a:solidFill>
                <a:srgbClr val="0000CC"/>
              </a:solidFill>
            </a:endParaRPr>
          </a:p>
        </p:txBody>
      </p:sp>
      <p:sp>
        <p:nvSpPr>
          <p:cNvPr id="176131" name="Text Box 3"/>
          <p:cNvSpPr txBox="1">
            <a:spLocks noChangeArrowheads="1"/>
          </p:cNvSpPr>
          <p:nvPr/>
        </p:nvSpPr>
        <p:spPr bwMode="auto">
          <a:xfrm>
            <a:off x="684213" y="1889125"/>
            <a:ext cx="7775575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latin typeface="HelveticaPlain" pitchFamily="2" charset="0"/>
              </a:rPr>
              <a:t>	</a:t>
            </a:r>
          </a:p>
          <a:p>
            <a:r>
              <a:rPr lang="sr-Latn-CS" sz="2000" b="1"/>
              <a:t>- б</a:t>
            </a:r>
            <a:r>
              <a:rPr lang="en-US" sz="2000" b="1">
                <a:latin typeface="HelveticaPlain" pitchFamily="2" charset="0"/>
              </a:rPr>
              <a:t>актерије </a:t>
            </a:r>
            <a:r>
              <a:rPr lang="en-US" sz="2000" b="1" i="1">
                <a:latin typeface="HelveticaPlain" pitchFamily="2" charset="0"/>
              </a:rPr>
              <a:t>salmonellae</a:t>
            </a:r>
            <a:r>
              <a:rPr lang="en-US" sz="2000" b="1">
                <a:latin typeface="HelveticaPlain" pitchFamily="2" charset="0"/>
              </a:rPr>
              <a:t> врсте, </a:t>
            </a:r>
            <a:r>
              <a:rPr lang="en-US" sz="2000" b="1" i="1">
                <a:latin typeface="HelveticaPlain" pitchFamily="2" charset="0"/>
              </a:rPr>
              <a:t>shigelae</a:t>
            </a:r>
            <a:r>
              <a:rPr lang="en-US" sz="2000" b="1">
                <a:latin typeface="HelveticaPlain" pitchFamily="2" charset="0"/>
              </a:rPr>
              <a:t> врсте, </a:t>
            </a:r>
            <a:r>
              <a:rPr lang="en-US" sz="2000" b="1" i="1"/>
              <a:t>Vibrio cholerae</a:t>
            </a:r>
            <a:r>
              <a:rPr lang="en-US" sz="2000" b="1">
                <a:latin typeface="HelveticaPlain" pitchFamily="2" charset="0"/>
              </a:rPr>
              <a:t>, колиформне бактерије, стрептококе фекалног порекла, </a:t>
            </a:r>
            <a:r>
              <a:rPr lang="en-US" sz="2000" b="1" i="1">
                <a:latin typeface="HelveticaPlain" pitchFamily="2" charset="0"/>
              </a:rPr>
              <a:t>proteus</a:t>
            </a:r>
            <a:r>
              <a:rPr lang="en-US" sz="2000" b="1">
                <a:latin typeface="HelveticaPlain" pitchFamily="2" charset="0"/>
              </a:rPr>
              <a:t> врсте, </a:t>
            </a:r>
            <a:r>
              <a:rPr lang="en-US" sz="2000" b="1" i="1">
                <a:latin typeface="HelveticaPlain" pitchFamily="2" charset="0"/>
              </a:rPr>
              <a:t>Pseudomonas aeruginosa</a:t>
            </a:r>
            <a:r>
              <a:rPr lang="sr-Latn-CS" sz="2000" b="1"/>
              <a:t> </a:t>
            </a:r>
            <a:r>
              <a:rPr lang="en-US" sz="2000" b="1">
                <a:latin typeface="HelveticaPlain" pitchFamily="2" charset="0"/>
              </a:rPr>
              <a:t>и др</a:t>
            </a:r>
            <a:r>
              <a:rPr lang="sr-Latn-CS" sz="2000" b="1"/>
              <a:t>уге</a:t>
            </a:r>
            <a:r>
              <a:rPr lang="en-US" sz="2000" b="1">
                <a:latin typeface="HelveticaPlain" pitchFamily="2" charset="0"/>
              </a:rPr>
              <a:t> патогене микроорганизме</a:t>
            </a:r>
            <a:r>
              <a:rPr lang="sr-Latn-CS" sz="2000" b="1"/>
              <a:t>,</a:t>
            </a:r>
            <a:endParaRPr lang="en-US" sz="2000" b="1"/>
          </a:p>
          <a:p>
            <a:r>
              <a:rPr lang="en-US" sz="2000" b="1">
                <a:latin typeface="HelveticaPlain" pitchFamily="2" charset="0"/>
              </a:rPr>
              <a:t>	</a:t>
            </a:r>
          </a:p>
          <a:p>
            <a:r>
              <a:rPr lang="sr-Latn-CS" sz="2000" b="1"/>
              <a:t>-ц</a:t>
            </a:r>
            <a:r>
              <a:rPr lang="en-US" sz="2000" b="1">
                <a:latin typeface="HelveticaPlain" pitchFamily="2" charset="0"/>
              </a:rPr>
              <a:t>ревне протозое, цревне хелминте и њихове развојне облике</a:t>
            </a:r>
            <a:r>
              <a:rPr lang="sr-Latn-CS" sz="2000" b="1"/>
              <a:t>:</a:t>
            </a:r>
            <a:r>
              <a:rPr lang="en-US" sz="2000" b="1" i="1">
                <a:latin typeface="HelveticaPlain" pitchFamily="2" charset="0"/>
              </a:rPr>
              <a:t>Ascaris lumbricoides</a:t>
            </a:r>
            <a:r>
              <a:rPr lang="sr-Latn-CS" sz="2000" b="1"/>
              <a:t> </a:t>
            </a:r>
            <a:r>
              <a:rPr lang="en-US" sz="2000" b="1">
                <a:latin typeface="HelveticaPlain" pitchFamily="2" charset="0"/>
              </a:rPr>
              <a:t>(jaja), </a:t>
            </a:r>
            <a:r>
              <a:rPr lang="en-US" sz="2000" b="1" i="1">
                <a:latin typeface="HelveticaPlain" pitchFamily="2" charset="0"/>
              </a:rPr>
              <a:t>Echinococcus granulosis</a:t>
            </a:r>
            <a:r>
              <a:rPr lang="en-US" sz="2000" b="1">
                <a:latin typeface="HelveticaPlain" pitchFamily="2" charset="0"/>
              </a:rPr>
              <a:t> (jaja), </a:t>
            </a:r>
            <a:r>
              <a:rPr lang="en-US" sz="2000" b="1" i="1">
                <a:latin typeface="HelveticaPlain" pitchFamily="2" charset="0"/>
              </a:rPr>
              <a:t>Entamoeba histolytica</a:t>
            </a:r>
            <a:r>
              <a:rPr lang="en-US" sz="2000" b="1">
                <a:latin typeface="HelveticaPlain" pitchFamily="2" charset="0"/>
              </a:rPr>
              <a:t> (</a:t>
            </a:r>
            <a:r>
              <a:rPr lang="sr-Latn-CS" sz="2000" b="1"/>
              <a:t>цисте и вегетативне форме</a:t>
            </a:r>
            <a:r>
              <a:rPr lang="en-US" sz="2000" b="1">
                <a:latin typeface="HelveticaPlain" pitchFamily="2" charset="0"/>
              </a:rPr>
              <a:t>), </a:t>
            </a:r>
            <a:r>
              <a:rPr lang="en-US" sz="2000" b="1" i="1">
                <a:latin typeface="HelveticaPlain" pitchFamily="2" charset="0"/>
              </a:rPr>
              <a:t>Lamblia intestinalis</a:t>
            </a:r>
            <a:r>
              <a:rPr lang="en-US" sz="2000" b="1">
                <a:latin typeface="HelveticaPlain" pitchFamily="2" charset="0"/>
              </a:rPr>
              <a:t>, </a:t>
            </a:r>
            <a:r>
              <a:rPr lang="en-US" sz="2000" b="1" i="1">
                <a:latin typeface="HelveticaPlain" pitchFamily="2" charset="0"/>
              </a:rPr>
              <a:t>Taenia saginata</a:t>
            </a:r>
            <a:r>
              <a:rPr lang="en-US" sz="2000" b="1">
                <a:latin typeface="HelveticaPlain" pitchFamily="2" charset="0"/>
              </a:rPr>
              <a:t> (jaja), </a:t>
            </a:r>
            <a:r>
              <a:rPr lang="en-US" sz="2000" b="1" i="1">
                <a:latin typeface="HelveticaPlain" pitchFamily="2" charset="0"/>
              </a:rPr>
              <a:t>Naegleria spp</a:t>
            </a:r>
            <a:r>
              <a:rPr lang="en-US" sz="2000" b="1">
                <a:latin typeface="HelveticaPlain" pitchFamily="2" charset="0"/>
              </a:rPr>
              <a:t>. </a:t>
            </a:r>
          </a:p>
          <a:p>
            <a:r>
              <a:rPr lang="sr-Latn-CS" sz="2000" b="1"/>
              <a:t>-в</a:t>
            </a:r>
            <a:r>
              <a:rPr lang="en-US" sz="2000" b="1">
                <a:latin typeface="HelveticaPlain" pitchFamily="2" charset="0"/>
              </a:rPr>
              <a:t>ибрион</a:t>
            </a:r>
            <a:r>
              <a:rPr lang="sr-Latn-CS" sz="2000" b="1"/>
              <a:t>е</a:t>
            </a:r>
            <a:r>
              <a:rPr lang="en-US" sz="2000" b="1">
                <a:latin typeface="HelveticaPlain" pitchFamily="2" charset="0"/>
              </a:rPr>
              <a:t>	</a:t>
            </a:r>
          </a:p>
          <a:p>
            <a:endParaRPr lang="en-US" sz="2000" b="1">
              <a:latin typeface="HelveticaPlain" pitchFamily="2" charset="0"/>
            </a:endParaRPr>
          </a:p>
          <a:p>
            <a:r>
              <a:rPr lang="sr-Latn-CS" sz="2000" b="1"/>
              <a:t>-бактериофаге</a:t>
            </a:r>
          </a:p>
          <a:p>
            <a:r>
              <a:rPr lang="en-US" sz="2000" b="1">
                <a:solidFill>
                  <a:srgbClr val="0000CC"/>
                </a:solidFill>
                <a:latin typeface="HelveticaPlain" pitchFamily="2" charset="0"/>
              </a:rPr>
              <a:t>	</a:t>
            </a:r>
            <a:endParaRPr lang="sr-Latn-CS" sz="2000" b="1">
              <a:solidFill>
                <a:srgbClr val="0000CC"/>
              </a:solidFill>
            </a:endParaRPr>
          </a:p>
          <a:p>
            <a:r>
              <a:rPr lang="sr-Latn-CS" sz="2000" b="1"/>
              <a:t>-а</a:t>
            </a:r>
            <a:r>
              <a:rPr lang="ru-RU" sz="2000" b="1"/>
              <a:t>лге и др. микроорганизми који могу да измене изглед, мирис и укус воде</a:t>
            </a:r>
            <a:endParaRPr lang="en-US" sz="2000" b="1"/>
          </a:p>
        </p:txBody>
      </p:sp>
    </p:spTree>
  </p:cSld>
  <p:clrMapOvr>
    <a:masterClrMapping/>
  </p:clrMapOvr>
  <p:transition advTm="14934"/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62" name="Picture 2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</p:spPr>
      </p:pic>
      <p:sp>
        <p:nvSpPr>
          <p:cNvPr id="45059" name="Rectangle 3"/>
          <p:cNvSpPr>
            <a:spLocks noGrp="1" noChangeArrowheads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935038" y="115888"/>
            <a:ext cx="7275512" cy="360362"/>
          </a:xfrm>
          <a:prstGeom prst="rect">
            <a:avLst/>
          </a:prstGeom>
          <a:ln cap="flat" algn="ctr">
            <a:round/>
            <a:headEnd type="none" w="med" len="med"/>
            <a:tailEnd type="none" w="med" len="med"/>
          </a:ln>
        </p:spPr>
        <p:txBody>
          <a:bodyPr anchor="ctr">
            <a:normAutofit fontScale="90000"/>
          </a:bodyPr>
          <a:lstStyle/>
          <a:p>
            <a:r>
              <a:rPr lang="sr-Cyrl-CS" sz="3200" b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</a:t>
            </a:r>
            <a:r>
              <a:rPr lang="sl-SI" sz="3200" b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sr-Cyrl-CS" sz="3200" b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води</a:t>
            </a:r>
            <a:r>
              <a:rPr lang="sl-SI" sz="3200" b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sr-Cyrl-CS" sz="3200" b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</a:t>
            </a:r>
            <a:r>
              <a:rPr lang="sl-SI" sz="3200" b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sr-Cyrl-CS" sz="3200" b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пиће</a:t>
            </a:r>
            <a:r>
              <a:rPr lang="sl-SI" sz="3200" b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sr-Cyrl-CS" sz="3200" b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могу</a:t>
            </a:r>
            <a:r>
              <a:rPr lang="sl-SI" sz="3200" b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sr-Cyrl-CS" sz="3200" b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се</a:t>
            </a:r>
            <a:r>
              <a:rPr lang="sl-SI" sz="3200" b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sr-Cyrl-CS" sz="3200" b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наћи</a:t>
            </a:r>
            <a:r>
              <a:rPr lang="sl-SI" sz="3200" b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endParaRPr lang="en-GB" sz="3200" b="1" smtClean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297022" name="Group 62"/>
          <p:cNvGraphicFramePr>
            <a:graphicFrameLocks noGrp="1"/>
          </p:cNvGraphicFramePr>
          <p:nvPr/>
        </p:nvGraphicFramePr>
        <p:xfrm>
          <a:off x="201613" y="692150"/>
          <a:ext cx="8763000" cy="6121080"/>
        </p:xfrm>
        <a:graphic>
          <a:graphicData uri="http://schemas.openxmlformats.org/drawingml/2006/table">
            <a:tbl>
              <a:tblPr/>
              <a:tblGrid>
                <a:gridCol w="469900"/>
                <a:gridCol w="3035300"/>
                <a:gridCol w="1822450"/>
                <a:gridCol w="1804987"/>
                <a:gridCol w="1630363"/>
              </a:tblGrid>
              <a:tr h="363538"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R.b.</a:t>
                      </a:r>
                      <a:endParaRPr kumimoji="1" lang="en-GB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endParaRPr kumimoji="1" lang="sr-Latn-C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Природна вода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</a:tr>
              <a:tr h="1554163">
                <a:tc v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Врста микроорганизама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Пречишћена и дезинфикована вода и флаширана вода на извору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Затворена изворишта (бушени бунари, каптирани копани бунари, затворена врела и извори)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Отворена изворишта (копани бунари, извори, врела)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91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1.</a:t>
                      </a:r>
                      <a:endParaRPr kumimoji="1" lang="en-GB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Аеробни мезофилни организми (у 1 ml)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10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100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300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80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2.</a:t>
                      </a:r>
                      <a:endParaRPr kumimoji="1" lang="en-GB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Укупне колиформне бактерије одређене као највероватнији могући број у 100 ml (MPN)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0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10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100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13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3.</a:t>
                      </a:r>
                      <a:endParaRPr kumimoji="1" lang="en-GB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Укупне колиформне бактерије одређене мембран филтер методом у 100 ml (MFM)</a:t>
                      </a:r>
                      <a:endParaRPr kumimoji="1" lang="en-GB" sz="1600" b="1" i="0" u="none" strike="noStrike" cap="none" normalizeH="0" baseline="3000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0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5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10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99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4.</a:t>
                      </a:r>
                      <a:endParaRPr kumimoji="1" lang="en-GB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Сулфиторедукујуће клостридије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0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1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10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07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5.</a:t>
                      </a:r>
                      <a:endParaRPr kumimoji="1" lang="en-GB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Број инфективних јединица ентеровируса 10 l воде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0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1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1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advTm="22431"/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Text Box 2"/>
          <p:cNvSpPr txBox="1">
            <a:spLocks noChangeArrowheads="1"/>
          </p:cNvSpPr>
          <p:nvPr/>
        </p:nvSpPr>
        <p:spPr bwMode="auto">
          <a:xfrm>
            <a:off x="0" y="457200"/>
            <a:ext cx="8534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latin typeface="HelveticaPlain" pitchFamily="2" charset="0"/>
              </a:rPr>
              <a:t>ФИЗИКИ, ФИЗИ</a:t>
            </a:r>
            <a:r>
              <a:rPr lang="sr-Cyrl-CS" sz="2000" b="1">
                <a:latin typeface="HelveticaPlain" pitchFamily="2" charset="0"/>
              </a:rPr>
              <a:t>Ч</a:t>
            </a:r>
            <a:r>
              <a:rPr lang="en-US" sz="2000" b="1">
                <a:latin typeface="HelveticaPlain" pitchFamily="2" charset="0"/>
              </a:rPr>
              <a:t>КО-ХЕМИЈСКИ И РАДИОЛО</a:t>
            </a:r>
            <a:r>
              <a:rPr lang="sr-Cyrl-CS" sz="2000" b="1">
                <a:latin typeface="HelveticaPlain" pitchFamily="2" charset="0"/>
              </a:rPr>
              <a:t>Ш</a:t>
            </a:r>
            <a:r>
              <a:rPr lang="en-US" sz="2000" b="1">
                <a:latin typeface="HelveticaPlain" pitchFamily="2" charset="0"/>
              </a:rPr>
              <a:t>КИ ПОКАЗАТЕЉИ ПО ВРСТАМА ЛАБОРАТОРИЈСКОГ ПРЕГЛЕДА</a:t>
            </a:r>
          </a:p>
        </p:txBody>
      </p:sp>
      <p:sp>
        <p:nvSpPr>
          <p:cNvPr id="178179" name="Text Box 3"/>
          <p:cNvSpPr txBox="1">
            <a:spLocks noChangeArrowheads="1"/>
          </p:cNvSpPr>
          <p:nvPr/>
        </p:nvSpPr>
        <p:spPr bwMode="auto">
          <a:xfrm>
            <a:off x="914400" y="1263650"/>
            <a:ext cx="3810000" cy="510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hlink"/>
                </a:solidFill>
              </a:rPr>
              <a:t>ОСНОВНИ (А)</a:t>
            </a:r>
            <a:r>
              <a:rPr lang="en-US" sz="1600" b="1"/>
              <a:t>	</a:t>
            </a:r>
            <a:endParaRPr lang="en-US" sz="1600"/>
          </a:p>
          <a:p>
            <a:r>
              <a:rPr lang="en-US" sz="1600" b="1"/>
              <a:t>Температура	</a:t>
            </a:r>
            <a:endParaRPr lang="en-US" sz="1600"/>
          </a:p>
          <a:p>
            <a:r>
              <a:rPr lang="en-US" sz="1600" b="1"/>
              <a:t>Боја	</a:t>
            </a:r>
            <a:endParaRPr lang="en-US" sz="1600"/>
          </a:p>
          <a:p>
            <a:r>
              <a:rPr lang="en-US" sz="1600" b="1"/>
              <a:t>Мирис	</a:t>
            </a:r>
            <a:endParaRPr lang="en-US" sz="1600"/>
          </a:p>
          <a:p>
            <a:r>
              <a:rPr lang="en-US" sz="1600" b="1"/>
              <a:t>Укус	</a:t>
            </a:r>
            <a:endParaRPr lang="en-US" sz="1600"/>
          </a:p>
          <a:p>
            <a:r>
              <a:rPr lang="en-US" sz="1600" b="1"/>
              <a:t>Мутноћа</a:t>
            </a:r>
          </a:p>
          <a:p>
            <a:r>
              <a:rPr lang="en-US" sz="1600" b="1">
                <a:latin typeface="HelveticaPlain" pitchFamily="2" charset="0"/>
              </a:rPr>
              <a:t>рН	</a:t>
            </a:r>
          </a:p>
          <a:p>
            <a:r>
              <a:rPr lang="en-US" sz="1600" b="1">
                <a:latin typeface="HelveticaPlain" pitchFamily="2" charset="0"/>
              </a:rPr>
              <a:t>утрошак </a:t>
            </a:r>
            <a:r>
              <a:rPr lang="en-US" sz="2000" b="1">
                <a:latin typeface="HelveticaPlain" pitchFamily="2" charset="0"/>
              </a:rPr>
              <a:t>KMnO</a:t>
            </a:r>
            <a:r>
              <a:rPr lang="en-US" sz="2000" b="1" baseline="-25000">
                <a:latin typeface="HelveticaPlain" pitchFamily="2" charset="0"/>
              </a:rPr>
              <a:t>4</a:t>
            </a:r>
            <a:r>
              <a:rPr lang="en-US" sz="1600" b="1" baseline="-25000">
                <a:latin typeface="HelveticaPlain" pitchFamily="2" charset="0"/>
              </a:rPr>
              <a:t>	</a:t>
            </a:r>
          </a:p>
          <a:p>
            <a:r>
              <a:rPr lang="en-US" sz="1600" b="1"/>
              <a:t>Остатак испарења	</a:t>
            </a:r>
            <a:endParaRPr lang="en-US" sz="1600"/>
          </a:p>
          <a:p>
            <a:r>
              <a:rPr lang="en-US" sz="1600" b="1"/>
              <a:t>Електропроводљивост	</a:t>
            </a:r>
            <a:endParaRPr lang="en-US" sz="1600"/>
          </a:p>
          <a:p>
            <a:r>
              <a:rPr lang="en-US" sz="1600" b="1"/>
              <a:t>Амонијак	</a:t>
            </a:r>
            <a:endParaRPr lang="en-US" sz="1600"/>
          </a:p>
          <a:p>
            <a:r>
              <a:rPr lang="en-US" sz="1600" b="1"/>
              <a:t>Резидуа дезинфекционог средства</a:t>
            </a:r>
            <a:endParaRPr lang="en-US" sz="1600"/>
          </a:p>
          <a:p>
            <a:r>
              <a:rPr lang="fr-LU" sz="1600" b="1"/>
              <a:t>Хлориди</a:t>
            </a:r>
            <a:r>
              <a:rPr lang="en-US" sz="1600" b="1"/>
              <a:t>	</a:t>
            </a:r>
            <a:endParaRPr lang="en-US" sz="1600"/>
          </a:p>
          <a:p>
            <a:r>
              <a:rPr lang="fr-LU" sz="1600" b="1"/>
              <a:t>Нитрити</a:t>
            </a:r>
            <a:r>
              <a:rPr lang="en-US" sz="1600" b="1"/>
              <a:t>	</a:t>
            </a:r>
            <a:endParaRPr lang="en-US" sz="1600"/>
          </a:p>
          <a:p>
            <a:r>
              <a:rPr lang="fr-LU" sz="1600" b="1"/>
              <a:t>Нитрати</a:t>
            </a:r>
            <a:r>
              <a:rPr lang="en-US" sz="1600" b="1"/>
              <a:t>	</a:t>
            </a:r>
            <a:endParaRPr lang="en-US" sz="1600"/>
          </a:p>
          <a:p>
            <a:r>
              <a:rPr lang="fr-LU" sz="1600" b="1"/>
              <a:t>Флуориди</a:t>
            </a:r>
            <a:r>
              <a:rPr lang="en-US" sz="1600" b="1"/>
              <a:t>	</a:t>
            </a:r>
            <a:endParaRPr lang="en-US" sz="1600"/>
          </a:p>
          <a:p>
            <a:r>
              <a:rPr lang="fr-LU" sz="1600" b="1"/>
              <a:t>Гво</a:t>
            </a:r>
            <a:r>
              <a:rPr lang="en-US" sz="1600" b="1"/>
              <a:t>жђ</a:t>
            </a:r>
            <a:r>
              <a:rPr lang="fr-LU" sz="1600" b="1"/>
              <a:t>е</a:t>
            </a:r>
            <a:r>
              <a:rPr lang="en-US" sz="1600" b="1"/>
              <a:t>	</a:t>
            </a:r>
            <a:endParaRPr lang="en-US" sz="1600"/>
          </a:p>
          <a:p>
            <a:r>
              <a:rPr lang="en-US" sz="1600" b="1"/>
              <a:t>Манган	</a:t>
            </a:r>
            <a:endParaRPr lang="en-US" sz="1600"/>
          </a:p>
          <a:p>
            <a:r>
              <a:rPr lang="en-US" sz="1600" b="1"/>
              <a:t>Специфичне материје које се очекују</a:t>
            </a:r>
            <a:endParaRPr lang="en-US" sz="1600"/>
          </a:p>
        </p:txBody>
      </p:sp>
      <p:sp>
        <p:nvSpPr>
          <p:cNvPr id="178180" name="Text Box 4"/>
          <p:cNvSpPr txBox="1">
            <a:spLocks noChangeArrowheads="1"/>
          </p:cNvSpPr>
          <p:nvPr/>
        </p:nvSpPr>
        <p:spPr bwMode="auto">
          <a:xfrm>
            <a:off x="4724400" y="1322388"/>
            <a:ext cx="4038600" cy="351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LU" sz="2000" b="1">
                <a:solidFill>
                  <a:schemeClr val="hlink"/>
                </a:solidFill>
              </a:rPr>
              <a:t>ПЕРИОДИ</a:t>
            </a:r>
            <a:r>
              <a:rPr lang="en-US" sz="2000" b="1">
                <a:solidFill>
                  <a:schemeClr val="hlink"/>
                </a:solidFill>
              </a:rPr>
              <a:t>Ч</a:t>
            </a:r>
            <a:r>
              <a:rPr lang="fr-LU" sz="2000" b="1">
                <a:solidFill>
                  <a:schemeClr val="hlink"/>
                </a:solidFill>
              </a:rPr>
              <a:t>НИ (Б)	</a:t>
            </a:r>
            <a:endParaRPr lang="en-US" sz="2000">
              <a:solidFill>
                <a:schemeClr val="hlink"/>
              </a:solidFill>
            </a:endParaRPr>
          </a:p>
          <a:p>
            <a:r>
              <a:rPr lang="fr-LU" sz="2000" b="1"/>
              <a:t>ОСНОВНИ (А) </a:t>
            </a:r>
            <a:r>
              <a:rPr lang="sr-Latn-CS" sz="2000" b="1"/>
              <a:t>+</a:t>
            </a:r>
            <a:endParaRPr lang="en-US" sz="2000"/>
          </a:p>
          <a:p>
            <a:r>
              <a:rPr lang="fr-LU" sz="2000" b="1"/>
              <a:t>	</a:t>
            </a:r>
            <a:endParaRPr lang="en-US" sz="2000"/>
          </a:p>
          <a:p>
            <a:r>
              <a:rPr lang="en-US" sz="1600" b="1"/>
              <a:t>Детерџенти (а</a:t>
            </a:r>
            <a:r>
              <a:rPr lang="sr-Latn-CS" sz="1600" b="1"/>
              <a:t>нј</a:t>
            </a:r>
            <a:r>
              <a:rPr lang="en-US" sz="1600" b="1"/>
              <a:t>онски и катјонски)</a:t>
            </a:r>
            <a:r>
              <a:rPr lang="en-US" sz="1600" b="1" baseline="30000"/>
              <a:t> </a:t>
            </a:r>
            <a:endParaRPr lang="en-US" sz="1600"/>
          </a:p>
          <a:p>
            <a:r>
              <a:rPr lang="en-US" sz="1600" b="1"/>
              <a:t>Феноли	</a:t>
            </a:r>
            <a:endParaRPr lang="en-US" sz="1600"/>
          </a:p>
          <a:p>
            <a:r>
              <a:rPr lang="en-US" sz="1600" b="1"/>
              <a:t>Флуориди	</a:t>
            </a:r>
            <a:endParaRPr lang="en-US" sz="1600"/>
          </a:p>
          <a:p>
            <a:r>
              <a:rPr lang="en-US" sz="1600" b="1"/>
              <a:t>Средства за коагулацију и флокулацију	</a:t>
            </a:r>
            <a:endParaRPr lang="en-US" sz="1600"/>
          </a:p>
          <a:p>
            <a:r>
              <a:rPr lang="en-US" sz="1600" b="1"/>
              <a:t>Дезинфекциона средства и споредни продукти дезинфекције	</a:t>
            </a:r>
            <a:endParaRPr lang="en-US" sz="1600"/>
          </a:p>
          <a:p>
            <a:r>
              <a:rPr lang="en-US" sz="1600" b="1"/>
              <a:t>Минерална уља % сатурације кисеоником	</a:t>
            </a:r>
            <a:endParaRPr lang="en-US" sz="1600"/>
          </a:p>
          <a:p>
            <a:r>
              <a:rPr lang="en-US" sz="2000" b="1"/>
              <a:t>	</a:t>
            </a:r>
            <a:endParaRPr lang="en-US" sz="2000"/>
          </a:p>
        </p:txBody>
      </p:sp>
    </p:spTree>
  </p:cSld>
  <p:clrMapOvr>
    <a:masterClrMapping/>
  </p:clrMapOvr>
  <p:transition advTm="16427"/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Text Box 2"/>
          <p:cNvSpPr txBox="1">
            <a:spLocks noChangeArrowheads="1"/>
          </p:cNvSpPr>
          <p:nvPr/>
        </p:nvSpPr>
        <p:spPr bwMode="auto">
          <a:xfrm>
            <a:off x="762000" y="457200"/>
            <a:ext cx="7772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ФИЗИКИ, ФИЗИ</a:t>
            </a:r>
            <a:r>
              <a:rPr lang="sr-Cyrl-CS" b="1"/>
              <a:t>Ч</a:t>
            </a:r>
            <a:r>
              <a:rPr lang="en-US" b="1"/>
              <a:t>КО-ХЕМИЈСКИ И РАДИОЛО</a:t>
            </a:r>
            <a:r>
              <a:rPr lang="sr-Cyrl-CS" b="1"/>
              <a:t>Ш</a:t>
            </a:r>
            <a:r>
              <a:rPr lang="en-US" b="1"/>
              <a:t>КИ ПОКАЗАТЕЉИ ПО ВРСТАМА ЛАБОРАТОРИЈСКОГ ПРЕГЛЕДА</a:t>
            </a:r>
          </a:p>
        </p:txBody>
      </p:sp>
      <p:sp>
        <p:nvSpPr>
          <p:cNvPr id="179203" name="Text Box 3"/>
          <p:cNvSpPr txBox="1">
            <a:spLocks noChangeArrowheads="1"/>
          </p:cNvSpPr>
          <p:nvPr/>
        </p:nvSpPr>
        <p:spPr bwMode="auto">
          <a:xfrm>
            <a:off x="323850" y="1289050"/>
            <a:ext cx="4248150" cy="506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chemeClr val="hlink"/>
                </a:solidFill>
              </a:rPr>
              <a:t>НОВИ ЗАХВАТ</a:t>
            </a:r>
            <a:r>
              <a:rPr lang="sr-Latn-CS" b="1">
                <a:solidFill>
                  <a:schemeClr val="hlink"/>
                </a:solidFill>
              </a:rPr>
              <a:t> (В)</a:t>
            </a:r>
            <a:endParaRPr lang="en-US">
              <a:solidFill>
                <a:schemeClr val="hlink"/>
              </a:solidFill>
            </a:endParaRPr>
          </a:p>
          <a:p>
            <a:r>
              <a:rPr lang="en-US" b="1"/>
              <a:t>ОСНОВНИ (А) </a:t>
            </a:r>
            <a:r>
              <a:rPr lang="sr-Latn-CS" b="1"/>
              <a:t>+</a:t>
            </a:r>
            <a:endParaRPr lang="en-US"/>
          </a:p>
          <a:p>
            <a:r>
              <a:rPr lang="en-US" b="1"/>
              <a:t>Детер</a:t>
            </a:r>
            <a:r>
              <a:rPr lang="sr-Latn-CS" b="1"/>
              <a:t>џ</a:t>
            </a:r>
            <a:r>
              <a:rPr lang="en-US" b="1"/>
              <a:t>енти (а</a:t>
            </a:r>
            <a:r>
              <a:rPr lang="sr-Latn-CS" b="1"/>
              <a:t>нј</a:t>
            </a:r>
            <a:r>
              <a:rPr lang="en-US" b="1"/>
              <a:t>онски и катјонски) </a:t>
            </a:r>
            <a:endParaRPr lang="en-US"/>
          </a:p>
          <a:p>
            <a:r>
              <a:rPr lang="en-US" b="1"/>
              <a:t>Олово	</a:t>
            </a:r>
            <a:endParaRPr lang="en-US"/>
          </a:p>
          <a:p>
            <a:r>
              <a:rPr lang="en-US" b="1"/>
              <a:t>Сулфати	</a:t>
            </a:r>
            <a:endParaRPr lang="en-US"/>
          </a:p>
          <a:p>
            <a:r>
              <a:rPr lang="en-US" b="1"/>
              <a:t>Алуминијум	</a:t>
            </a:r>
            <a:endParaRPr lang="en-US"/>
          </a:p>
          <a:p>
            <a:r>
              <a:rPr lang="en-US" b="1"/>
              <a:t>Бакар	</a:t>
            </a:r>
            <a:endParaRPr lang="en-US"/>
          </a:p>
          <a:p>
            <a:r>
              <a:rPr lang="en-US" b="1"/>
              <a:t>Цијаниди	</a:t>
            </a:r>
            <a:endParaRPr lang="en-US"/>
          </a:p>
          <a:p>
            <a:r>
              <a:rPr lang="en-US" b="1"/>
              <a:t>Цинк	</a:t>
            </a:r>
            <a:endParaRPr lang="en-US"/>
          </a:p>
          <a:p>
            <a:r>
              <a:rPr lang="en-US" b="1"/>
              <a:t>Угљендиоксид	</a:t>
            </a:r>
            <a:endParaRPr lang="en-US"/>
          </a:p>
          <a:p>
            <a:r>
              <a:rPr lang="en-US" b="1"/>
              <a:t>Ортофосфати	</a:t>
            </a:r>
            <a:endParaRPr lang="en-US"/>
          </a:p>
          <a:p>
            <a:r>
              <a:rPr lang="en-US" b="1"/>
              <a:t>Хром (укупни)	</a:t>
            </a:r>
            <a:endParaRPr lang="en-US"/>
          </a:p>
          <a:p>
            <a:r>
              <a:rPr lang="sr-Latn-CS" b="1"/>
              <a:t>К</a:t>
            </a:r>
            <a:r>
              <a:rPr lang="en-US" b="1"/>
              <a:t>адмиум % сатурације кисеоником</a:t>
            </a:r>
            <a:endParaRPr lang="en-US"/>
          </a:p>
          <a:p>
            <a:r>
              <a:rPr lang="en-US" b="1"/>
              <a:t>Никл	</a:t>
            </a:r>
            <a:endParaRPr lang="en-US"/>
          </a:p>
          <a:p>
            <a:r>
              <a:rPr lang="en-US" b="1"/>
              <a:t>Селен	</a:t>
            </a:r>
            <a:endParaRPr lang="en-US"/>
          </a:p>
          <a:p>
            <a:r>
              <a:rPr lang="en-US" b="1"/>
              <a:t>Натрујум	</a:t>
            </a:r>
            <a:endParaRPr lang="en-US"/>
          </a:p>
          <a:p>
            <a:r>
              <a:rPr lang="en-US" b="1"/>
              <a:t>Калијум	</a:t>
            </a:r>
            <a:endParaRPr lang="en-US"/>
          </a:p>
          <a:p>
            <a:r>
              <a:rPr lang="en-US" sz="2000"/>
              <a:t> </a:t>
            </a:r>
          </a:p>
        </p:txBody>
      </p:sp>
      <p:sp>
        <p:nvSpPr>
          <p:cNvPr id="179204" name="Text Box 4"/>
          <p:cNvSpPr txBox="1">
            <a:spLocks noChangeArrowheads="1"/>
          </p:cNvSpPr>
          <p:nvPr/>
        </p:nvSpPr>
        <p:spPr bwMode="auto">
          <a:xfrm>
            <a:off x="4787900" y="1720850"/>
            <a:ext cx="4038600" cy="507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b="1">
              <a:solidFill>
                <a:srgbClr val="0000CC"/>
              </a:solidFill>
              <a:latin typeface="HelveticaPlain" pitchFamily="2" charset="0"/>
            </a:endParaRPr>
          </a:p>
          <a:p>
            <a:r>
              <a:rPr lang="en-US" b="1"/>
              <a:t>Калцијум	</a:t>
            </a:r>
            <a:endParaRPr lang="en-US"/>
          </a:p>
          <a:p>
            <a:r>
              <a:rPr lang="en-US" b="1"/>
              <a:t>Магнезијум	</a:t>
            </a:r>
            <a:endParaRPr lang="en-US"/>
          </a:p>
          <a:p>
            <a:r>
              <a:rPr lang="en-US" b="1"/>
              <a:t>Пестициди	</a:t>
            </a:r>
            <a:endParaRPr lang="en-US"/>
          </a:p>
          <a:p>
            <a:r>
              <a:rPr lang="en-US" b="1"/>
              <a:t>Полициклични ароматични угљоводоници ПЦБ,ПЦТ	</a:t>
            </a:r>
            <a:endParaRPr lang="en-US"/>
          </a:p>
          <a:p>
            <a:r>
              <a:rPr lang="fr-LU" b="1"/>
              <a:t>Арсен</a:t>
            </a:r>
            <a:r>
              <a:rPr lang="en-US" b="1"/>
              <a:t>	</a:t>
            </a:r>
            <a:endParaRPr lang="en-US"/>
          </a:p>
          <a:p>
            <a:r>
              <a:rPr lang="fr-LU" b="1"/>
              <a:t>Споредни производи дезинфекције</a:t>
            </a:r>
            <a:r>
              <a:rPr lang="en-US" b="1"/>
              <a:t>	</a:t>
            </a:r>
            <a:endParaRPr lang="en-US"/>
          </a:p>
          <a:p>
            <a:r>
              <a:rPr lang="en-US" b="1"/>
              <a:t>Ж</a:t>
            </a:r>
            <a:r>
              <a:rPr lang="fr-LU" b="1"/>
              <a:t>ива</a:t>
            </a:r>
            <a:r>
              <a:rPr lang="en-US" b="1"/>
              <a:t>	</a:t>
            </a:r>
            <a:endParaRPr lang="en-US"/>
          </a:p>
          <a:p>
            <a:r>
              <a:rPr lang="en-US" b="1"/>
              <a:t>Укупни органски угљеник	</a:t>
            </a:r>
            <a:endParaRPr lang="en-US"/>
          </a:p>
          <a:p>
            <a:r>
              <a:rPr lang="en-US" b="1"/>
              <a:t>Укупна </a:t>
            </a:r>
            <a:r>
              <a:rPr lang="en-US" b="1">
                <a:sym typeface="Symbol" pitchFamily="18" charset="2"/>
              </a:rPr>
              <a:t></a:t>
            </a:r>
            <a:r>
              <a:rPr lang="en-US" b="1"/>
              <a:t> активност	</a:t>
            </a:r>
            <a:endParaRPr lang="en-US"/>
          </a:p>
          <a:p>
            <a:r>
              <a:rPr lang="fr-LU" b="1"/>
              <a:t>Аромати</a:t>
            </a:r>
            <a:r>
              <a:rPr lang="en-US" b="1"/>
              <a:t>ч</a:t>
            </a:r>
            <a:r>
              <a:rPr lang="fr-LU" b="1"/>
              <a:t>ни угљоводоници</a:t>
            </a:r>
            <a:r>
              <a:rPr lang="en-US" b="1"/>
              <a:t>	</a:t>
            </a:r>
            <a:endParaRPr lang="en-US"/>
          </a:p>
          <a:p>
            <a:r>
              <a:rPr lang="fr-LU" b="1"/>
              <a:t>Минерална уља</a:t>
            </a:r>
            <a:r>
              <a:rPr lang="en-US" b="1"/>
              <a:t>	</a:t>
            </a:r>
            <a:endParaRPr lang="en-US"/>
          </a:p>
          <a:p>
            <a:r>
              <a:rPr lang="en-US" b="1"/>
              <a:t>Уља и масти	</a:t>
            </a:r>
            <a:endParaRPr lang="en-US"/>
          </a:p>
          <a:p>
            <a:r>
              <a:rPr lang="en-US" b="1"/>
              <a:t>Алкалитет	</a:t>
            </a:r>
            <a:endParaRPr lang="en-US"/>
          </a:p>
          <a:p>
            <a:r>
              <a:rPr lang="en-US" b="1"/>
              <a:t>Укупна </a:t>
            </a:r>
            <a:r>
              <a:rPr lang="en-US" b="1">
                <a:sym typeface="Symbol" pitchFamily="18" charset="2"/>
              </a:rPr>
              <a:t></a:t>
            </a:r>
            <a:r>
              <a:rPr lang="en-US" b="1"/>
              <a:t> активност</a:t>
            </a:r>
            <a:endParaRPr lang="en-US"/>
          </a:p>
          <a:p>
            <a:r>
              <a:rPr lang="en-US" b="1">
                <a:solidFill>
                  <a:srgbClr val="0000CC"/>
                </a:solidFill>
                <a:latin typeface="HelveticaPlain" pitchFamily="2" charset="0"/>
              </a:rPr>
              <a:t>	</a:t>
            </a:r>
          </a:p>
        </p:txBody>
      </p:sp>
    </p:spTree>
  </p:cSld>
  <p:clrMapOvr>
    <a:masterClrMapping/>
  </p:clrMapOvr>
  <p:transition advTm="374"/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Text Box 2"/>
          <p:cNvSpPr txBox="1">
            <a:spLocks noChangeArrowheads="1"/>
          </p:cNvSpPr>
          <p:nvPr/>
        </p:nvSpPr>
        <p:spPr bwMode="auto">
          <a:xfrm>
            <a:off x="762000" y="457200"/>
            <a:ext cx="7772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ФИЗИКИ, ФИЗИ</a:t>
            </a:r>
            <a:r>
              <a:rPr lang="sr-Cyrl-CS" b="1"/>
              <a:t>Ч</a:t>
            </a:r>
            <a:r>
              <a:rPr lang="en-US" b="1"/>
              <a:t>КО-ХЕМИЈСКИ И РАДИОЛО</a:t>
            </a:r>
            <a:r>
              <a:rPr lang="sr-Cyrl-CS" b="1"/>
              <a:t>Ш</a:t>
            </a:r>
            <a:r>
              <a:rPr lang="en-US" b="1"/>
              <a:t>КИ ПОКАЗАТЕЉИ ПО ВРСТАМА ЛАБОРАТОРИЈСКОГ ПРЕГЛЕДА</a:t>
            </a:r>
          </a:p>
        </p:txBody>
      </p:sp>
      <p:sp>
        <p:nvSpPr>
          <p:cNvPr id="180227" name="Text Box 3"/>
          <p:cNvSpPr txBox="1">
            <a:spLocks noChangeArrowheads="1"/>
          </p:cNvSpPr>
          <p:nvPr/>
        </p:nvSpPr>
        <p:spPr bwMode="auto">
          <a:xfrm>
            <a:off x="762000" y="1687513"/>
            <a:ext cx="7391400" cy="463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Cyrl-CS" sz="2000" b="1">
                <a:solidFill>
                  <a:schemeClr val="hlink"/>
                </a:solidFill>
                <a:latin typeface="HelveticaPlain" pitchFamily="2" charset="0"/>
              </a:rPr>
              <a:t>ХИГИЈ</a:t>
            </a:r>
            <a:r>
              <a:rPr lang="en-US" sz="2000" b="1">
                <a:solidFill>
                  <a:schemeClr val="hlink"/>
                </a:solidFill>
                <a:latin typeface="HelveticaPlain" pitchFamily="2" charset="0"/>
              </a:rPr>
              <a:t>. </a:t>
            </a:r>
            <a:r>
              <a:rPr lang="sr-Cyrl-CS" sz="2000" b="1">
                <a:solidFill>
                  <a:schemeClr val="hlink"/>
                </a:solidFill>
                <a:latin typeface="HelveticaPlain" pitchFamily="2" charset="0"/>
              </a:rPr>
              <a:t>ЕПИДЕМ</a:t>
            </a:r>
            <a:r>
              <a:rPr lang="en-US" sz="2000" b="1">
                <a:solidFill>
                  <a:schemeClr val="hlink"/>
                </a:solidFill>
                <a:latin typeface="HelveticaPlain" pitchFamily="2" charset="0"/>
              </a:rPr>
              <a:t>. </a:t>
            </a:r>
            <a:r>
              <a:rPr lang="sr-Cyrl-CS" sz="2000" b="1">
                <a:solidFill>
                  <a:schemeClr val="hlink"/>
                </a:solidFill>
                <a:latin typeface="HelveticaPlain" pitchFamily="2" charset="0"/>
              </a:rPr>
              <a:t>ИНДИКАЦИЈЕ</a:t>
            </a:r>
            <a:r>
              <a:rPr lang="en-US" sz="2000" b="1">
                <a:solidFill>
                  <a:schemeClr val="hlink"/>
                </a:solidFill>
                <a:latin typeface="HelveticaPlain" pitchFamily="2" charset="0"/>
              </a:rPr>
              <a:t> (</a:t>
            </a:r>
            <a:r>
              <a:rPr lang="sr-Latn-CS" sz="2000" b="1">
                <a:solidFill>
                  <a:schemeClr val="hlink"/>
                </a:solidFill>
              </a:rPr>
              <a:t>Г</a:t>
            </a:r>
            <a:r>
              <a:rPr lang="en-US" sz="2000" b="1">
                <a:solidFill>
                  <a:schemeClr val="hlink"/>
                </a:solidFill>
                <a:latin typeface="HelveticaPlain" pitchFamily="2" charset="0"/>
              </a:rPr>
              <a:t>)</a:t>
            </a:r>
          </a:p>
          <a:p>
            <a:endParaRPr lang="en-US" sz="2000" b="1">
              <a:latin typeface="HelveticaPlain" pitchFamily="2" charset="0"/>
            </a:endParaRPr>
          </a:p>
          <a:p>
            <a:r>
              <a:rPr lang="en-US" b="1">
                <a:latin typeface="HelveticaPlain" pitchFamily="2" charset="0"/>
              </a:rPr>
              <a:t>	</a:t>
            </a:r>
            <a:r>
              <a:rPr lang="sr-Cyrl-CS" b="1">
                <a:latin typeface="HelveticaPlain" pitchFamily="2" charset="0"/>
              </a:rPr>
              <a:t>Температура</a:t>
            </a:r>
            <a:r>
              <a:rPr lang="en-US" b="1">
                <a:latin typeface="HelveticaPlain" pitchFamily="2" charset="0"/>
              </a:rPr>
              <a:t>	</a:t>
            </a:r>
          </a:p>
          <a:p>
            <a:r>
              <a:rPr lang="sr-Cyrl-CS" b="1">
                <a:latin typeface="HelveticaPlain" pitchFamily="2" charset="0"/>
              </a:rPr>
              <a:t>Боја</a:t>
            </a:r>
            <a:r>
              <a:rPr lang="en-US" b="1">
                <a:latin typeface="HelveticaPlain" pitchFamily="2" charset="0"/>
              </a:rPr>
              <a:t>	</a:t>
            </a:r>
          </a:p>
          <a:p>
            <a:r>
              <a:rPr lang="sr-Cyrl-CS" b="1">
                <a:latin typeface="HelveticaPlain" pitchFamily="2" charset="0"/>
              </a:rPr>
              <a:t>Мирис</a:t>
            </a:r>
            <a:r>
              <a:rPr lang="en-US" b="1">
                <a:latin typeface="HelveticaPlain" pitchFamily="2" charset="0"/>
              </a:rPr>
              <a:t>	</a:t>
            </a:r>
          </a:p>
          <a:p>
            <a:r>
              <a:rPr lang="sr-Cyrl-CS" b="1">
                <a:latin typeface="HelveticaPlain" pitchFamily="2" charset="0"/>
              </a:rPr>
              <a:t>Укус</a:t>
            </a:r>
            <a:r>
              <a:rPr lang="en-US" b="1">
                <a:latin typeface="HelveticaPlain" pitchFamily="2" charset="0"/>
              </a:rPr>
              <a:t>	</a:t>
            </a:r>
          </a:p>
          <a:p>
            <a:r>
              <a:rPr lang="sr-Cyrl-CS" b="1">
                <a:latin typeface="HelveticaPlain" pitchFamily="2" charset="0"/>
              </a:rPr>
              <a:t>Мутноћа</a:t>
            </a:r>
            <a:endParaRPr lang="en-US" b="1">
              <a:latin typeface="HelveticaPlain" pitchFamily="2" charset="0"/>
            </a:endParaRPr>
          </a:p>
          <a:p>
            <a:r>
              <a:rPr lang="en-US" b="1">
                <a:latin typeface="HelveticaPlain" pitchFamily="2" charset="0"/>
              </a:rPr>
              <a:t>pH	</a:t>
            </a:r>
          </a:p>
          <a:p>
            <a:r>
              <a:rPr lang="sr-Cyrl-CS" b="1">
                <a:latin typeface="HelveticaPlain" pitchFamily="2" charset="0"/>
              </a:rPr>
              <a:t>Утрошак</a:t>
            </a:r>
            <a:r>
              <a:rPr lang="en-US" b="1">
                <a:latin typeface="HelveticaPlain" pitchFamily="2" charset="0"/>
              </a:rPr>
              <a:t> KMnO</a:t>
            </a:r>
            <a:r>
              <a:rPr lang="en-US" b="1" baseline="-25000">
                <a:latin typeface="HelveticaPlain" pitchFamily="2" charset="0"/>
              </a:rPr>
              <a:t>4</a:t>
            </a:r>
            <a:r>
              <a:rPr lang="en-US" b="1">
                <a:latin typeface="HelveticaPlain" pitchFamily="2" charset="0"/>
              </a:rPr>
              <a:t>	</a:t>
            </a:r>
          </a:p>
          <a:p>
            <a:r>
              <a:rPr lang="sr-Cyrl-CS" b="1">
                <a:latin typeface="HelveticaPlain" pitchFamily="2" charset="0"/>
              </a:rPr>
              <a:t>Остатак</a:t>
            </a:r>
            <a:r>
              <a:rPr lang="en-US" b="1">
                <a:latin typeface="HelveticaPlain" pitchFamily="2" charset="0"/>
              </a:rPr>
              <a:t> </a:t>
            </a:r>
            <a:r>
              <a:rPr lang="sr-Cyrl-CS" b="1">
                <a:latin typeface="HelveticaPlain" pitchFamily="2" charset="0"/>
              </a:rPr>
              <a:t>испарења</a:t>
            </a:r>
            <a:r>
              <a:rPr lang="en-US" b="1">
                <a:latin typeface="HelveticaPlain" pitchFamily="2" charset="0"/>
              </a:rPr>
              <a:t>	</a:t>
            </a:r>
          </a:p>
          <a:p>
            <a:r>
              <a:rPr lang="sr-Cyrl-CS" b="1">
                <a:latin typeface="HelveticaPlain" pitchFamily="2" charset="0"/>
              </a:rPr>
              <a:t>Еликтропроводљивост</a:t>
            </a:r>
            <a:r>
              <a:rPr lang="en-US" b="1">
                <a:latin typeface="HelveticaPlain" pitchFamily="2" charset="0"/>
              </a:rPr>
              <a:t>	</a:t>
            </a:r>
          </a:p>
          <a:p>
            <a:r>
              <a:rPr lang="sr-Cyrl-CS" b="1">
                <a:latin typeface="HelveticaPlain" pitchFamily="2" charset="0"/>
              </a:rPr>
              <a:t>Амонијак</a:t>
            </a:r>
            <a:r>
              <a:rPr lang="en-US" b="1">
                <a:latin typeface="HelveticaPlain" pitchFamily="2" charset="0"/>
              </a:rPr>
              <a:t>	</a:t>
            </a:r>
          </a:p>
          <a:p>
            <a:r>
              <a:rPr lang="sr-Cyrl-CS" b="1">
                <a:latin typeface="HelveticaPlain" pitchFamily="2" charset="0"/>
              </a:rPr>
              <a:t>Резидуа</a:t>
            </a:r>
            <a:r>
              <a:rPr lang="en-US" b="1">
                <a:latin typeface="HelveticaPlain" pitchFamily="2" charset="0"/>
              </a:rPr>
              <a:t> </a:t>
            </a:r>
            <a:r>
              <a:rPr lang="sr-Cyrl-CS" b="1">
                <a:latin typeface="HelveticaPlain" pitchFamily="2" charset="0"/>
              </a:rPr>
              <a:t>дезинфекционог</a:t>
            </a:r>
            <a:r>
              <a:rPr lang="en-US" b="1">
                <a:latin typeface="HelveticaPlain" pitchFamily="2" charset="0"/>
              </a:rPr>
              <a:t> </a:t>
            </a:r>
            <a:r>
              <a:rPr lang="sr-Cyrl-CS" b="1">
                <a:latin typeface="HelveticaPlain" pitchFamily="2" charset="0"/>
              </a:rPr>
              <a:t>средства</a:t>
            </a:r>
            <a:r>
              <a:rPr lang="en-US" b="1">
                <a:latin typeface="HelveticaPlain" pitchFamily="2" charset="0"/>
              </a:rPr>
              <a:t>	</a:t>
            </a:r>
          </a:p>
          <a:p>
            <a:r>
              <a:rPr lang="sr-Cyrl-CS" b="1">
                <a:latin typeface="HelveticaPlain" pitchFamily="2" charset="0"/>
              </a:rPr>
              <a:t>Хлориди</a:t>
            </a:r>
            <a:r>
              <a:rPr lang="en-US" b="1">
                <a:latin typeface="HelveticaPlain" pitchFamily="2" charset="0"/>
              </a:rPr>
              <a:t>	</a:t>
            </a:r>
          </a:p>
          <a:p>
            <a:r>
              <a:rPr lang="sr-Cyrl-CS" b="1">
                <a:latin typeface="HelveticaPlain" pitchFamily="2" charset="0"/>
              </a:rPr>
              <a:t>Нитрати</a:t>
            </a:r>
            <a:r>
              <a:rPr lang="en-US" b="1">
                <a:latin typeface="HelveticaPlain" pitchFamily="2" charset="0"/>
              </a:rPr>
              <a:t>	</a:t>
            </a:r>
          </a:p>
          <a:p>
            <a:r>
              <a:rPr lang="sr-Cyrl-CS" b="1">
                <a:latin typeface="HelveticaPlain" pitchFamily="2" charset="0"/>
              </a:rPr>
              <a:t>Остали</a:t>
            </a:r>
            <a:r>
              <a:rPr lang="en-US" b="1">
                <a:latin typeface="HelveticaPlain" pitchFamily="2" charset="0"/>
              </a:rPr>
              <a:t> </a:t>
            </a:r>
            <a:r>
              <a:rPr lang="sr-Cyrl-CS" b="1">
                <a:latin typeface="HelveticaPlain" pitchFamily="2" charset="0"/>
              </a:rPr>
              <a:t>показате</a:t>
            </a:r>
            <a:r>
              <a:rPr lang="sr-Latn-CS" b="1"/>
              <a:t>љ</a:t>
            </a:r>
            <a:r>
              <a:rPr lang="sr-Cyrl-CS" b="1">
                <a:latin typeface="HelveticaPlain" pitchFamily="2" charset="0"/>
              </a:rPr>
              <a:t>и</a:t>
            </a:r>
            <a:r>
              <a:rPr lang="en-US" b="1">
                <a:latin typeface="HelveticaPlain" pitchFamily="2" charset="0"/>
              </a:rPr>
              <a:t> </a:t>
            </a:r>
            <a:r>
              <a:rPr lang="sr-Cyrl-CS" b="1">
                <a:latin typeface="HelveticaPlain" pitchFamily="2" charset="0"/>
              </a:rPr>
              <a:t>према</a:t>
            </a:r>
            <a:r>
              <a:rPr lang="en-US" b="1">
                <a:latin typeface="HelveticaPlain" pitchFamily="2" charset="0"/>
              </a:rPr>
              <a:t> </a:t>
            </a:r>
            <a:r>
              <a:rPr lang="sr-Cyrl-CS" b="1">
                <a:latin typeface="HelveticaPlain" pitchFamily="2" charset="0"/>
              </a:rPr>
              <a:t>хигиј</a:t>
            </a:r>
            <a:r>
              <a:rPr lang="en-US" b="1">
                <a:latin typeface="HelveticaPlain" pitchFamily="2" charset="0"/>
              </a:rPr>
              <a:t>. </a:t>
            </a:r>
            <a:r>
              <a:rPr lang="sr-Cyrl-CS" b="1">
                <a:latin typeface="HelveticaPlain" pitchFamily="2" charset="0"/>
              </a:rPr>
              <a:t>епидемиол</a:t>
            </a:r>
            <a:r>
              <a:rPr lang="en-US" b="1">
                <a:latin typeface="HelveticaPlain" pitchFamily="2" charset="0"/>
              </a:rPr>
              <a:t>. </a:t>
            </a:r>
            <a:r>
              <a:rPr lang="sr-Cyrl-CS" b="1">
                <a:latin typeface="HelveticaPlain" pitchFamily="2" charset="0"/>
              </a:rPr>
              <a:t>индикациј</a:t>
            </a:r>
            <a:r>
              <a:rPr lang="en-US" b="1">
                <a:latin typeface="HelveticaPlain" pitchFamily="2" charset="0"/>
              </a:rPr>
              <a:t>.</a:t>
            </a:r>
            <a:r>
              <a:rPr lang="en-US" sz="2400" b="1">
                <a:latin typeface="HelveticaPlain" pitchFamily="2" charset="0"/>
              </a:rPr>
              <a:t>	</a:t>
            </a:r>
            <a:endParaRPr lang="en-US" b="1">
              <a:latin typeface="HelveticaPlain" pitchFamily="2" charset="0"/>
            </a:endParaRPr>
          </a:p>
        </p:txBody>
      </p:sp>
    </p:spTree>
  </p:cSld>
  <p:clrMapOvr>
    <a:masterClrMapping/>
  </p:clrMapOvr>
  <p:transition advTm="780"/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631825"/>
          </a:xfrm>
        </p:spPr>
        <p:txBody>
          <a:bodyPr/>
          <a:lstStyle/>
          <a:p>
            <a:pPr algn="l"/>
            <a:r>
              <a:rPr lang="sr-Latn-CS" sz="3200" b="1" smtClean="0">
                <a:solidFill>
                  <a:srgbClr val="000099"/>
                </a:solidFill>
                <a:latin typeface="Times New Roman" pitchFamily="18" charset="0"/>
              </a:rPr>
              <a:t>Опасности у води за пиће</a:t>
            </a:r>
            <a:endParaRPr lang="en-US" sz="3200" b="1" smtClean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128003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125538"/>
            <a:ext cx="8424862" cy="5256212"/>
          </a:xfrm>
        </p:spPr>
        <p:txBody>
          <a:bodyPr/>
          <a:lstStyle/>
          <a:p>
            <a:pPr algn="just">
              <a:lnSpc>
                <a:spcPct val="130000"/>
              </a:lnSpc>
              <a:buFont typeface="Wingdings" pitchFamily="2" charset="2"/>
              <a:buNone/>
            </a:pPr>
            <a:r>
              <a:rPr lang="sr-Latn-CS" sz="2400" b="1" smtClean="0">
                <a:latin typeface="Times New Roman" pitchFamily="18" charset="0"/>
              </a:rPr>
              <a:t>    </a:t>
            </a:r>
            <a:r>
              <a:rPr lang="sr-Latn-CS" sz="2400" b="1" smtClean="0">
                <a:solidFill>
                  <a:schemeClr val="hlink"/>
                </a:solidFill>
                <a:latin typeface="Times New Roman" pitchFamily="18" charset="0"/>
              </a:rPr>
              <a:t>Микробиолошке</a:t>
            </a:r>
            <a:r>
              <a:rPr lang="sr-Latn-CS" sz="2400" b="1" smtClean="0">
                <a:latin typeface="Times New Roman" pitchFamily="18" charset="0"/>
              </a:rPr>
              <a:t> – патогени микроорганизми, термотолерантни микроорганизми (</a:t>
            </a:r>
            <a:r>
              <a:rPr lang="sr-Latn-CS" sz="2400" b="1" i="1" smtClean="0">
                <a:latin typeface="Times New Roman" pitchFamily="18" charset="0"/>
              </a:rPr>
              <a:t>Escherichia coli, Klebsiella, Citrobacter, Enterobacter</a:t>
            </a:r>
            <a:r>
              <a:rPr lang="sr-Latn-CS" sz="2400" b="1" smtClean="0">
                <a:latin typeface="Times New Roman" pitchFamily="18" charset="0"/>
              </a:rPr>
              <a:t>), бактериофаги, споре, ентеровируси, вирус хепатитиса A, паразити (протозое)</a:t>
            </a:r>
          </a:p>
          <a:p>
            <a:pPr algn="just">
              <a:lnSpc>
                <a:spcPct val="130000"/>
              </a:lnSpc>
              <a:buFont typeface="Wingdings" pitchFamily="2" charset="2"/>
              <a:buNone/>
            </a:pPr>
            <a:endParaRPr lang="sr-Latn-CS" sz="2400" b="1" smtClean="0">
              <a:latin typeface="Times New Roman" pitchFamily="18" charset="0"/>
            </a:endParaRPr>
          </a:p>
          <a:p>
            <a:pPr algn="just">
              <a:lnSpc>
                <a:spcPct val="130000"/>
              </a:lnSpc>
              <a:buFont typeface="Wingdings" pitchFamily="2" charset="2"/>
              <a:buNone/>
            </a:pPr>
            <a:r>
              <a:rPr lang="sr-Latn-CS" sz="2400" b="1" smtClean="0">
                <a:latin typeface="Times New Roman" pitchFamily="18" charset="0"/>
              </a:rPr>
              <a:t>     </a:t>
            </a:r>
            <a:r>
              <a:rPr lang="sr-Latn-CS" sz="2400" b="1" smtClean="0">
                <a:solidFill>
                  <a:schemeClr val="hlink"/>
                </a:solidFill>
                <a:latin typeface="Times New Roman" pitchFamily="18" charset="0"/>
              </a:rPr>
              <a:t>Биолошке</a:t>
            </a:r>
            <a:r>
              <a:rPr lang="sr-Latn-CS" sz="2400" b="1" smtClean="0">
                <a:latin typeface="Times New Roman" pitchFamily="18" charset="0"/>
              </a:rPr>
              <a:t> – актиномицете, гљиве, бескичмењаци, </a:t>
            </a:r>
            <a:r>
              <a:rPr lang="en-US" sz="2400" b="1" i="1" smtClean="0">
                <a:latin typeface="Times New Roman" pitchFamily="18" charset="0"/>
                <a:cs typeface="Times New Roman" pitchFamily="18" charset="0"/>
              </a:rPr>
              <a:t>cyanobacteria</a:t>
            </a:r>
            <a:r>
              <a:rPr lang="sr-Latn-CS" sz="2000" b="1" smtClean="0">
                <a:latin typeface="Times New Roman" pitchFamily="18" charset="0"/>
              </a:rPr>
              <a:t>, </a:t>
            </a:r>
            <a:r>
              <a:rPr lang="sr-Latn-CS" sz="2400" b="1" smtClean="0">
                <a:latin typeface="Times New Roman" pitchFamily="18" charset="0"/>
              </a:rPr>
              <a:t>алге,  феругинозе (промене укуса, мириса, боје и мутноће воде)</a:t>
            </a:r>
          </a:p>
        </p:txBody>
      </p:sp>
      <p:sp>
        <p:nvSpPr>
          <p:cNvPr id="128004" name="Text Box 5"/>
          <p:cNvSpPr txBox="1">
            <a:spLocks noChangeArrowheads="1"/>
          </p:cNvSpPr>
          <p:nvPr/>
        </p:nvSpPr>
        <p:spPr bwMode="auto">
          <a:xfrm>
            <a:off x="539750" y="6424613"/>
            <a:ext cx="77771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sr-Latn-CS" sz="1200" b="1">
                <a:solidFill>
                  <a:srgbClr val="000099"/>
                </a:solidFill>
                <a:latin typeface="Times New Roman" pitchFamily="18" charset="0"/>
              </a:rPr>
              <a:t>*WHO. Guidelines for Drinking-water Quality. Vol.1, Recommendations, 3</a:t>
            </a:r>
            <a:r>
              <a:rPr lang="sr-Latn-CS" sz="1200" b="1" baseline="30000">
                <a:solidFill>
                  <a:srgbClr val="000099"/>
                </a:solidFill>
                <a:latin typeface="Times New Roman" pitchFamily="18" charset="0"/>
              </a:rPr>
              <a:t>rd</a:t>
            </a:r>
            <a:r>
              <a:rPr lang="sr-Latn-CS" sz="1200" b="1">
                <a:solidFill>
                  <a:srgbClr val="000099"/>
                </a:solidFill>
                <a:latin typeface="Times New Roman" pitchFamily="18" charset="0"/>
              </a:rPr>
              <a:t> ed., Geneva, 2006</a:t>
            </a:r>
            <a:r>
              <a:rPr lang="sr-Latn-CS" sz="1000">
                <a:solidFill>
                  <a:srgbClr val="003399"/>
                </a:solidFill>
                <a:latin typeface="Times New Roman" pitchFamily="18" charset="0"/>
              </a:rPr>
              <a:t>.</a:t>
            </a:r>
            <a:endParaRPr lang="en-US" sz="1000">
              <a:solidFill>
                <a:srgbClr val="003399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advTm="29928"/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9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260350"/>
            <a:ext cx="8642350" cy="4824413"/>
          </a:xfrm>
          <a:solidFill>
            <a:srgbClr val="CCFFCC">
              <a:alpha val="0"/>
            </a:srgbClr>
          </a:solidFill>
        </p:spPr>
        <p:txBody>
          <a:bodyPr>
            <a:normAutofit fontScale="92500" lnSpcReduction="20000"/>
          </a:bodyPr>
          <a:lstStyle/>
          <a:p>
            <a:pPr>
              <a:lnSpc>
                <a:spcPct val="60000"/>
              </a:lnSpc>
              <a:buFont typeface="Wingdings" pitchFamily="2" charset="2"/>
              <a:buNone/>
            </a:pPr>
            <a:r>
              <a:rPr lang="sr-Latn-CS" sz="3000" b="1" smtClean="0">
                <a:solidFill>
                  <a:schemeClr val="hlink"/>
                </a:solidFill>
                <a:latin typeface="Times New Roman" pitchFamily="18" charset="0"/>
              </a:rPr>
              <a:t>Хемијске опасности у води за пиће</a:t>
            </a:r>
          </a:p>
          <a:p>
            <a:pPr>
              <a:lnSpc>
                <a:spcPct val="60000"/>
              </a:lnSpc>
              <a:buFont typeface="Wingdings" pitchFamily="2" charset="2"/>
              <a:buNone/>
            </a:pPr>
            <a:endParaRPr lang="sr-Latn-CS" sz="3000" b="1" smtClean="0">
              <a:solidFill>
                <a:schemeClr val="hlink"/>
              </a:solidFill>
              <a:latin typeface="Times New Roman" pitchFamily="18" charset="0"/>
            </a:endParaRPr>
          </a:p>
          <a:p>
            <a:pPr>
              <a:lnSpc>
                <a:spcPct val="60000"/>
              </a:lnSpc>
            </a:pPr>
            <a:r>
              <a:rPr lang="sr-Latn-CS" sz="2000" b="1" smtClean="0">
                <a:latin typeface="Times New Roman" pitchFamily="18" charset="0"/>
              </a:rPr>
              <a:t>флуор (0,3 до 1,5 </a:t>
            </a:r>
            <a:r>
              <a:rPr lang="en-US" sz="2000" b="1" smtClean="0">
                <a:latin typeface="Times New Roman" pitchFamily="18" charset="0"/>
              </a:rPr>
              <a:t>mg</a:t>
            </a:r>
            <a:r>
              <a:rPr lang="sr-Latn-CS" sz="2000" b="1" smtClean="0">
                <a:latin typeface="Times New Roman" pitchFamily="18" charset="0"/>
              </a:rPr>
              <a:t>/</a:t>
            </a:r>
            <a:r>
              <a:rPr lang="en-US" sz="2000" b="1" smtClean="0">
                <a:latin typeface="Times New Roman" pitchFamily="18" charset="0"/>
              </a:rPr>
              <a:t>l</a:t>
            </a:r>
            <a:r>
              <a:rPr lang="sr-Latn-CS" sz="2000" b="1" smtClean="0">
                <a:latin typeface="Times New Roman" pitchFamily="18" charset="0"/>
              </a:rPr>
              <a:t>)</a:t>
            </a:r>
          </a:p>
          <a:p>
            <a:pPr>
              <a:lnSpc>
                <a:spcPct val="60000"/>
              </a:lnSpc>
              <a:buFont typeface="Wingdings" pitchFamily="2" charset="2"/>
              <a:buNone/>
            </a:pPr>
            <a:endParaRPr lang="sr-Latn-CS" sz="2000" b="1" smtClean="0">
              <a:latin typeface="Times New Roman" pitchFamily="18" charset="0"/>
            </a:endParaRPr>
          </a:p>
          <a:p>
            <a:pPr>
              <a:lnSpc>
                <a:spcPct val="60000"/>
              </a:lnSpc>
            </a:pPr>
            <a:r>
              <a:rPr lang="sr-Latn-CS" sz="2000" b="1" smtClean="0">
                <a:latin typeface="Times New Roman" pitchFamily="18" charset="0"/>
              </a:rPr>
              <a:t>арсен (неоргански А</a:t>
            </a:r>
            <a:r>
              <a:rPr lang="en-US" sz="2000" b="1" smtClean="0">
                <a:latin typeface="Times New Roman" pitchFamily="18" charset="0"/>
              </a:rPr>
              <a:t>s</a:t>
            </a:r>
            <a:r>
              <a:rPr lang="sr-Latn-CS" sz="2000" b="1" smtClean="0">
                <a:latin typeface="Times New Roman" pitchFamily="18" charset="0"/>
              </a:rPr>
              <a:t> – група 1- доказани карциногени за људе*)</a:t>
            </a:r>
          </a:p>
          <a:p>
            <a:pPr>
              <a:lnSpc>
                <a:spcPct val="60000"/>
              </a:lnSpc>
              <a:buFont typeface="Wingdings" pitchFamily="2" charset="2"/>
              <a:buNone/>
            </a:pPr>
            <a:endParaRPr lang="sr-Latn-CS" sz="2000" b="1" smtClean="0">
              <a:latin typeface="Times New Roman" pitchFamily="18" charset="0"/>
            </a:endParaRPr>
          </a:p>
          <a:p>
            <a:pPr>
              <a:lnSpc>
                <a:spcPct val="60000"/>
              </a:lnSpc>
            </a:pPr>
            <a:r>
              <a:rPr lang="sr-Latn-CS" sz="2000" b="1" smtClean="0">
                <a:latin typeface="Times New Roman" pitchFamily="18" charset="0"/>
              </a:rPr>
              <a:t>нитрати, нитрити (метхемоглобинемија), (збир нитратно-нитритних количника према МДК </a:t>
            </a:r>
            <a:r>
              <a:rPr lang="sr-Latn-CS" sz="2000" b="1" smtClean="0">
                <a:latin typeface="Times New Roman" pitchFamily="18" charset="0"/>
                <a:sym typeface="Symbol" pitchFamily="18" charset="2"/>
              </a:rPr>
              <a:t> 1)</a:t>
            </a:r>
            <a:r>
              <a:rPr lang="sr-Latn-CS" sz="2000" b="1" smtClean="0">
                <a:latin typeface="Times New Roman" pitchFamily="18" charset="0"/>
              </a:rPr>
              <a:t> </a:t>
            </a:r>
          </a:p>
          <a:p>
            <a:pPr>
              <a:lnSpc>
                <a:spcPct val="60000"/>
              </a:lnSpc>
              <a:buFont typeface="Wingdings" pitchFamily="2" charset="2"/>
              <a:buNone/>
            </a:pPr>
            <a:endParaRPr lang="sr-Latn-CS" sz="2000" b="1" smtClean="0">
              <a:latin typeface="Times New Roman" pitchFamily="18" charset="0"/>
            </a:endParaRPr>
          </a:p>
          <a:p>
            <a:pPr>
              <a:lnSpc>
                <a:spcPct val="60000"/>
              </a:lnSpc>
            </a:pPr>
            <a:r>
              <a:rPr lang="sr-Latn-CS" sz="2000" b="1" smtClean="0">
                <a:latin typeface="Times New Roman" pitchFamily="18" charset="0"/>
              </a:rPr>
              <a:t>бромати – озон (токсични, мутагени, група 2Б – могући карциноген)</a:t>
            </a:r>
          </a:p>
          <a:p>
            <a:pPr>
              <a:lnSpc>
                <a:spcPct val="60000"/>
              </a:lnSpc>
              <a:buFont typeface="Wingdings" pitchFamily="2" charset="2"/>
              <a:buNone/>
            </a:pPr>
            <a:endParaRPr lang="sr-Latn-CS" sz="2000" b="1" smtClean="0">
              <a:latin typeface="Times New Roman" pitchFamily="18" charset="0"/>
            </a:endParaRPr>
          </a:p>
          <a:p>
            <a:pPr>
              <a:lnSpc>
                <a:spcPct val="60000"/>
              </a:lnSpc>
            </a:pPr>
            <a:r>
              <a:rPr lang="sr-Latn-CS" sz="2000" b="1" smtClean="0">
                <a:latin typeface="Times New Roman" pitchFamily="18" charset="0"/>
              </a:rPr>
              <a:t>хлорати – </a:t>
            </a:r>
            <a:r>
              <a:rPr lang="en-US" sz="2000" b="1" smtClean="0">
                <a:latin typeface="Times New Roman" pitchFamily="18" charset="0"/>
              </a:rPr>
              <a:t>N</a:t>
            </a:r>
            <a:r>
              <a:rPr lang="sr-Latn-CS" sz="2000" b="1" smtClean="0">
                <a:latin typeface="Times New Roman" pitchFamily="18" charset="0"/>
              </a:rPr>
              <a:t>а-хипохлорит, група 3 карциногена (некласификовани)</a:t>
            </a:r>
          </a:p>
          <a:p>
            <a:pPr>
              <a:lnSpc>
                <a:spcPct val="60000"/>
              </a:lnSpc>
              <a:buFont typeface="Wingdings" pitchFamily="2" charset="2"/>
              <a:buNone/>
            </a:pPr>
            <a:endParaRPr lang="sr-Latn-CS" sz="2000" b="1" smtClean="0">
              <a:latin typeface="Times New Roman" pitchFamily="18" charset="0"/>
            </a:endParaRPr>
          </a:p>
          <a:p>
            <a:pPr>
              <a:lnSpc>
                <a:spcPct val="60000"/>
              </a:lnSpc>
            </a:pPr>
            <a:r>
              <a:rPr lang="sr-Latn-CS" sz="2000" b="1" smtClean="0">
                <a:latin typeface="Times New Roman" pitchFamily="18" charset="0"/>
              </a:rPr>
              <a:t>хлорфеноли – хипохлорити (Жавелова вода) + феноли – мутагени, група 2Б – могући карциноген </a:t>
            </a:r>
          </a:p>
          <a:p>
            <a:pPr>
              <a:lnSpc>
                <a:spcPct val="60000"/>
              </a:lnSpc>
              <a:buFont typeface="Wingdings" pitchFamily="2" charset="2"/>
              <a:buNone/>
            </a:pPr>
            <a:endParaRPr lang="sr-Latn-CS" sz="2000" b="1" smtClean="0">
              <a:latin typeface="Times New Roman" pitchFamily="18" charset="0"/>
            </a:endParaRPr>
          </a:p>
          <a:p>
            <a:pPr>
              <a:lnSpc>
                <a:spcPct val="60000"/>
              </a:lnSpc>
            </a:pPr>
            <a:r>
              <a:rPr lang="sr-Latn-CS" sz="2000" b="1" smtClean="0">
                <a:latin typeface="Times New Roman" pitchFamily="18" charset="0"/>
              </a:rPr>
              <a:t>формалдехид - озон и хлоринација – мутаген, група 2А (вероватно карциноген за људе) </a:t>
            </a:r>
          </a:p>
          <a:p>
            <a:pPr>
              <a:lnSpc>
                <a:spcPct val="60000"/>
              </a:lnSpc>
              <a:buFont typeface="Wingdings" pitchFamily="2" charset="2"/>
              <a:buNone/>
            </a:pPr>
            <a:endParaRPr lang="sr-Latn-CS" sz="2000" b="1" smtClean="0">
              <a:latin typeface="Times New Roman" pitchFamily="18" charset="0"/>
            </a:endParaRPr>
          </a:p>
          <a:p>
            <a:pPr>
              <a:lnSpc>
                <a:spcPct val="60000"/>
              </a:lnSpc>
            </a:pPr>
            <a:r>
              <a:rPr lang="sr-Latn-CS" sz="2000" b="1" smtClean="0">
                <a:latin typeface="Times New Roman" pitchFamily="18" charset="0"/>
              </a:rPr>
              <a:t>трихалометани (нус продукти хлорисања)  - хипохлорити – токсични, мутагени </a:t>
            </a:r>
          </a:p>
          <a:p>
            <a:pPr>
              <a:lnSpc>
                <a:spcPct val="60000"/>
              </a:lnSpc>
            </a:pPr>
            <a:endParaRPr lang="sr-Latn-CS" sz="2000" b="1" smtClean="0">
              <a:latin typeface="Times New Roman" pitchFamily="18" charset="0"/>
            </a:endParaRPr>
          </a:p>
          <a:p>
            <a:pPr>
              <a:lnSpc>
                <a:spcPct val="60000"/>
              </a:lnSpc>
            </a:pPr>
            <a:r>
              <a:rPr lang="sr-Latn-CS" sz="2000" b="1" smtClean="0">
                <a:latin typeface="Times New Roman" pitchFamily="18" charset="0"/>
              </a:rPr>
              <a:t>хлороформ и бромдихлорметан – група 2Б (могући карциноген) </a:t>
            </a:r>
          </a:p>
          <a:p>
            <a:pPr>
              <a:lnSpc>
                <a:spcPct val="60000"/>
              </a:lnSpc>
            </a:pPr>
            <a:endParaRPr lang="sr-Latn-CS" sz="2000" b="1" smtClean="0">
              <a:latin typeface="Times New Roman" pitchFamily="18" charset="0"/>
            </a:endParaRPr>
          </a:p>
          <a:p>
            <a:pPr>
              <a:lnSpc>
                <a:spcPct val="60000"/>
              </a:lnSpc>
            </a:pPr>
            <a:r>
              <a:rPr lang="sr-Latn-CS" sz="2000" b="1" smtClean="0">
                <a:latin typeface="Times New Roman" pitchFamily="18" charset="0"/>
              </a:rPr>
              <a:t>бромоформ и дибромхлорметан – група 3 (некласификовани карциногени за људе)</a:t>
            </a:r>
            <a:endParaRPr lang="en-US" sz="2000" b="1" smtClean="0">
              <a:latin typeface="Times New Roman" pitchFamily="18" charset="0"/>
            </a:endParaRPr>
          </a:p>
        </p:txBody>
      </p:sp>
      <p:sp>
        <p:nvSpPr>
          <p:cNvPr id="129027" name="Text Box 4"/>
          <p:cNvSpPr txBox="1">
            <a:spLocks noChangeArrowheads="1"/>
          </p:cNvSpPr>
          <p:nvPr/>
        </p:nvSpPr>
        <p:spPr bwMode="auto">
          <a:xfrm>
            <a:off x="539750" y="6424613"/>
            <a:ext cx="77771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sr-Latn-CS" sz="1200" b="1">
                <a:solidFill>
                  <a:srgbClr val="000099"/>
                </a:solidFill>
                <a:latin typeface="Times New Roman" pitchFamily="18" charset="0"/>
              </a:rPr>
              <a:t>*WHO. Guidelines for Drinking-water Quality. Vol.1, Recommendations, 3</a:t>
            </a:r>
            <a:r>
              <a:rPr lang="sr-Latn-CS" sz="1200" b="1" baseline="30000">
                <a:solidFill>
                  <a:srgbClr val="000099"/>
                </a:solidFill>
                <a:latin typeface="Times New Roman" pitchFamily="18" charset="0"/>
              </a:rPr>
              <a:t>rd</a:t>
            </a:r>
            <a:r>
              <a:rPr lang="sr-Latn-CS" sz="1200" b="1">
                <a:solidFill>
                  <a:srgbClr val="000099"/>
                </a:solidFill>
                <a:latin typeface="Times New Roman" pitchFamily="18" charset="0"/>
              </a:rPr>
              <a:t> ed., Geneva, 2006</a:t>
            </a:r>
            <a:r>
              <a:rPr lang="sr-Latn-CS" sz="1000">
                <a:solidFill>
                  <a:srgbClr val="003399"/>
                </a:solidFill>
                <a:latin typeface="Times New Roman" pitchFamily="18" charset="0"/>
              </a:rPr>
              <a:t>.</a:t>
            </a:r>
            <a:endParaRPr lang="en-US" sz="1000">
              <a:solidFill>
                <a:srgbClr val="003399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advTm="26301"/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404813"/>
            <a:ext cx="8229600" cy="6119812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Latn-CS" b="1" smtClean="0">
                <a:solidFill>
                  <a:schemeClr val="hlink"/>
                </a:solidFill>
                <a:latin typeface="Times New Roman" pitchFamily="18" charset="0"/>
              </a:rPr>
              <a:t>Хемијске опасности у води за пиће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sr-Latn-CS" sz="2000" smtClean="0">
              <a:solidFill>
                <a:schemeClr val="hlink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sr-Latn-CS" sz="2000" b="1" smtClean="0">
                <a:latin typeface="Times New Roman" pitchFamily="18" charset="0"/>
              </a:rPr>
              <a:t>бензен – токсичан, хромозомске аберације леукемије, лимфоми (група 1)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sr-Latn-CS" sz="2000" b="1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sr-Latn-CS" sz="2000" b="1" smtClean="0">
                <a:latin typeface="Times New Roman" pitchFamily="18" charset="0"/>
              </a:rPr>
              <a:t>олово- токсичан, посебно неуротоксичан, пролази плацентарну баријеру, посебно опасан код деце до 6. година и трудница, Cа бубрега (група 2Б- могући карциноген)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sr-Latn-CS" sz="2000" b="1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sr-Latn-CS" sz="2000" b="1" smtClean="0">
                <a:latin typeface="Times New Roman" pitchFamily="18" charset="0"/>
              </a:rPr>
              <a:t>кадмијум (група 2А- вероватни карциноген) - инхалацијом, Са плућа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sr-Latn-CS" sz="2000" b="1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sr-Latn-CS" sz="2000" b="1" smtClean="0">
                <a:latin typeface="Times New Roman" pitchFamily="18" charset="0"/>
              </a:rPr>
              <a:t>хром(VI) (група 1) – генотоксичан, инхалацијом - Cа плућа, хром (III) (група 3 некласификовани карциногени за људе)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sr-Latn-CS" sz="2000" b="1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sr-Latn-CS" sz="2000" b="1" smtClean="0">
                <a:latin typeface="Times New Roman" pitchFamily="18" charset="0"/>
              </a:rPr>
              <a:t>инсектициди, пестициди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sr-Latn-CS" sz="2000" b="1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sr-Latn-CS" sz="2000" b="1" smtClean="0">
                <a:latin typeface="Times New Roman" pitchFamily="18" charset="0"/>
              </a:rPr>
              <a:t>Уранијум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sr-Latn-CS" sz="2000" b="1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sr-Latn-CS" sz="2000" b="1" smtClean="0">
                <a:latin typeface="Times New Roman" pitchFamily="18" charset="0"/>
              </a:rPr>
              <a:t>гвожђе и манган – промена боје и мутноће</a:t>
            </a:r>
          </a:p>
          <a:p>
            <a:pPr>
              <a:lnSpc>
                <a:spcPct val="80000"/>
              </a:lnSpc>
            </a:pPr>
            <a:endParaRPr lang="en-US" sz="2000" b="1" smtClean="0">
              <a:latin typeface="Times New Roman" pitchFamily="18" charset="0"/>
            </a:endParaRPr>
          </a:p>
        </p:txBody>
      </p:sp>
      <p:sp>
        <p:nvSpPr>
          <p:cNvPr id="130051" name="Text Box 4"/>
          <p:cNvSpPr txBox="1">
            <a:spLocks noChangeArrowheads="1"/>
          </p:cNvSpPr>
          <p:nvPr/>
        </p:nvSpPr>
        <p:spPr bwMode="auto">
          <a:xfrm>
            <a:off x="539750" y="6424613"/>
            <a:ext cx="77771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sr-Latn-CS" sz="1200" b="1">
                <a:solidFill>
                  <a:srgbClr val="000099"/>
                </a:solidFill>
                <a:latin typeface="Times New Roman" pitchFamily="18" charset="0"/>
              </a:rPr>
              <a:t>*WHO. Guidelines for Drinking-water Quality. Vol.1, Recommendations, 3</a:t>
            </a:r>
            <a:r>
              <a:rPr lang="sr-Latn-CS" sz="1200" b="1" baseline="30000">
                <a:solidFill>
                  <a:srgbClr val="000099"/>
                </a:solidFill>
                <a:latin typeface="Times New Roman" pitchFamily="18" charset="0"/>
              </a:rPr>
              <a:t>rd</a:t>
            </a:r>
            <a:r>
              <a:rPr lang="sr-Latn-CS" sz="1200" b="1">
                <a:solidFill>
                  <a:srgbClr val="000099"/>
                </a:solidFill>
                <a:latin typeface="Times New Roman" pitchFamily="18" charset="0"/>
              </a:rPr>
              <a:t> ed., Geneva, 2006</a:t>
            </a:r>
            <a:r>
              <a:rPr lang="sr-Latn-CS" sz="1000">
                <a:solidFill>
                  <a:srgbClr val="003399"/>
                </a:solidFill>
                <a:latin typeface="Times New Roman" pitchFamily="18" charset="0"/>
              </a:rPr>
              <a:t>.</a:t>
            </a:r>
            <a:endParaRPr lang="en-US" sz="1000">
              <a:solidFill>
                <a:srgbClr val="003399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advTm="3962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762000" y="2209800"/>
            <a:ext cx="6096000" cy="222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n-US" sz="2400" b="1">
              <a:latin typeface="Times New Roman" pitchFamily="18" charset="0"/>
            </a:endParaRPr>
          </a:p>
          <a:p>
            <a:pPr algn="just">
              <a:buFontTx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>
              <a:buFontTx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/>
            <a:endParaRPr lang="en-US" sz="2400" b="1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457200" y="609600"/>
            <a:ext cx="7848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/>
              <a:t>ЗНАЧАЈ ВОДЕ- ЕКОЛО</a:t>
            </a:r>
            <a:r>
              <a:rPr lang="sl-SI" sz="3200" b="1"/>
              <a:t>ШКИ И ЕПИДЕМИОЛОШКИ</a:t>
            </a:r>
            <a:endParaRPr lang="en-US" sz="3200"/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457200" y="1957388"/>
            <a:ext cx="8153400" cy="465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Tx/>
              <a:buChar char="•"/>
            </a:pPr>
            <a:r>
              <a:rPr lang="en-US" sz="2400" b="1" i="1"/>
              <a:t>Бактерије</a:t>
            </a:r>
            <a:r>
              <a:rPr lang="en-US" sz="2400" b="1"/>
              <a:t> које се могу пренети водом и доводе до оштећења здравља су: </a:t>
            </a:r>
            <a:r>
              <a:rPr lang="en-US" sz="2400" b="1" i="1"/>
              <a:t>E. coli, Proteus, Streptococcus faecalis, Bacilus dysenteriae, Salmonella typhi, Salmonella paratyphi A </a:t>
            </a:r>
            <a:r>
              <a:rPr lang="sr-Latn-CS" sz="2400" b="1" i="1"/>
              <a:t>и </a:t>
            </a:r>
            <a:r>
              <a:rPr lang="en-US" sz="2400" b="1" i="1"/>
              <a:t>B, Shigellae, Vibrio colerae, Pasteurella tularenssis</a:t>
            </a:r>
            <a:r>
              <a:rPr lang="en-US" sz="2400" b="1"/>
              <a:t> </a:t>
            </a:r>
            <a:r>
              <a:rPr lang="sr-Latn-CS" sz="2400" b="1"/>
              <a:t>и др</a:t>
            </a:r>
            <a:r>
              <a:rPr lang="en-US" sz="2400" b="1"/>
              <a:t>.</a:t>
            </a:r>
            <a:endParaRPr lang="sr-Latn-CS" sz="2400" b="1"/>
          </a:p>
          <a:p>
            <a:pPr algn="just"/>
            <a:endParaRPr lang="sr-Latn-CS" sz="2400" b="1"/>
          </a:p>
          <a:p>
            <a:pPr algn="just">
              <a:buFontTx/>
              <a:buChar char="•"/>
            </a:pPr>
            <a:r>
              <a:rPr lang="en-US" sz="2400" b="1" i="1"/>
              <a:t>Дужuна њиховoг oпстaнкa у води зa</a:t>
            </a:r>
            <a:r>
              <a:rPr lang="sr-Cyrl-CS" sz="2400" b="1" i="1"/>
              <a:t>ви</a:t>
            </a:r>
            <a:r>
              <a:rPr lang="en-US" sz="2400" b="1" i="1"/>
              <a:t>с</a:t>
            </a:r>
            <a:r>
              <a:rPr lang="sr-Cyrl-CS" sz="2400" b="1" i="1"/>
              <a:t>и</a:t>
            </a:r>
            <a:r>
              <a:rPr lang="en-US" sz="2400" b="1" i="1"/>
              <a:t> o</a:t>
            </a:r>
            <a:r>
              <a:rPr lang="sr-Cyrl-CS" sz="2400" b="1" i="1"/>
              <a:t>д</a:t>
            </a:r>
            <a:r>
              <a:rPr lang="en-US" sz="2400" b="1" i="1"/>
              <a:t>  б</a:t>
            </a:r>
            <a:r>
              <a:rPr lang="sr-Cyrl-CS" sz="2400" b="1" i="1"/>
              <a:t>и</a:t>
            </a:r>
            <a:r>
              <a:rPr lang="en-US" sz="2400" b="1" i="1"/>
              <a:t>oлoшке </a:t>
            </a:r>
            <a:r>
              <a:rPr lang="sr-Cyrl-CS" sz="2400" b="1" i="1"/>
              <a:t>к</a:t>
            </a:r>
            <a:r>
              <a:rPr lang="en-US" sz="2400" b="1" i="1"/>
              <a:t>oн</a:t>
            </a:r>
            <a:r>
              <a:rPr lang="sr-Cyrl-CS" sz="2400" b="1" i="1"/>
              <a:t>ку</a:t>
            </a:r>
            <a:r>
              <a:rPr lang="en-US" sz="2400" b="1" i="1"/>
              <a:t>рe</a:t>
            </a:r>
            <a:r>
              <a:rPr lang="sr-Cyrl-CS" sz="2400" b="1" i="1"/>
              <a:t>н</a:t>
            </a:r>
            <a:r>
              <a:rPr lang="en-US" sz="2400" b="1" i="1"/>
              <a:t>ц</a:t>
            </a:r>
            <a:r>
              <a:rPr lang="sr-Cyrl-CS" sz="2400" b="1" i="1"/>
              <a:t>и</a:t>
            </a:r>
            <a:r>
              <a:rPr lang="en-US" sz="2400" b="1" i="1"/>
              <a:t>јe, </a:t>
            </a:r>
            <a:r>
              <a:rPr lang="sr-Latn-CS" sz="2400" b="1" i="1"/>
              <a:t>с</a:t>
            </a:r>
            <a:r>
              <a:rPr lang="en-US" sz="2400" b="1" i="1"/>
              <a:t>унчeвe </a:t>
            </a:r>
            <a:r>
              <a:rPr lang="sr-Cyrl-CS" sz="2400" b="1" i="1"/>
              <a:t>св</a:t>
            </a:r>
            <a:r>
              <a:rPr lang="en-US" sz="2400" b="1" i="1"/>
              <a:t>eтлости, количине органских материја, ф</a:t>
            </a:r>
            <a:r>
              <a:rPr lang="sr-Cyrl-CS" sz="2400" b="1" i="1"/>
              <a:t>изичких</a:t>
            </a:r>
            <a:r>
              <a:rPr lang="en-US" sz="2400" b="1" i="1"/>
              <a:t>  (</a:t>
            </a:r>
            <a:r>
              <a:rPr lang="sr-Latn-CS" sz="2400" b="1" i="1"/>
              <a:t>нпр</a:t>
            </a:r>
            <a:r>
              <a:rPr lang="en-US" sz="2400" b="1" i="1"/>
              <a:t>. темпeра</a:t>
            </a:r>
            <a:r>
              <a:rPr lang="sr-Cyrl-CS" sz="2400" b="1" i="1"/>
              <a:t>тур</a:t>
            </a:r>
            <a:r>
              <a:rPr lang="en-US" sz="2400" b="1" i="1"/>
              <a:t>a) и хем</a:t>
            </a:r>
            <a:r>
              <a:rPr lang="sr-Cyrl-CS" sz="2400" b="1" i="1"/>
              <a:t>и</a:t>
            </a:r>
            <a:r>
              <a:rPr lang="en-US" sz="2400" b="1" i="1"/>
              <a:t>јск</a:t>
            </a:r>
            <a:r>
              <a:rPr lang="sr-Cyrl-CS" sz="2400" b="1" i="1"/>
              <a:t>и</a:t>
            </a:r>
            <a:r>
              <a:rPr lang="en-US" sz="2400" b="1" i="1"/>
              <a:t>х (</a:t>
            </a:r>
            <a:r>
              <a:rPr lang="sr-Cyrl-CS" sz="2400" b="1" i="1"/>
              <a:t>н</a:t>
            </a:r>
            <a:r>
              <a:rPr lang="en-US" sz="2400" b="1" i="1"/>
              <a:t>пр. pH) свој</a:t>
            </a:r>
            <a:r>
              <a:rPr lang="sr-Cyrl-CS" sz="2400" b="1" i="1"/>
              <a:t>с</a:t>
            </a:r>
            <a:r>
              <a:rPr lang="en-US" sz="2400" b="1" i="1"/>
              <a:t>та</a:t>
            </a:r>
            <a:r>
              <a:rPr lang="sr-Cyrl-CS" sz="2400" b="1" i="1"/>
              <a:t>в</a:t>
            </a:r>
            <a:r>
              <a:rPr lang="en-US" sz="2400" b="1" i="1"/>
              <a:t>a вoде.</a:t>
            </a:r>
          </a:p>
          <a:p>
            <a:pPr>
              <a:spcBef>
                <a:spcPct val="50000"/>
              </a:spcBef>
              <a:buFontTx/>
              <a:buChar char="•"/>
            </a:pPr>
            <a:endParaRPr lang="en-US" sz="2400"/>
          </a:p>
        </p:txBody>
      </p:sp>
    </p:spTree>
  </p:cSld>
  <p:clrMapOvr>
    <a:masterClrMapping/>
  </p:clrMapOvr>
  <p:transition advTm="29867"/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Text Box 2"/>
          <p:cNvSpPr txBox="1">
            <a:spLocks noChangeArrowheads="1"/>
          </p:cNvSpPr>
          <p:nvPr/>
        </p:nvSpPr>
        <p:spPr bwMode="auto">
          <a:xfrm>
            <a:off x="990600" y="3200400"/>
            <a:ext cx="7543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>
                <a:latin typeface="Times New Roman" pitchFamily="18" charset="0"/>
              </a:rPr>
              <a:t>ОТПАДНЕ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en-US" sz="3200" b="1">
                <a:latin typeface="Times New Roman" pitchFamily="18" charset="0"/>
              </a:rPr>
              <a:t>МАТЕРИЈЕ</a:t>
            </a:r>
            <a:r>
              <a:rPr lang="da-DK" sz="3200" b="1">
                <a:latin typeface="Times New Roman" pitchFamily="18" charset="0"/>
              </a:rPr>
              <a:t> </a:t>
            </a:r>
          </a:p>
          <a:p>
            <a:pPr algn="ctr"/>
            <a:r>
              <a:rPr lang="da-DK" sz="3200" b="1">
                <a:latin typeface="Times New Roman" pitchFamily="18" charset="0"/>
              </a:rPr>
              <a:t>(</a:t>
            </a:r>
            <a:r>
              <a:rPr lang="en-US" sz="3200" b="1">
                <a:latin typeface="Times New Roman" pitchFamily="18" charset="0"/>
              </a:rPr>
              <a:t>отпад</a:t>
            </a:r>
            <a:r>
              <a:rPr lang="da-DK" sz="3200" b="1">
                <a:latin typeface="Times New Roman" pitchFamily="18" charset="0"/>
              </a:rPr>
              <a:t>, </a:t>
            </a:r>
            <a:r>
              <a:rPr lang="en-US" sz="3200" b="1">
                <a:latin typeface="Times New Roman" pitchFamily="18" charset="0"/>
              </a:rPr>
              <a:t>смеће</a:t>
            </a:r>
            <a:r>
              <a:rPr lang="da-DK" sz="3200" b="1">
                <a:latin typeface="Times New Roman" pitchFamily="18" charset="0"/>
              </a:rPr>
              <a:t>)</a:t>
            </a:r>
            <a:endParaRPr lang="en-US" sz="32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Text Box 2"/>
          <p:cNvSpPr txBox="1">
            <a:spLocks noChangeArrowheads="1"/>
          </p:cNvSpPr>
          <p:nvPr/>
        </p:nvSpPr>
        <p:spPr bwMode="auto">
          <a:xfrm>
            <a:off x="762000" y="533400"/>
            <a:ext cx="8001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3200" b="1">
                <a:latin typeface="Times New Roman" pitchFamily="18" charset="0"/>
              </a:rPr>
              <a:t>ОТПАДНЕ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en-US" sz="3200" b="1">
                <a:latin typeface="Times New Roman" pitchFamily="18" charset="0"/>
              </a:rPr>
              <a:t>МАТЕРИЈЕ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l-SI" sz="3200" b="1">
                <a:latin typeface="Times New Roman" pitchFamily="18" charset="0"/>
              </a:rPr>
              <a:t>- </a:t>
            </a:r>
            <a:r>
              <a:rPr lang="en-US" sz="3200" b="1">
                <a:latin typeface="Times New Roman" pitchFamily="18" charset="0"/>
              </a:rPr>
              <a:t>ДЕФИНИЦИЈА</a:t>
            </a:r>
            <a:endParaRPr lang="en-US" sz="3200">
              <a:latin typeface="Times New Roman" pitchFamily="18" charset="0"/>
            </a:endParaRPr>
          </a:p>
        </p:txBody>
      </p:sp>
      <p:sp>
        <p:nvSpPr>
          <p:cNvPr id="190467" name="Text Box 3"/>
          <p:cNvSpPr txBox="1">
            <a:spLocks noChangeArrowheads="1"/>
          </p:cNvSpPr>
          <p:nvPr/>
        </p:nvSpPr>
        <p:spPr bwMode="auto">
          <a:xfrm>
            <a:off x="838200" y="1828800"/>
            <a:ext cx="76200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ОТПАДНЕ</a:t>
            </a:r>
            <a:r>
              <a:rPr lang="da-DK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МАТЕРИЈЕ</a:t>
            </a:r>
            <a:r>
              <a:rPr lang="da-DK" sz="2400" b="1">
                <a:latin typeface="Times New Roman" pitchFamily="18" charset="0"/>
              </a:rPr>
              <a:t> </a:t>
            </a:r>
          </a:p>
          <a:p>
            <a:pPr algn="just"/>
            <a:r>
              <a:rPr lang="da-DK" sz="1600" b="1">
                <a:latin typeface="Times New Roman" pitchFamily="18" charset="0"/>
              </a:rPr>
              <a:t>	</a:t>
            </a:r>
          </a:p>
          <a:p>
            <a:pPr algn="just"/>
            <a:r>
              <a:rPr lang="sr-Latn-CS" sz="2400" b="1">
                <a:latin typeface="Times New Roman" pitchFamily="18" charset="0"/>
              </a:rPr>
              <a:t>су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све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оно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што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настаје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при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физиолошким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и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другим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активностима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човека</a:t>
            </a:r>
            <a:r>
              <a:rPr lang="da-DK" sz="2400" b="1">
                <a:latin typeface="Times New Roman" pitchFamily="18" charset="0"/>
              </a:rPr>
              <a:t>, </a:t>
            </a:r>
            <a:r>
              <a:rPr lang="en-US" sz="2400" b="1">
                <a:latin typeface="Times New Roman" pitchFamily="18" charset="0"/>
              </a:rPr>
              <a:t>а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од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чега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више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нико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нема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користи</a:t>
            </a:r>
            <a:r>
              <a:rPr lang="da-DK" sz="2400" b="1">
                <a:latin typeface="Times New Roman" pitchFamily="18" charset="0"/>
              </a:rPr>
              <a:t>, </a:t>
            </a:r>
            <a:r>
              <a:rPr lang="en-US" sz="2400" b="1">
                <a:latin typeface="Times New Roman" pitchFamily="18" charset="0"/>
              </a:rPr>
              <a:t>па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се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мора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депоновати</a:t>
            </a:r>
            <a:r>
              <a:rPr lang="da-DK" sz="2400" b="1">
                <a:latin typeface="Times New Roman" pitchFamily="18" charset="0"/>
              </a:rPr>
              <a:t> (</a:t>
            </a:r>
            <a:r>
              <a:rPr lang="en-US" sz="2400" b="1">
                <a:latin typeface="Times New Roman" pitchFamily="18" charset="0"/>
              </a:rPr>
              <a:t>лат</a:t>
            </a:r>
            <a:r>
              <a:rPr lang="da-DK" sz="2400" b="1" i="1">
                <a:latin typeface="Times New Roman" pitchFamily="18" charset="0"/>
              </a:rPr>
              <a:t>. </a:t>
            </a:r>
            <a:r>
              <a:rPr lang="en-US" sz="2400" b="1" i="1">
                <a:latin typeface="Times New Roman" pitchFamily="18" charset="0"/>
              </a:rPr>
              <a:t>deponere</a:t>
            </a:r>
            <a:r>
              <a:rPr lang="da-DK" sz="2400" b="1" i="1">
                <a:latin typeface="Times New Roman" pitchFamily="18" charset="0"/>
              </a:rPr>
              <a:t>. </a:t>
            </a:r>
            <a:r>
              <a:rPr lang="en-US" sz="2400" b="1">
                <a:latin typeface="Times New Roman" pitchFamily="18" charset="0"/>
              </a:rPr>
              <a:t>одложити</a:t>
            </a:r>
            <a:r>
              <a:rPr lang="da-DK" sz="2400" b="1">
                <a:latin typeface="Times New Roman" pitchFamily="18" charset="0"/>
              </a:rPr>
              <a:t>) </a:t>
            </a:r>
            <a:r>
              <a:rPr lang="en-US" sz="2400" b="1">
                <a:latin typeface="Times New Roman" pitchFamily="18" charset="0"/>
              </a:rPr>
              <a:t>или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уклонити</a:t>
            </a:r>
            <a:r>
              <a:rPr lang="da-DK" sz="2400" b="1">
                <a:latin typeface="Times New Roman" pitchFamily="18" charset="0"/>
              </a:rPr>
              <a:t>.</a:t>
            </a:r>
          </a:p>
          <a:p>
            <a:pPr>
              <a:spcBef>
                <a:spcPct val="50000"/>
              </a:spcBef>
            </a:pPr>
            <a:endParaRPr lang="da-DK" sz="1200" b="1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ДИСПОЗИЦИЈА</a:t>
            </a:r>
            <a:r>
              <a:rPr lang="da-DK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ОТПАДНИХ</a:t>
            </a:r>
            <a:r>
              <a:rPr lang="da-DK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МАТЕРИЈА</a:t>
            </a:r>
            <a:endParaRPr lang="da-DK" sz="2400" b="1">
              <a:solidFill>
                <a:srgbClr val="CC0000"/>
              </a:solidFill>
              <a:latin typeface="Times New Roman" pitchFamily="18" charset="0"/>
            </a:endParaRPr>
          </a:p>
          <a:p>
            <a:pPr algn="just"/>
            <a:endParaRPr lang="da-DK" sz="1600" b="1">
              <a:solidFill>
                <a:srgbClr val="CC0000"/>
              </a:solidFill>
              <a:latin typeface="Times New Roman" pitchFamily="18" charset="0"/>
            </a:endParaRPr>
          </a:p>
          <a:p>
            <a:pPr algn="just"/>
            <a:r>
              <a:rPr lang="en-US" sz="2400" b="1">
                <a:latin typeface="Times New Roman" pitchFamily="18" charset="0"/>
              </a:rPr>
              <a:t>је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скуп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поступака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и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процедура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помоћу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којих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се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на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прихватљив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начин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размештају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или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уклањају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отпадне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материје</a:t>
            </a:r>
            <a:r>
              <a:rPr lang="da-DK" sz="2400" b="1">
                <a:latin typeface="Times New Roman" pitchFamily="18" charset="0"/>
              </a:rPr>
              <a:t>.</a:t>
            </a:r>
            <a:endParaRPr lang="en-U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19424"/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Text Box 2"/>
          <p:cNvSpPr txBox="1">
            <a:spLocks noChangeArrowheads="1"/>
          </p:cNvSpPr>
          <p:nvPr/>
        </p:nvSpPr>
        <p:spPr bwMode="auto">
          <a:xfrm>
            <a:off x="762000" y="533400"/>
            <a:ext cx="8001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3200" b="1">
                <a:latin typeface="Times New Roman" pitchFamily="18" charset="0"/>
              </a:rPr>
              <a:t>ОТПАДНЕ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en-US" sz="3200" b="1">
                <a:latin typeface="Times New Roman" pitchFamily="18" charset="0"/>
              </a:rPr>
              <a:t>МАТЕРИЈЕ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l-SI" sz="3200" b="1">
                <a:latin typeface="Times New Roman" pitchFamily="18" charset="0"/>
              </a:rPr>
              <a:t>- </a:t>
            </a:r>
            <a:r>
              <a:rPr lang="en-US" sz="3200" b="1">
                <a:latin typeface="Times New Roman" pitchFamily="18" charset="0"/>
              </a:rPr>
              <a:t>ЗНАЧ</a:t>
            </a:r>
            <a:r>
              <a:rPr lang="sr-Cyrl-CS" sz="3200" b="1">
                <a:latin typeface="Times New Roman" pitchFamily="18" charset="0"/>
              </a:rPr>
              <a:t>АЈ</a:t>
            </a:r>
            <a:r>
              <a:rPr lang="en-US" sz="3200" b="1">
                <a:latin typeface="Times New Roman" pitchFamily="18" charset="0"/>
              </a:rPr>
              <a:t> </a:t>
            </a:r>
          </a:p>
        </p:txBody>
      </p:sp>
      <p:sp>
        <p:nvSpPr>
          <p:cNvPr id="191491" name="Text Box 4"/>
          <p:cNvSpPr txBox="1">
            <a:spLocks noChangeArrowheads="1"/>
          </p:cNvSpPr>
          <p:nvPr/>
        </p:nvSpPr>
        <p:spPr bwMode="auto">
          <a:xfrm>
            <a:off x="838200" y="2711450"/>
            <a:ext cx="7848600" cy="374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Tx/>
              <a:buChar char="•"/>
            </a:pPr>
            <a:r>
              <a:rPr lang="en-US" sz="2800" b="1">
                <a:solidFill>
                  <a:srgbClr val="CC0000"/>
                </a:solidFill>
                <a:latin typeface="Times New Roman" pitchFamily="18" charset="0"/>
              </a:rPr>
              <a:t>ХИГИЈЕНСКИ</a:t>
            </a:r>
            <a:r>
              <a:rPr lang="sr-Latn-CS" sz="2800" b="1">
                <a:solidFill>
                  <a:srgbClr val="CC0000"/>
                </a:solidFill>
                <a:latin typeface="Times New Roman" pitchFamily="18" charset="0"/>
              </a:rPr>
              <a:t> И </a:t>
            </a:r>
            <a:r>
              <a:rPr lang="en-US" sz="2800" b="1">
                <a:solidFill>
                  <a:srgbClr val="CC0000"/>
                </a:solidFill>
                <a:latin typeface="Times New Roman" pitchFamily="18" charset="0"/>
              </a:rPr>
              <a:t>ЕПИДЕМИОЛОШКИ</a:t>
            </a:r>
            <a:r>
              <a:rPr lang="sr-Latn-CS" sz="2800" b="1">
                <a:solidFill>
                  <a:srgbClr val="CC0000"/>
                </a:solidFill>
                <a:latin typeface="Times New Roman" pitchFamily="18" charset="0"/>
              </a:rPr>
              <a:t>-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у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механичком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и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хемијском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загађивању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земљишта</a:t>
            </a:r>
            <a:r>
              <a:rPr lang="da-DK" sz="2400" b="1">
                <a:latin typeface="Times New Roman" pitchFamily="18" charset="0"/>
              </a:rPr>
              <a:t>, </a:t>
            </a:r>
            <a:r>
              <a:rPr lang="en-US" sz="2400" b="1">
                <a:latin typeface="Times New Roman" pitchFamily="18" charset="0"/>
              </a:rPr>
              <a:t>воде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и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ваздуха</a:t>
            </a:r>
            <a:r>
              <a:rPr lang="da-DK" sz="2400" b="1">
                <a:latin typeface="Times New Roman" pitchFamily="18" charset="0"/>
              </a:rPr>
              <a:t>.</a:t>
            </a:r>
            <a:endParaRPr lang="en-US" sz="2800" b="1">
              <a:solidFill>
                <a:srgbClr val="CC0000"/>
              </a:solidFill>
              <a:latin typeface="Times New Roman" pitchFamily="18" charset="0"/>
            </a:endParaRPr>
          </a:p>
          <a:p>
            <a:pPr algn="just">
              <a:buFontTx/>
              <a:buChar char="•"/>
            </a:pPr>
            <a:endParaRPr lang="en-US" sz="2800" b="1">
              <a:solidFill>
                <a:srgbClr val="CC0000"/>
              </a:solidFill>
              <a:latin typeface="Times New Roman" pitchFamily="18" charset="0"/>
            </a:endParaRPr>
          </a:p>
          <a:p>
            <a:pPr algn="just">
              <a:buFontTx/>
              <a:buChar char="•"/>
            </a:pPr>
            <a:r>
              <a:rPr lang="en-US" sz="2800" b="1">
                <a:solidFill>
                  <a:srgbClr val="CC0000"/>
                </a:solidFill>
                <a:latin typeface="Times New Roman" pitchFamily="18" charset="0"/>
              </a:rPr>
              <a:t>ЕКОЛОШКИ</a:t>
            </a:r>
            <a:r>
              <a:rPr lang="sr-Latn-CS" sz="2800" b="1">
                <a:solidFill>
                  <a:srgbClr val="CC0000"/>
                </a:solidFill>
                <a:latin typeface="Times New Roman" pitchFamily="18" charset="0"/>
              </a:rPr>
              <a:t>-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у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стварању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повољних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услова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за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живот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и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размножавање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патогених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бактерија</a:t>
            </a:r>
            <a:r>
              <a:rPr lang="da-DK" sz="2400" b="1">
                <a:latin typeface="Times New Roman" pitchFamily="18" charset="0"/>
              </a:rPr>
              <a:t>, </a:t>
            </a:r>
            <a:r>
              <a:rPr lang="en-US" sz="2400" b="1">
                <a:latin typeface="Times New Roman" pitchFamily="18" charset="0"/>
              </a:rPr>
              <a:t>паразита</a:t>
            </a:r>
            <a:r>
              <a:rPr lang="da-DK" sz="2400" b="1">
                <a:latin typeface="Times New Roman" pitchFamily="18" charset="0"/>
              </a:rPr>
              <a:t>, </a:t>
            </a:r>
            <a:r>
              <a:rPr lang="en-US" sz="2400" b="1">
                <a:latin typeface="Times New Roman" pitchFamily="18" charset="0"/>
              </a:rPr>
              <a:t>инсеката</a:t>
            </a:r>
            <a:r>
              <a:rPr lang="da-DK" sz="2400" b="1">
                <a:latin typeface="Times New Roman" pitchFamily="18" charset="0"/>
              </a:rPr>
              <a:t> (</a:t>
            </a:r>
            <a:r>
              <a:rPr lang="en-US" sz="2400" b="1" i="1">
                <a:latin typeface="Times New Roman" pitchFamily="18" charset="0"/>
              </a:rPr>
              <a:t>мува</a:t>
            </a:r>
            <a:r>
              <a:rPr lang="da-DK" sz="2400" b="1">
                <a:latin typeface="Times New Roman" pitchFamily="18" charset="0"/>
              </a:rPr>
              <a:t>..) </a:t>
            </a:r>
            <a:r>
              <a:rPr lang="en-US" sz="2400" b="1">
                <a:latin typeface="Times New Roman" pitchFamily="18" charset="0"/>
              </a:rPr>
              <a:t>и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глодара</a:t>
            </a:r>
            <a:r>
              <a:rPr lang="da-DK" sz="2400" b="1">
                <a:latin typeface="Times New Roman" pitchFamily="18" charset="0"/>
              </a:rPr>
              <a:t> (</a:t>
            </a:r>
            <a:r>
              <a:rPr lang="en-US" sz="2400" b="1" i="1">
                <a:latin typeface="Times New Roman" pitchFamily="18" charset="0"/>
              </a:rPr>
              <a:t>мишева</a:t>
            </a:r>
            <a:r>
              <a:rPr lang="da-DK" sz="2400" b="1" i="1">
                <a:latin typeface="Times New Roman" pitchFamily="18" charset="0"/>
              </a:rPr>
              <a:t>, </a:t>
            </a:r>
            <a:r>
              <a:rPr lang="en-US" sz="2400" b="1" i="1">
                <a:latin typeface="Times New Roman" pitchFamily="18" charset="0"/>
              </a:rPr>
              <a:t>пацова</a:t>
            </a:r>
            <a:r>
              <a:rPr lang="da-DK" sz="2400" b="1">
                <a:latin typeface="Times New Roman" pitchFamily="18" charset="0"/>
              </a:rPr>
              <a:t>).</a:t>
            </a:r>
          </a:p>
          <a:p>
            <a:pPr algn="just">
              <a:buFontTx/>
              <a:buChar char="•"/>
            </a:pPr>
            <a:endParaRPr lang="en-US" sz="2400" b="1">
              <a:solidFill>
                <a:srgbClr val="CC0000"/>
              </a:solidFill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2400">
              <a:solidFill>
                <a:srgbClr val="CC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advTm="9651"/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Text Box 2"/>
          <p:cNvSpPr txBox="1">
            <a:spLocks noChangeArrowheads="1"/>
          </p:cNvSpPr>
          <p:nvPr/>
        </p:nvSpPr>
        <p:spPr bwMode="auto">
          <a:xfrm>
            <a:off x="762000" y="533400"/>
            <a:ext cx="8001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3200" b="1">
                <a:latin typeface="Times New Roman" pitchFamily="18" charset="0"/>
              </a:rPr>
              <a:t>ОТПАДНЕ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en-US" sz="3200" b="1">
                <a:latin typeface="Times New Roman" pitchFamily="18" charset="0"/>
              </a:rPr>
              <a:t>МАТЕРИЈЕ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l-SI" sz="3200" b="1">
                <a:latin typeface="Times New Roman" pitchFamily="18" charset="0"/>
              </a:rPr>
              <a:t>- </a:t>
            </a:r>
            <a:r>
              <a:rPr lang="en-US" sz="3200" b="1">
                <a:latin typeface="Times New Roman" pitchFamily="18" charset="0"/>
              </a:rPr>
              <a:t>ВРСТЕ</a:t>
            </a:r>
            <a:r>
              <a:rPr lang="en-US" sz="3200" b="1">
                <a:latin typeface="HelveticaPlain" pitchFamily="2" charset="0"/>
              </a:rPr>
              <a:t> </a:t>
            </a:r>
          </a:p>
        </p:txBody>
      </p:sp>
      <p:sp>
        <p:nvSpPr>
          <p:cNvPr id="193539" name="Text Box 3"/>
          <p:cNvSpPr txBox="1">
            <a:spLocks noChangeArrowheads="1"/>
          </p:cNvSpPr>
          <p:nvPr/>
        </p:nvSpPr>
        <p:spPr bwMode="auto">
          <a:xfrm>
            <a:off x="838200" y="2927350"/>
            <a:ext cx="78486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Tx/>
              <a:buChar char="•"/>
            </a:pP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ЧВРСТЕ ОТПАДНЕ МАТЕРИЈЕ</a:t>
            </a:r>
          </a:p>
          <a:p>
            <a:pPr algn="just">
              <a:buFontTx/>
              <a:buChar char="•"/>
            </a:pPr>
            <a:endParaRPr lang="en-US" sz="2400" b="1">
              <a:solidFill>
                <a:srgbClr val="CC0000"/>
              </a:solidFill>
              <a:latin typeface="Times New Roman" pitchFamily="18" charset="0"/>
            </a:endParaRPr>
          </a:p>
          <a:p>
            <a:pPr algn="just">
              <a:buFontTx/>
              <a:buChar char="•"/>
            </a:pP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ТЕЧНЕ ОТПАДНЕ МАТЕРИЈЕ</a:t>
            </a:r>
            <a:endParaRPr lang="da-DK" sz="2400" b="1">
              <a:solidFill>
                <a:srgbClr val="CC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Text Box 2"/>
          <p:cNvSpPr txBox="1">
            <a:spLocks noChangeArrowheads="1"/>
          </p:cNvSpPr>
          <p:nvPr/>
        </p:nvSpPr>
        <p:spPr bwMode="auto">
          <a:xfrm>
            <a:off x="762000" y="228600"/>
            <a:ext cx="8001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sr-Cyrl-CS" sz="3200" b="1">
                <a:latin typeface="Times New Roman" pitchFamily="18" charset="0"/>
              </a:rPr>
              <a:t>ОТПАДНЕ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r-Cyrl-CS" sz="3200" b="1">
                <a:latin typeface="Times New Roman" pitchFamily="18" charset="0"/>
              </a:rPr>
              <a:t>МАТЕРИЈЕ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l-SI" sz="3200" b="1">
                <a:latin typeface="Times New Roman" pitchFamily="18" charset="0"/>
              </a:rPr>
              <a:t>- </a:t>
            </a:r>
            <a:r>
              <a:rPr lang="sr-Cyrl-CS" sz="3200" b="1">
                <a:latin typeface="Times New Roman" pitchFamily="18" charset="0"/>
              </a:rPr>
              <a:t>ВРСТЕ</a:t>
            </a:r>
            <a:r>
              <a:rPr lang="en-US" sz="3200" b="1">
                <a:latin typeface="Times New Roman" pitchFamily="18" charset="0"/>
              </a:rPr>
              <a:t> </a:t>
            </a:r>
          </a:p>
        </p:txBody>
      </p:sp>
      <p:graphicFrame>
        <p:nvGraphicFramePr>
          <p:cNvPr id="194563" name="Object 4"/>
          <p:cNvGraphicFramePr>
            <a:graphicFrameLocks noChangeAspect="1"/>
          </p:cNvGraphicFramePr>
          <p:nvPr/>
        </p:nvGraphicFramePr>
        <p:xfrm>
          <a:off x="685800" y="838200"/>
          <a:ext cx="8001000" cy="4668838"/>
        </p:xfrm>
        <a:graphic>
          <a:graphicData uri="http://schemas.openxmlformats.org/presentationml/2006/ole">
            <p:oleObj spid="_x0000_s194563" name="Document" r:id="rId3" imgW="5791200" imgH="3695700" progId="Word.Document.8">
              <p:embed/>
            </p:oleObj>
          </a:graphicData>
        </a:graphic>
      </p:graphicFrame>
      <p:sp>
        <p:nvSpPr>
          <p:cNvPr id="194564" name="Text Box 3"/>
          <p:cNvSpPr txBox="1">
            <a:spLocks noChangeArrowheads="1"/>
          </p:cNvSpPr>
          <p:nvPr/>
        </p:nvSpPr>
        <p:spPr bwMode="auto">
          <a:xfrm>
            <a:off x="609600" y="5562600"/>
            <a:ext cx="78486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Tx/>
              <a:buChar char="•"/>
            </a:pPr>
            <a:r>
              <a:rPr lang="sr-Latn-CS" sz="2400" b="1">
                <a:solidFill>
                  <a:srgbClr val="CC0000"/>
                </a:solidFill>
              </a:rPr>
              <a:t>Подела према агрегатном стању:</a:t>
            </a:r>
          </a:p>
          <a:p>
            <a:pPr algn="ctr"/>
            <a:r>
              <a:rPr lang="sr-Latn-CS" sz="2400" b="1">
                <a:solidFill>
                  <a:srgbClr val="CC0000"/>
                </a:solidFill>
              </a:rPr>
              <a:t>чврсте и течне отпадне материје</a:t>
            </a:r>
            <a:endParaRPr lang="en-US" sz="2400" b="1">
              <a:solidFill>
                <a:srgbClr val="CC0000"/>
              </a:solidFill>
            </a:endParaRPr>
          </a:p>
          <a:p>
            <a:pPr algn="just">
              <a:buFontTx/>
              <a:buChar char="•"/>
            </a:pPr>
            <a:endParaRPr lang="en-US" sz="2400" b="1">
              <a:solidFill>
                <a:srgbClr val="CC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Text Box 2"/>
          <p:cNvSpPr txBox="1">
            <a:spLocks noChangeArrowheads="1"/>
          </p:cNvSpPr>
          <p:nvPr/>
        </p:nvSpPr>
        <p:spPr bwMode="auto">
          <a:xfrm>
            <a:off x="762000" y="381000"/>
            <a:ext cx="8001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sr-Cyrl-CS" sz="3200" b="1">
                <a:latin typeface="HelveticaPlain" pitchFamily="2" charset="0"/>
              </a:rPr>
              <a:t>ЧВРСТЕ</a:t>
            </a:r>
            <a:r>
              <a:rPr lang="da-DK" sz="3200" b="1">
                <a:latin typeface="HelveticaPlain" pitchFamily="2" charset="0"/>
              </a:rPr>
              <a:t> </a:t>
            </a:r>
            <a:r>
              <a:rPr lang="sr-Cyrl-CS" sz="3200" b="1">
                <a:latin typeface="HelveticaPlain" pitchFamily="2" charset="0"/>
              </a:rPr>
              <a:t>ОТПАДНЕ</a:t>
            </a:r>
            <a:r>
              <a:rPr lang="da-DK" sz="3200" b="1">
                <a:latin typeface="HelveticaPlain" pitchFamily="2" charset="0"/>
              </a:rPr>
              <a:t> </a:t>
            </a:r>
            <a:r>
              <a:rPr lang="sr-Cyrl-CS" sz="3200" b="1">
                <a:latin typeface="HelveticaPlain" pitchFamily="2" charset="0"/>
              </a:rPr>
              <a:t>МАТЕРИЈЕ</a:t>
            </a:r>
            <a:endParaRPr lang="en-US" sz="2400" b="1">
              <a:latin typeface="HelveticaPlain" pitchFamily="2" charset="0"/>
            </a:endParaRPr>
          </a:p>
        </p:txBody>
      </p:sp>
      <p:sp>
        <p:nvSpPr>
          <p:cNvPr id="196611" name="Text Box 3"/>
          <p:cNvSpPr txBox="1">
            <a:spLocks noChangeArrowheads="1"/>
          </p:cNvSpPr>
          <p:nvPr/>
        </p:nvSpPr>
        <p:spPr bwMode="auto">
          <a:xfrm>
            <a:off x="762000" y="1555750"/>
            <a:ext cx="7772400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Tx/>
              <a:buChar char="•"/>
            </a:pP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живот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и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рад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човека</a:t>
            </a:r>
            <a:endParaRPr lang="en-US" sz="2400" b="1">
              <a:solidFill>
                <a:srgbClr val="CC0000"/>
              </a:solidFill>
              <a:latin typeface="Times New Roman" pitchFamily="18" charset="0"/>
            </a:endParaRPr>
          </a:p>
          <a:p>
            <a:pPr algn="just"/>
            <a:endParaRPr lang="en-US" sz="2400" b="1">
              <a:solidFill>
                <a:srgbClr val="CC0000"/>
              </a:solidFill>
              <a:latin typeface="Times New Roman" pitchFamily="18" charset="0"/>
            </a:endParaRPr>
          </a:p>
          <a:p>
            <a:pPr lvl="1" algn="just"/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а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.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Физиоло</a:t>
            </a:r>
            <a:r>
              <a:rPr lang="sr-Latn-CS" sz="2400" b="1">
                <a:solidFill>
                  <a:srgbClr val="CC0000"/>
                </a:solidFill>
                <a:latin typeface="Times New Roman" pitchFamily="18" charset="0"/>
              </a:rPr>
              <a:t>ш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ке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отпадне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материје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</a:p>
          <a:p>
            <a:pPr lvl="2" algn="just"/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а</a:t>
            </a:r>
            <a:r>
              <a:rPr lang="da-DK" sz="2400" b="1">
                <a:solidFill>
                  <a:srgbClr val="CC0000"/>
                </a:solidFill>
                <a:latin typeface="Times New Roman" pitchFamily="18" charset="0"/>
              </a:rPr>
              <a:t>.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Људске</a:t>
            </a:r>
            <a:r>
              <a:rPr lang="da-DK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и</a:t>
            </a:r>
            <a:r>
              <a:rPr lang="da-DK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животињске</a:t>
            </a:r>
            <a:r>
              <a:rPr lang="da-DK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фекалне</a:t>
            </a:r>
            <a:r>
              <a:rPr lang="da-DK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материје</a:t>
            </a:r>
            <a:r>
              <a:rPr lang="da-DK" sz="2400" b="1">
                <a:latin typeface="Times New Roman" pitchFamily="18" charset="0"/>
              </a:rPr>
              <a:t> </a:t>
            </a:r>
          </a:p>
          <a:p>
            <a:pPr lvl="2" algn="just"/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б</a:t>
            </a:r>
            <a:r>
              <a:rPr lang="da-DK" sz="2400" b="1">
                <a:solidFill>
                  <a:srgbClr val="CC0000"/>
                </a:solidFill>
                <a:latin typeface="Times New Roman" pitchFamily="18" charset="0"/>
              </a:rPr>
              <a:t>.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Лешеви</a:t>
            </a:r>
            <a:r>
              <a:rPr lang="da-DK" sz="2400" b="1">
                <a:latin typeface="Times New Roman" pitchFamily="18" charset="0"/>
              </a:rPr>
              <a:t> </a:t>
            </a:r>
          </a:p>
          <a:p>
            <a:pPr lvl="2" algn="just"/>
            <a:endParaRPr lang="da-DK" sz="2400" b="1">
              <a:latin typeface="Times New Roman" pitchFamily="18" charset="0"/>
            </a:endParaRPr>
          </a:p>
          <a:p>
            <a:pPr lvl="1" algn="just"/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б</a:t>
            </a:r>
            <a:r>
              <a:rPr lang="da-DK" sz="2400" b="1">
                <a:solidFill>
                  <a:srgbClr val="CC0000"/>
                </a:solidFill>
                <a:latin typeface="Times New Roman" pitchFamily="18" charset="0"/>
              </a:rPr>
              <a:t>.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Антропогене</a:t>
            </a:r>
            <a:r>
              <a:rPr lang="sr-Latn-CS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отпадне</a:t>
            </a:r>
            <a:r>
              <a:rPr lang="da-DK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материје</a:t>
            </a:r>
            <a:r>
              <a:rPr lang="da-DK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</a:p>
          <a:p>
            <a:pPr lvl="1" algn="just"/>
            <a:endParaRPr lang="da-DK" sz="2400" b="1">
              <a:solidFill>
                <a:srgbClr val="CC0000"/>
              </a:solidFill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Кућне</a:t>
            </a:r>
            <a:r>
              <a:rPr lang="da-DK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отпадне</a:t>
            </a:r>
            <a:r>
              <a:rPr lang="da-DK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материје</a:t>
            </a:r>
            <a:endParaRPr lang="da-DK" sz="2400" b="1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Опште</a:t>
            </a:r>
            <a:r>
              <a:rPr lang="da-DK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градски</a:t>
            </a:r>
            <a:r>
              <a:rPr lang="da-DK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отпаци</a:t>
            </a:r>
            <a:r>
              <a:rPr lang="da-DK" sz="2400" b="1">
                <a:latin typeface="Times New Roman" pitchFamily="18" charset="0"/>
              </a:rPr>
              <a:t> </a:t>
            </a:r>
            <a:endParaRPr lang="sr-Latn-CS" sz="2400" b="1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Индустријске</a:t>
            </a:r>
            <a:r>
              <a:rPr lang="it-IT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отпадне</a:t>
            </a:r>
            <a:r>
              <a:rPr lang="it-IT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материје</a:t>
            </a: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 advTm="11835"/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Text Box 2"/>
          <p:cNvSpPr txBox="1">
            <a:spLocks noChangeArrowheads="1"/>
          </p:cNvSpPr>
          <p:nvPr/>
        </p:nvSpPr>
        <p:spPr bwMode="auto">
          <a:xfrm>
            <a:off x="762000" y="381000"/>
            <a:ext cx="8001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sr-Cyrl-CS" sz="3200" b="1">
                <a:latin typeface="Times New Roman" pitchFamily="18" charset="0"/>
              </a:rPr>
              <a:t>ЧВРСТЕ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r-Cyrl-CS" sz="3200" b="1">
                <a:latin typeface="Times New Roman" pitchFamily="18" charset="0"/>
              </a:rPr>
              <a:t>ОТПАДНЕ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r-Cyrl-CS" sz="3200" b="1">
                <a:latin typeface="Times New Roman" pitchFamily="18" charset="0"/>
              </a:rPr>
              <a:t>МАТЕРИЈЕ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l-SI" sz="3200" b="1">
                <a:latin typeface="Times New Roman" pitchFamily="18" charset="0"/>
              </a:rPr>
              <a:t>-</a:t>
            </a:r>
            <a:r>
              <a:rPr lang="en-US" sz="3200" b="1">
                <a:latin typeface="Times New Roman" pitchFamily="18" charset="0"/>
              </a:rPr>
              <a:t> </a:t>
            </a:r>
            <a:r>
              <a:rPr lang="sr-Cyrl-CS" sz="2800" b="1">
                <a:latin typeface="Times New Roman" pitchFamily="18" charset="0"/>
              </a:rPr>
              <a:t>УКЛАЊАЊЕ</a:t>
            </a:r>
            <a:endParaRPr lang="it-IT" sz="2800" b="1">
              <a:latin typeface="Times New Roman" pitchFamily="18" charset="0"/>
            </a:endParaRPr>
          </a:p>
        </p:txBody>
      </p:sp>
      <p:graphicFrame>
        <p:nvGraphicFramePr>
          <p:cNvPr id="199683" name="Object 4"/>
          <p:cNvGraphicFramePr>
            <a:graphicFrameLocks noChangeAspect="1"/>
          </p:cNvGraphicFramePr>
          <p:nvPr/>
        </p:nvGraphicFramePr>
        <p:xfrm>
          <a:off x="685800" y="1674813"/>
          <a:ext cx="8077200" cy="4573587"/>
        </p:xfrm>
        <a:graphic>
          <a:graphicData uri="http://schemas.openxmlformats.org/presentationml/2006/ole">
            <p:oleObj spid="_x0000_s199683" name="Document" r:id="rId3" imgW="5886450" imgH="3810000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Text Box 2"/>
          <p:cNvSpPr txBox="1">
            <a:spLocks noChangeArrowheads="1"/>
          </p:cNvSpPr>
          <p:nvPr/>
        </p:nvSpPr>
        <p:spPr bwMode="auto">
          <a:xfrm>
            <a:off x="762000" y="381000"/>
            <a:ext cx="8001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sr-Cyrl-CS" sz="3200" b="1">
                <a:latin typeface="Times New Roman" pitchFamily="18" charset="0"/>
              </a:rPr>
              <a:t>ЧВРСТЕ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r-Cyrl-CS" sz="3200" b="1">
                <a:latin typeface="Times New Roman" pitchFamily="18" charset="0"/>
              </a:rPr>
              <a:t>ОТПАДНЕ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r-Cyrl-CS" sz="3200" b="1">
                <a:latin typeface="Times New Roman" pitchFamily="18" charset="0"/>
              </a:rPr>
              <a:t>МАТЕРИЈЕ</a:t>
            </a:r>
            <a:endParaRPr lang="it-IT" sz="2400" b="1">
              <a:latin typeface="Times New Roman" pitchFamily="18" charset="0"/>
            </a:endParaRPr>
          </a:p>
        </p:txBody>
      </p:sp>
      <p:sp>
        <p:nvSpPr>
          <p:cNvPr id="198659" name="Text Box 4"/>
          <p:cNvSpPr txBox="1">
            <a:spLocks noChangeArrowheads="1"/>
          </p:cNvSpPr>
          <p:nvPr/>
        </p:nvSpPr>
        <p:spPr bwMode="auto">
          <a:xfrm>
            <a:off x="838200" y="1676400"/>
            <a:ext cx="7924800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bs-Cyrl-BA" sz="2000" b="1" dirty="0" smtClean="0">
                <a:latin typeface="Times New Roman" pitchFamily="18" charset="0"/>
              </a:rPr>
              <a:t>Начини за уклањање и смањивања количине чврстих отпадних материја:</a:t>
            </a:r>
          </a:p>
          <a:p>
            <a:pPr algn="just"/>
            <a:endParaRPr lang="en-US" sz="2000" b="1" dirty="0">
              <a:latin typeface="Times New Roman" pitchFamily="18" charset="0"/>
            </a:endParaRPr>
          </a:p>
          <a:p>
            <a:pPr algn="just"/>
            <a:r>
              <a:rPr lang="en-US" sz="2000" b="1" dirty="0">
                <a:solidFill>
                  <a:srgbClr val="CC0000"/>
                </a:solidFill>
                <a:latin typeface="Times New Roman" pitchFamily="18" charset="0"/>
              </a:rPr>
              <a:t>1. </a:t>
            </a:r>
            <a:r>
              <a:rPr lang="sr-Cyrl-CS" sz="2000" b="1" dirty="0">
                <a:solidFill>
                  <a:srgbClr val="CC0000"/>
                </a:solidFill>
                <a:latin typeface="Times New Roman" pitchFamily="18" charset="0"/>
              </a:rPr>
              <a:t>Спречавање</a:t>
            </a:r>
            <a:r>
              <a:rPr lang="en-US" sz="2000" b="1" dirty="0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000" b="1" dirty="0">
                <a:solidFill>
                  <a:srgbClr val="CC0000"/>
                </a:solidFill>
                <a:latin typeface="Times New Roman" pitchFamily="18" charset="0"/>
              </a:rPr>
              <a:t>стварања</a:t>
            </a:r>
            <a:r>
              <a:rPr lang="en-US" sz="2000" b="1" dirty="0">
                <a:latin typeface="Times New Roman" pitchFamily="18" charset="0"/>
              </a:rPr>
              <a:t> (</a:t>
            </a:r>
            <a:r>
              <a:rPr lang="sr-Cyrl-CS" sz="2000" b="1" i="1" dirty="0">
                <a:latin typeface="Times New Roman" pitchFamily="18" charset="0"/>
              </a:rPr>
              <a:t>приликом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sr-Cyrl-CS" sz="2000" b="1" i="1" dirty="0">
                <a:latin typeface="Times New Roman" pitchFamily="18" charset="0"/>
              </a:rPr>
              <a:t>избора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sr-Cyrl-CS" sz="2000" b="1" i="1" dirty="0">
                <a:latin typeface="Times New Roman" pitchFamily="18" charset="0"/>
              </a:rPr>
              <a:t>технологија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sr-Cyrl-CS" sz="2000" b="1" i="1" dirty="0">
                <a:latin typeface="Times New Roman" pitchFamily="18" charset="0"/>
              </a:rPr>
              <a:t>определити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sr-Cyrl-CS" sz="2000" b="1" i="1" dirty="0">
                <a:latin typeface="Times New Roman" pitchFamily="18" charset="0"/>
              </a:rPr>
              <a:t>се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sr-Cyrl-CS" sz="2000" b="1" i="1" dirty="0">
                <a:latin typeface="Times New Roman" pitchFamily="18" charset="0"/>
              </a:rPr>
              <a:t>за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sr-Cyrl-CS" sz="2000" b="1" i="1" dirty="0">
                <a:latin typeface="Times New Roman" pitchFamily="18" charset="0"/>
              </a:rPr>
              <a:t>оне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sr-Cyrl-CS" sz="2000" b="1" i="1" dirty="0">
                <a:latin typeface="Times New Roman" pitchFamily="18" charset="0"/>
              </a:rPr>
              <a:t>које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sr-Cyrl-CS" sz="2000" b="1" i="1" dirty="0">
                <a:latin typeface="Times New Roman" pitchFamily="18" charset="0"/>
              </a:rPr>
              <a:t>производе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sr-Cyrl-CS" sz="2000" b="1" i="1" dirty="0">
                <a:latin typeface="Times New Roman" pitchFamily="18" charset="0"/>
              </a:rPr>
              <a:t>мање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sr-Cyrl-CS" sz="2000" b="1" i="1" dirty="0">
                <a:latin typeface="Times New Roman" pitchFamily="18" charset="0"/>
              </a:rPr>
              <a:t>отпадних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sr-Cyrl-CS" sz="2000" b="1" i="1" dirty="0">
                <a:latin typeface="Times New Roman" pitchFamily="18" charset="0"/>
              </a:rPr>
              <a:t>материја</a:t>
            </a:r>
            <a:r>
              <a:rPr lang="en-US" sz="2000" b="1" dirty="0">
                <a:latin typeface="Times New Roman" pitchFamily="18" charset="0"/>
              </a:rPr>
              <a:t>)</a:t>
            </a:r>
          </a:p>
          <a:p>
            <a:pPr algn="just"/>
            <a:endParaRPr lang="en-US" sz="1200" b="1" dirty="0">
              <a:latin typeface="Times New Roman" pitchFamily="18" charset="0"/>
            </a:endParaRPr>
          </a:p>
          <a:p>
            <a:pPr algn="just"/>
            <a:r>
              <a:rPr lang="en-US" sz="2000" b="1" dirty="0">
                <a:solidFill>
                  <a:srgbClr val="CC0000"/>
                </a:solidFill>
                <a:latin typeface="Times New Roman" pitchFamily="18" charset="0"/>
              </a:rPr>
              <a:t>2. </a:t>
            </a:r>
            <a:r>
              <a:rPr lang="sr-Cyrl-CS" sz="2000" b="1" dirty="0">
                <a:solidFill>
                  <a:srgbClr val="CC0000"/>
                </a:solidFill>
                <a:latin typeface="Times New Roman" pitchFamily="18" charset="0"/>
              </a:rPr>
              <a:t>Поновно</a:t>
            </a:r>
            <a:r>
              <a:rPr lang="en-US" sz="2000" b="1" dirty="0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000" b="1" dirty="0">
                <a:solidFill>
                  <a:srgbClr val="CC0000"/>
                </a:solidFill>
                <a:latin typeface="Times New Roman" pitchFamily="18" charset="0"/>
              </a:rPr>
              <a:t>коришћење</a:t>
            </a:r>
            <a:r>
              <a:rPr lang="en-US" sz="2000" b="1" dirty="0">
                <a:solidFill>
                  <a:srgbClr val="CC0000"/>
                </a:solidFill>
                <a:latin typeface="Times New Roman" pitchFamily="18" charset="0"/>
              </a:rPr>
              <a:t> - </a:t>
            </a:r>
            <a:r>
              <a:rPr lang="sr-Cyrl-CS" sz="2000" b="1" dirty="0">
                <a:solidFill>
                  <a:srgbClr val="CC0000"/>
                </a:solidFill>
                <a:latin typeface="Times New Roman" pitchFamily="18" charset="0"/>
              </a:rPr>
              <a:t>рециклажа</a:t>
            </a:r>
            <a:r>
              <a:rPr lang="en-US" sz="2000" b="1" dirty="0">
                <a:latin typeface="Times New Roman" pitchFamily="18" charset="0"/>
              </a:rPr>
              <a:t> (</a:t>
            </a:r>
            <a:r>
              <a:rPr lang="sr-Cyrl-CS" sz="2000" b="1" i="1" dirty="0">
                <a:latin typeface="Times New Roman" pitchFamily="18" charset="0"/>
              </a:rPr>
              <a:t>сортирање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sr-Cyrl-CS" sz="2000" b="1" i="1" dirty="0">
                <a:latin typeface="Times New Roman" pitchFamily="18" charset="0"/>
              </a:rPr>
              <a:t>отпадних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sr-Cyrl-CS" sz="2000" b="1" i="1" dirty="0">
                <a:latin typeface="Times New Roman" pitchFamily="18" charset="0"/>
              </a:rPr>
              <a:t>материја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sr-Cyrl-CS" sz="2000" b="1" i="1" dirty="0">
                <a:latin typeface="Times New Roman" pitchFamily="18" charset="0"/>
              </a:rPr>
              <a:t>и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sr-Cyrl-CS" sz="2000" b="1" i="1" dirty="0">
                <a:latin typeface="Times New Roman" pitchFamily="18" charset="0"/>
              </a:rPr>
              <a:t>издвајање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sr-Cyrl-CS" sz="2000" b="1" i="1" dirty="0">
                <a:latin typeface="Times New Roman" pitchFamily="18" charset="0"/>
              </a:rPr>
              <a:t>оних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sr-Cyrl-CS" sz="2000" b="1" i="1" dirty="0">
                <a:latin typeface="Times New Roman" pitchFamily="18" charset="0"/>
              </a:rPr>
              <a:t>које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sr-Cyrl-CS" sz="2000" b="1" i="1" dirty="0">
                <a:latin typeface="Times New Roman" pitchFamily="18" charset="0"/>
              </a:rPr>
              <a:t>се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sr-Cyrl-CS" sz="2000" b="1" i="1" dirty="0">
                <a:latin typeface="Times New Roman" pitchFamily="18" charset="0"/>
              </a:rPr>
              <a:t>могу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sr-Cyrl-CS" sz="2000" b="1" i="1" dirty="0">
                <a:latin typeface="Times New Roman" pitchFamily="18" charset="0"/>
              </a:rPr>
              <a:t>поново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sr-Cyrl-CS" sz="2000" b="1" i="1" dirty="0">
                <a:latin typeface="Times New Roman" pitchFamily="18" charset="0"/>
              </a:rPr>
              <a:t>користити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sr-Cyrl-CS" sz="2000" b="1" i="1" dirty="0">
                <a:latin typeface="Times New Roman" pitchFamily="18" charset="0"/>
              </a:rPr>
              <a:t>у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sr-Cyrl-CS" sz="2000" b="1" i="1" dirty="0">
                <a:latin typeface="Times New Roman" pitchFamily="18" charset="0"/>
              </a:rPr>
              <a:t>производњи</a:t>
            </a:r>
            <a:r>
              <a:rPr lang="en-US" sz="2000" b="1" dirty="0">
                <a:latin typeface="Times New Roman" pitchFamily="18" charset="0"/>
              </a:rPr>
              <a:t>)</a:t>
            </a:r>
          </a:p>
          <a:p>
            <a:pPr algn="just"/>
            <a:endParaRPr lang="en-US" sz="1200" b="1" dirty="0">
              <a:latin typeface="Times New Roman" pitchFamily="18" charset="0"/>
            </a:endParaRPr>
          </a:p>
          <a:p>
            <a:pPr lvl="1" algn="just">
              <a:buFontTx/>
              <a:buChar char="•"/>
            </a:pPr>
            <a:r>
              <a:rPr lang="sr-Cyrl-CS" sz="2000" b="1" dirty="0">
                <a:solidFill>
                  <a:srgbClr val="CC0000"/>
                </a:solidFill>
                <a:latin typeface="Times New Roman" pitchFamily="18" charset="0"/>
              </a:rPr>
              <a:t>Примарна</a:t>
            </a:r>
            <a:r>
              <a:rPr lang="en-US" sz="2000" b="1" dirty="0">
                <a:latin typeface="Times New Roman" pitchFamily="18" charset="0"/>
              </a:rPr>
              <a:t> - </a:t>
            </a:r>
            <a:r>
              <a:rPr lang="sr-Cyrl-CS" sz="2000" b="1" dirty="0">
                <a:latin typeface="Times New Roman" pitchFamily="18" charset="0"/>
              </a:rPr>
              <a:t>пре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</a:rPr>
              <a:t>прикупљања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</a:rPr>
              <a:t>на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</a:rPr>
              <a:t>месту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</a:rPr>
              <a:t>настанка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</a:rPr>
              <a:t>обави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</a:rPr>
              <a:t>њихово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</a:rPr>
              <a:t>ручно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</a:rPr>
              <a:t>раздвајање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</a:rPr>
              <a:t>по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</a:rPr>
              <a:t>врсти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</a:rPr>
              <a:t>у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</a:rPr>
              <a:t>за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</a:rPr>
              <a:t>то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</a:rPr>
              <a:t>предвиђене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</a:rPr>
              <a:t>судове</a:t>
            </a:r>
            <a:endParaRPr lang="en-US" sz="2000" b="1" dirty="0">
              <a:latin typeface="Times New Roman" pitchFamily="18" charset="0"/>
            </a:endParaRPr>
          </a:p>
          <a:p>
            <a:pPr lvl="1" algn="just">
              <a:buFontTx/>
              <a:buChar char="•"/>
            </a:pPr>
            <a:r>
              <a:rPr lang="sr-Cyrl-CS" sz="2000" b="1" dirty="0">
                <a:solidFill>
                  <a:srgbClr val="CC0000"/>
                </a:solidFill>
                <a:latin typeface="Times New Roman" pitchFamily="18" charset="0"/>
              </a:rPr>
              <a:t>Секундарна</a:t>
            </a:r>
            <a:r>
              <a:rPr lang="en-US" sz="2000" b="1" dirty="0">
                <a:solidFill>
                  <a:srgbClr val="008000"/>
                </a:solidFill>
                <a:latin typeface="Times New Roman" pitchFamily="18" charset="0"/>
              </a:rPr>
              <a:t> </a:t>
            </a:r>
            <a:r>
              <a:rPr lang="en-US" sz="2000" b="1" dirty="0">
                <a:latin typeface="Times New Roman" pitchFamily="18" charset="0"/>
              </a:rPr>
              <a:t>- </a:t>
            </a:r>
            <a:r>
              <a:rPr lang="sr-Cyrl-CS" sz="2000" b="1" dirty="0">
                <a:latin typeface="Times New Roman" pitchFamily="18" charset="0"/>
              </a:rPr>
              <a:t>пре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</a:rPr>
              <a:t>коначног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</a:rPr>
              <a:t>уклањања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</a:rPr>
              <a:t>отпадне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</a:rPr>
              <a:t>материје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</a:rPr>
              <a:t>се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</a:rPr>
              <a:t>м</a:t>
            </a:r>
            <a:r>
              <a:rPr lang="en-US" sz="2000" b="1" dirty="0">
                <a:latin typeface="Times New Roman" pitchFamily="18" charset="0"/>
              </a:rPr>
              <a:t>e</a:t>
            </a:r>
            <a:r>
              <a:rPr lang="sr-Cyrl-CS" sz="2000" b="1" dirty="0">
                <a:latin typeface="Times New Roman" pitchFamily="18" charset="0"/>
              </a:rPr>
              <a:t>ханички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</a:rPr>
              <a:t>раздвајају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</a:rPr>
              <a:t>по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</a:rPr>
              <a:t>врстама</a:t>
            </a:r>
            <a:endParaRPr lang="en-US" sz="2000" b="1" dirty="0">
              <a:latin typeface="Times New Roman" pitchFamily="18" charset="0"/>
            </a:endParaRPr>
          </a:p>
          <a:p>
            <a:pPr algn="just"/>
            <a:endParaRPr lang="en-US" sz="1200" b="1" dirty="0">
              <a:latin typeface="Times New Roman" pitchFamily="18" charset="0"/>
            </a:endParaRPr>
          </a:p>
          <a:p>
            <a:pPr algn="just"/>
            <a:r>
              <a:rPr lang="en-US" sz="2000" b="1" dirty="0">
                <a:solidFill>
                  <a:srgbClr val="CC0000"/>
                </a:solidFill>
                <a:latin typeface="Times New Roman" pitchFamily="18" charset="0"/>
              </a:rPr>
              <a:t>3. </a:t>
            </a:r>
            <a:r>
              <a:rPr lang="sr-Cyrl-CS" sz="2000" b="1" dirty="0">
                <a:solidFill>
                  <a:srgbClr val="CC0000"/>
                </a:solidFill>
                <a:latin typeface="Times New Roman" pitchFamily="18" charset="0"/>
              </a:rPr>
              <a:t>Безбедно</a:t>
            </a:r>
            <a:r>
              <a:rPr lang="en-US" sz="2000" b="1" dirty="0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000" b="1" dirty="0">
                <a:solidFill>
                  <a:srgbClr val="CC0000"/>
                </a:solidFill>
                <a:latin typeface="Times New Roman" pitchFamily="18" charset="0"/>
              </a:rPr>
              <a:t>коначно</a:t>
            </a:r>
            <a:r>
              <a:rPr lang="en-US" sz="2000" b="1" dirty="0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000" b="1" dirty="0">
                <a:solidFill>
                  <a:srgbClr val="CC0000"/>
                </a:solidFill>
                <a:latin typeface="Times New Roman" pitchFamily="18" charset="0"/>
              </a:rPr>
              <a:t>одлагање</a:t>
            </a:r>
            <a:endParaRPr lang="en-US" sz="2400" dirty="0">
              <a:latin typeface="Times New Roman" pitchFamily="18" charset="0"/>
            </a:endParaRPr>
          </a:p>
        </p:txBody>
      </p:sp>
    </p:spTree>
  </p:cSld>
  <p:clrMapOvr>
    <a:masterClrMapping/>
  </p:clrMapOvr>
  <p:transition advTm="45989"/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Text Box 2"/>
          <p:cNvSpPr txBox="1">
            <a:spLocks noChangeArrowheads="1"/>
          </p:cNvSpPr>
          <p:nvPr/>
        </p:nvSpPr>
        <p:spPr bwMode="auto">
          <a:xfrm>
            <a:off x="762000" y="381000"/>
            <a:ext cx="8001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sr-Cyrl-CS" sz="3200" b="1">
                <a:latin typeface="Times New Roman" pitchFamily="18" charset="0"/>
              </a:rPr>
              <a:t>ЧВРСТЕ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r-Cyrl-CS" sz="3200" b="1">
                <a:latin typeface="Times New Roman" pitchFamily="18" charset="0"/>
              </a:rPr>
              <a:t>ОТПАДНЕ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r-Cyrl-CS" sz="3200" b="1">
                <a:latin typeface="Times New Roman" pitchFamily="18" charset="0"/>
              </a:rPr>
              <a:t>МАТЕРИЈЕ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l-SI" sz="3200" b="1">
                <a:latin typeface="Times New Roman" pitchFamily="18" charset="0"/>
              </a:rPr>
              <a:t>-</a:t>
            </a:r>
            <a:r>
              <a:rPr lang="en-US" sz="3200" b="1">
                <a:latin typeface="Times New Roman" pitchFamily="18" charset="0"/>
              </a:rPr>
              <a:t> </a:t>
            </a:r>
            <a:r>
              <a:rPr lang="sr-Cyrl-CS" sz="2800" b="1">
                <a:latin typeface="Times New Roman" pitchFamily="18" charset="0"/>
              </a:rPr>
              <a:t>УКЛАЊАЊЕ</a:t>
            </a:r>
            <a:r>
              <a:rPr lang="it-IT" sz="2800" b="1">
                <a:latin typeface="HelveticaPlain" pitchFamily="2" charset="0"/>
              </a:rPr>
              <a:t> </a:t>
            </a:r>
            <a:endParaRPr lang="it-IT" sz="2400" b="1">
              <a:latin typeface="HelveticaPlain" pitchFamily="2" charset="0"/>
            </a:endParaRPr>
          </a:p>
        </p:txBody>
      </p:sp>
      <p:sp>
        <p:nvSpPr>
          <p:cNvPr id="200707" name="Text Box 4"/>
          <p:cNvSpPr txBox="1">
            <a:spLocks noChangeArrowheads="1"/>
          </p:cNvSpPr>
          <p:nvPr/>
        </p:nvSpPr>
        <p:spPr bwMode="auto">
          <a:xfrm>
            <a:off x="685800" y="2260600"/>
            <a:ext cx="8077200" cy="38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>
                <a:solidFill>
                  <a:srgbClr val="CC0000"/>
                </a:solidFill>
                <a:latin typeface="Times New Roman" pitchFamily="18" charset="0"/>
              </a:rPr>
              <a:t>3. </a:t>
            </a:r>
            <a:r>
              <a:rPr lang="sr-Cyrl-CS" sz="2800" b="1" dirty="0">
                <a:solidFill>
                  <a:srgbClr val="CC0000"/>
                </a:solidFill>
                <a:latin typeface="Times New Roman" pitchFamily="18" charset="0"/>
              </a:rPr>
              <a:t>Безбедно</a:t>
            </a:r>
            <a:r>
              <a:rPr lang="en-US" sz="2800" b="1" dirty="0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800" b="1" dirty="0">
                <a:solidFill>
                  <a:srgbClr val="CC0000"/>
                </a:solidFill>
                <a:latin typeface="Times New Roman" pitchFamily="18" charset="0"/>
              </a:rPr>
              <a:t>коначно</a:t>
            </a:r>
            <a:r>
              <a:rPr lang="en-US" sz="2800" b="1" dirty="0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800" b="1" dirty="0">
                <a:solidFill>
                  <a:srgbClr val="CC0000"/>
                </a:solidFill>
                <a:latin typeface="Times New Roman" pitchFamily="18" charset="0"/>
              </a:rPr>
              <a:t>одлагање</a:t>
            </a:r>
            <a:r>
              <a:rPr lang="en-US" sz="2800" b="1" dirty="0">
                <a:solidFill>
                  <a:srgbClr val="CC0000"/>
                </a:solidFill>
                <a:latin typeface="Times New Roman" pitchFamily="18" charset="0"/>
              </a:rPr>
              <a:t>  </a:t>
            </a:r>
          </a:p>
          <a:p>
            <a:pPr>
              <a:spcBef>
                <a:spcPct val="50000"/>
              </a:spcBef>
            </a:pPr>
            <a:endParaRPr lang="en-US" sz="2800" b="1" dirty="0">
              <a:solidFill>
                <a:srgbClr val="CC0000"/>
              </a:solidFill>
              <a:latin typeface="Times New Roman" pitchFamily="18" charset="0"/>
            </a:endParaRPr>
          </a:p>
          <a:p>
            <a:pPr lvl="1" algn="just"/>
            <a:r>
              <a:rPr lang="sr-Cyrl-CS" sz="2800" b="1" dirty="0">
                <a:solidFill>
                  <a:srgbClr val="CC0000"/>
                </a:solidFill>
                <a:latin typeface="Times New Roman" pitchFamily="18" charset="0"/>
              </a:rPr>
              <a:t>а</a:t>
            </a:r>
            <a:r>
              <a:rPr lang="en-US" sz="2800" b="1" dirty="0">
                <a:solidFill>
                  <a:srgbClr val="CC0000"/>
                </a:solidFill>
                <a:latin typeface="Times New Roman" pitchFamily="18" charset="0"/>
              </a:rPr>
              <a:t>. </a:t>
            </a:r>
            <a:r>
              <a:rPr lang="sr-Cyrl-CS" sz="2800" b="1" dirty="0">
                <a:solidFill>
                  <a:srgbClr val="CC0000"/>
                </a:solidFill>
                <a:latin typeface="Times New Roman" pitchFamily="18" charset="0"/>
              </a:rPr>
              <a:t>Прикупљање</a:t>
            </a:r>
            <a:r>
              <a:rPr lang="en-US" sz="2800" b="1" dirty="0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800" b="1" dirty="0">
                <a:solidFill>
                  <a:srgbClr val="CC0000"/>
                </a:solidFill>
                <a:latin typeface="Times New Roman" pitchFamily="18" charset="0"/>
              </a:rPr>
              <a:t>отпадних</a:t>
            </a:r>
            <a:r>
              <a:rPr lang="en-US" sz="2800" b="1" dirty="0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800" b="1" dirty="0">
                <a:solidFill>
                  <a:srgbClr val="CC0000"/>
                </a:solidFill>
                <a:latin typeface="Times New Roman" pitchFamily="18" charset="0"/>
              </a:rPr>
              <a:t>материја</a:t>
            </a:r>
            <a:endParaRPr lang="en-US" sz="2800" b="1" dirty="0">
              <a:solidFill>
                <a:srgbClr val="CC0000"/>
              </a:solidFill>
              <a:latin typeface="Times New Roman" pitchFamily="18" charset="0"/>
            </a:endParaRPr>
          </a:p>
          <a:p>
            <a:pPr lvl="2" algn="just"/>
            <a:endParaRPr lang="en-US" sz="2800" b="1" dirty="0">
              <a:solidFill>
                <a:srgbClr val="CC0000"/>
              </a:solidFill>
              <a:latin typeface="Times New Roman" pitchFamily="18" charset="0"/>
            </a:endParaRPr>
          </a:p>
          <a:p>
            <a:pPr lvl="1" algn="just"/>
            <a:r>
              <a:rPr lang="sr-Cyrl-CS" sz="2800" b="1" dirty="0">
                <a:solidFill>
                  <a:srgbClr val="CC0000"/>
                </a:solidFill>
                <a:latin typeface="Times New Roman" pitchFamily="18" charset="0"/>
              </a:rPr>
              <a:t>б</a:t>
            </a:r>
            <a:r>
              <a:rPr lang="it-IT" sz="2800" b="1" dirty="0">
                <a:solidFill>
                  <a:srgbClr val="CC0000"/>
                </a:solidFill>
                <a:latin typeface="Times New Roman" pitchFamily="18" charset="0"/>
              </a:rPr>
              <a:t>. </a:t>
            </a:r>
            <a:r>
              <a:rPr lang="sr-Cyrl-CS" sz="2800" b="1" dirty="0">
                <a:solidFill>
                  <a:srgbClr val="CC0000"/>
                </a:solidFill>
                <a:latin typeface="Times New Roman" pitchFamily="18" charset="0"/>
              </a:rPr>
              <a:t>Транспорт</a:t>
            </a:r>
            <a:r>
              <a:rPr lang="it-IT" sz="2800" b="1" dirty="0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800" b="1" dirty="0">
                <a:solidFill>
                  <a:srgbClr val="CC0000"/>
                </a:solidFill>
                <a:latin typeface="Times New Roman" pitchFamily="18" charset="0"/>
              </a:rPr>
              <a:t>отпадних</a:t>
            </a:r>
            <a:r>
              <a:rPr lang="it-IT" sz="2800" b="1" dirty="0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800" b="1" dirty="0">
                <a:solidFill>
                  <a:srgbClr val="CC0000"/>
                </a:solidFill>
                <a:latin typeface="Times New Roman" pitchFamily="18" charset="0"/>
              </a:rPr>
              <a:t>материја</a:t>
            </a:r>
            <a:endParaRPr lang="it-IT" sz="2800" b="1" dirty="0">
              <a:solidFill>
                <a:srgbClr val="CC0000"/>
              </a:solidFill>
              <a:latin typeface="Times New Roman" pitchFamily="18" charset="0"/>
            </a:endParaRPr>
          </a:p>
          <a:p>
            <a:pPr algn="just"/>
            <a:endParaRPr lang="it-IT" sz="2800" b="1" dirty="0">
              <a:solidFill>
                <a:srgbClr val="CC0000"/>
              </a:solidFill>
              <a:latin typeface="Times New Roman" pitchFamily="18" charset="0"/>
            </a:endParaRPr>
          </a:p>
          <a:p>
            <a:pPr lvl="1" algn="just"/>
            <a:r>
              <a:rPr lang="sr-Cyrl-CS" sz="2800" b="1" dirty="0">
                <a:solidFill>
                  <a:srgbClr val="CC0000"/>
                </a:solidFill>
                <a:latin typeface="Times New Roman" pitchFamily="18" charset="0"/>
              </a:rPr>
              <a:t>ц</a:t>
            </a:r>
            <a:r>
              <a:rPr lang="it-IT" sz="2800" b="1" dirty="0">
                <a:solidFill>
                  <a:srgbClr val="CC0000"/>
                </a:solidFill>
                <a:latin typeface="Times New Roman" pitchFamily="18" charset="0"/>
              </a:rPr>
              <a:t>. </a:t>
            </a:r>
            <a:r>
              <a:rPr lang="sr-Cyrl-CS" sz="2800" b="1" dirty="0">
                <a:solidFill>
                  <a:srgbClr val="CC0000"/>
                </a:solidFill>
                <a:latin typeface="Times New Roman" pitchFamily="18" charset="0"/>
              </a:rPr>
              <a:t>Коначно</a:t>
            </a:r>
            <a:r>
              <a:rPr lang="it-IT" sz="2800" b="1" dirty="0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800" b="1" dirty="0">
                <a:solidFill>
                  <a:srgbClr val="CC0000"/>
                </a:solidFill>
                <a:latin typeface="Times New Roman" pitchFamily="18" charset="0"/>
              </a:rPr>
              <a:t>уклањање</a:t>
            </a:r>
            <a:r>
              <a:rPr lang="it-IT" sz="2800" b="1" dirty="0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800" b="1" dirty="0">
                <a:solidFill>
                  <a:srgbClr val="CC0000"/>
                </a:solidFill>
                <a:latin typeface="Times New Roman" pitchFamily="18" charset="0"/>
              </a:rPr>
              <a:t>отпадних</a:t>
            </a:r>
            <a:r>
              <a:rPr lang="it-IT" sz="2800" b="1" dirty="0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800" b="1" dirty="0">
                <a:solidFill>
                  <a:srgbClr val="CC0000"/>
                </a:solidFill>
                <a:latin typeface="Times New Roman" pitchFamily="18" charset="0"/>
              </a:rPr>
              <a:t>материја</a:t>
            </a:r>
            <a:endParaRPr lang="it-IT" sz="2800" b="1" dirty="0">
              <a:solidFill>
                <a:srgbClr val="CC0000"/>
              </a:solidFill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2400" b="1" dirty="0">
              <a:latin typeface="Times New Roman" pitchFamily="18" charset="0"/>
            </a:endParaRPr>
          </a:p>
        </p:txBody>
      </p:sp>
    </p:spTree>
  </p:cSld>
  <p:clrMapOvr>
    <a:masterClrMapping/>
  </p:clrMapOvr>
  <p:transition advTm="10494"/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Text Box 2"/>
          <p:cNvSpPr txBox="1">
            <a:spLocks noChangeArrowheads="1"/>
          </p:cNvSpPr>
          <p:nvPr/>
        </p:nvSpPr>
        <p:spPr bwMode="auto">
          <a:xfrm>
            <a:off x="346075" y="-26988"/>
            <a:ext cx="8763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sr-Latn-CS" sz="2800" b="1">
                <a:solidFill>
                  <a:srgbClr val="CC0000"/>
                </a:solidFill>
              </a:rPr>
              <a:t>	</a:t>
            </a:r>
            <a:r>
              <a:rPr lang="sr-Cyrl-CS" sz="2800" b="1">
                <a:solidFill>
                  <a:srgbClr val="CC0000"/>
                </a:solidFill>
              </a:rPr>
              <a:t>а</a:t>
            </a:r>
            <a:r>
              <a:rPr lang="en-US" sz="2800" b="1">
                <a:solidFill>
                  <a:srgbClr val="CC0000"/>
                </a:solidFill>
              </a:rPr>
              <a:t>. </a:t>
            </a:r>
            <a:r>
              <a:rPr lang="sr-Cyrl-CS" sz="2800" b="1">
                <a:solidFill>
                  <a:srgbClr val="CC0000"/>
                </a:solidFill>
              </a:rPr>
              <a:t>Прикупљање</a:t>
            </a:r>
            <a:r>
              <a:rPr lang="en-US" sz="2800" b="1">
                <a:solidFill>
                  <a:srgbClr val="CC0000"/>
                </a:solidFill>
              </a:rPr>
              <a:t> </a:t>
            </a:r>
            <a:r>
              <a:rPr lang="sr-Cyrl-CS" sz="2800" b="1">
                <a:solidFill>
                  <a:srgbClr val="CC0000"/>
                </a:solidFill>
              </a:rPr>
              <a:t>отпадних</a:t>
            </a:r>
            <a:r>
              <a:rPr lang="en-US" sz="2800" b="1">
                <a:solidFill>
                  <a:srgbClr val="CC0000"/>
                </a:solidFill>
              </a:rPr>
              <a:t> </a:t>
            </a:r>
            <a:r>
              <a:rPr lang="sr-Cyrl-CS" sz="2800" b="1">
                <a:solidFill>
                  <a:srgbClr val="CC0000"/>
                </a:solidFill>
              </a:rPr>
              <a:t>материја</a:t>
            </a:r>
            <a:endParaRPr lang="it-IT" sz="2800" b="1">
              <a:solidFill>
                <a:srgbClr val="CC0000"/>
              </a:solidFill>
            </a:endParaRPr>
          </a:p>
        </p:txBody>
      </p:sp>
      <p:sp>
        <p:nvSpPr>
          <p:cNvPr id="202755" name="Text Box 3"/>
          <p:cNvSpPr txBox="1">
            <a:spLocks noChangeArrowheads="1"/>
          </p:cNvSpPr>
          <p:nvPr/>
        </p:nvSpPr>
        <p:spPr bwMode="auto">
          <a:xfrm>
            <a:off x="0" y="549275"/>
            <a:ext cx="8964613" cy="702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3" algn="just"/>
            <a:r>
              <a:rPr lang="sr-Cyrl-CS" sz="2400" b="1">
                <a:solidFill>
                  <a:srgbClr val="CC0000"/>
                </a:solidFill>
              </a:rPr>
              <a:t>Кућне</a:t>
            </a:r>
            <a:r>
              <a:rPr lang="en-US" sz="2400" b="1">
                <a:solidFill>
                  <a:srgbClr val="CC0000"/>
                </a:solidFill>
              </a:rPr>
              <a:t> </a:t>
            </a:r>
            <a:r>
              <a:rPr lang="sr-Cyrl-CS" sz="2400" b="1">
                <a:solidFill>
                  <a:srgbClr val="CC0000"/>
                </a:solidFill>
              </a:rPr>
              <a:t>отпадне</a:t>
            </a:r>
            <a:r>
              <a:rPr lang="en-US" sz="2400" b="1">
                <a:solidFill>
                  <a:srgbClr val="CC0000"/>
                </a:solidFill>
              </a:rPr>
              <a:t> </a:t>
            </a:r>
            <a:r>
              <a:rPr lang="sr-Cyrl-CS" sz="2400" b="1">
                <a:solidFill>
                  <a:srgbClr val="CC0000"/>
                </a:solidFill>
              </a:rPr>
              <a:t>материје</a:t>
            </a:r>
            <a:r>
              <a:rPr lang="en-US" sz="2400" b="1"/>
              <a:t> 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sz="2400" b="1"/>
              <a:t>највећи</a:t>
            </a:r>
            <a:r>
              <a:rPr lang="en-US" sz="2400" b="1"/>
              <a:t> </a:t>
            </a:r>
            <a:r>
              <a:rPr lang="sr-Cyrl-CS" sz="2400" b="1"/>
              <a:t>део</a:t>
            </a:r>
            <a:r>
              <a:rPr lang="en-US" sz="2400" b="1"/>
              <a:t> </a:t>
            </a:r>
            <a:r>
              <a:rPr lang="sr-Cyrl-CS" sz="2400" b="1"/>
              <a:t>градског</a:t>
            </a:r>
            <a:r>
              <a:rPr lang="en-US" sz="2400" b="1"/>
              <a:t> </a:t>
            </a:r>
            <a:r>
              <a:rPr lang="sr-Cyrl-CS" sz="2400" b="1"/>
              <a:t>отпада</a:t>
            </a:r>
            <a:endParaRPr lang="en-US" sz="2400" b="1"/>
          </a:p>
          <a:p>
            <a:pPr algn="just">
              <a:buFont typeface="Wingdings" pitchFamily="2" charset="2"/>
              <a:buChar char="Ø"/>
            </a:pPr>
            <a:r>
              <a:rPr lang="sr-Cyrl-CS" sz="2400" b="1"/>
              <a:t>велика</a:t>
            </a:r>
            <a:r>
              <a:rPr lang="it-IT" sz="2400" b="1"/>
              <a:t> </a:t>
            </a:r>
            <a:r>
              <a:rPr lang="sr-Cyrl-CS" sz="2400" b="1"/>
              <a:t>запремина</a:t>
            </a:r>
            <a:r>
              <a:rPr lang="it-IT" sz="2400" b="1"/>
              <a:t> </a:t>
            </a:r>
            <a:r>
              <a:rPr lang="sr-Cyrl-CS" sz="2400" b="1"/>
              <a:t>и</a:t>
            </a:r>
            <a:r>
              <a:rPr lang="it-IT" sz="2400" b="1"/>
              <a:t> </a:t>
            </a:r>
            <a:r>
              <a:rPr lang="sr-Cyrl-CS" sz="2400" b="1"/>
              <a:t>тежина</a:t>
            </a:r>
            <a:endParaRPr lang="it-IT" sz="2400" b="1"/>
          </a:p>
          <a:p>
            <a:pPr algn="just">
              <a:buFont typeface="Wingdings" pitchFamily="2" charset="2"/>
              <a:buChar char="Ø"/>
            </a:pPr>
            <a:r>
              <a:rPr lang="sr-Cyrl-CS" sz="2400" b="1"/>
              <a:t>прикупља</a:t>
            </a:r>
            <a:r>
              <a:rPr lang="it-IT" sz="2400" b="1"/>
              <a:t> </a:t>
            </a:r>
            <a:r>
              <a:rPr lang="sr-Cyrl-CS" sz="2400" b="1"/>
              <a:t>у</a:t>
            </a:r>
            <a:r>
              <a:rPr lang="it-IT" sz="2400" b="1"/>
              <a:t> </a:t>
            </a:r>
            <a:r>
              <a:rPr lang="sr-Cyrl-CS" sz="2400" b="1"/>
              <a:t>стану</a:t>
            </a:r>
            <a:r>
              <a:rPr lang="it-IT" sz="2400" b="1"/>
              <a:t> </a:t>
            </a:r>
            <a:r>
              <a:rPr lang="sr-Cyrl-CS" sz="2400" b="1"/>
              <a:t>или</a:t>
            </a:r>
            <a:r>
              <a:rPr lang="it-IT" sz="2400" b="1"/>
              <a:t> </a:t>
            </a:r>
            <a:r>
              <a:rPr lang="sr-Cyrl-CS" sz="2400" b="1"/>
              <a:t>кући</a:t>
            </a:r>
            <a:r>
              <a:rPr lang="it-IT" sz="2400" b="1"/>
              <a:t> </a:t>
            </a:r>
            <a:r>
              <a:rPr lang="sr-Cyrl-CS" sz="2400" b="1"/>
              <a:t>у</a:t>
            </a:r>
            <a:r>
              <a:rPr lang="it-IT" sz="2400" b="1"/>
              <a:t> </a:t>
            </a:r>
            <a:r>
              <a:rPr lang="sr-Cyrl-CS" sz="2400" b="1"/>
              <a:t>стандардним</a:t>
            </a:r>
            <a:r>
              <a:rPr lang="it-IT" sz="2400" b="1"/>
              <a:t> </a:t>
            </a:r>
            <a:r>
              <a:rPr lang="sr-Cyrl-CS" sz="2400" b="1"/>
              <a:t>посудама</a:t>
            </a:r>
            <a:r>
              <a:rPr lang="it-IT" sz="2400" b="1"/>
              <a:t> </a:t>
            </a:r>
            <a:r>
              <a:rPr lang="sr-Cyrl-CS" sz="2400" b="1"/>
              <a:t>или</a:t>
            </a:r>
            <a:r>
              <a:rPr lang="it-IT" sz="2400" b="1"/>
              <a:t> </a:t>
            </a:r>
            <a:r>
              <a:rPr lang="sr-Cyrl-CS" sz="2400" b="1"/>
              <a:t>пластичним</a:t>
            </a:r>
            <a:r>
              <a:rPr lang="it-IT" sz="2400" b="1"/>
              <a:t> </a:t>
            </a:r>
            <a:r>
              <a:rPr lang="sr-Cyrl-CS" sz="2400" b="1"/>
              <a:t>кесама</a:t>
            </a:r>
            <a:r>
              <a:rPr lang="it-IT" sz="2400" b="1"/>
              <a:t> </a:t>
            </a:r>
            <a:r>
              <a:rPr lang="sr-Cyrl-CS" sz="2400" b="1"/>
              <a:t>и</a:t>
            </a:r>
            <a:r>
              <a:rPr lang="it-IT" sz="2400" b="1"/>
              <a:t> </a:t>
            </a:r>
            <a:r>
              <a:rPr lang="sr-Cyrl-CS" sz="2400" b="1"/>
              <a:t>износи</a:t>
            </a:r>
            <a:r>
              <a:rPr lang="it-IT" sz="2400" b="1"/>
              <a:t> </a:t>
            </a:r>
            <a:r>
              <a:rPr lang="sr-Cyrl-CS" sz="2400" b="1"/>
              <a:t>у</a:t>
            </a:r>
            <a:r>
              <a:rPr lang="it-IT" sz="2400" b="1"/>
              <a:t> </a:t>
            </a:r>
            <a:r>
              <a:rPr lang="sr-Cyrl-CS" sz="2400" b="1"/>
              <a:t>контејнере</a:t>
            </a:r>
            <a:r>
              <a:rPr lang="it-IT" sz="2400" b="1"/>
              <a:t> </a:t>
            </a:r>
            <a:r>
              <a:rPr lang="sr-Cyrl-CS" sz="2400" b="1"/>
              <a:t>који</a:t>
            </a:r>
            <a:r>
              <a:rPr lang="it-IT" sz="2400" b="1"/>
              <a:t> </a:t>
            </a:r>
            <a:r>
              <a:rPr lang="sr-Cyrl-CS" sz="2400" b="1"/>
              <a:t>се</a:t>
            </a:r>
            <a:r>
              <a:rPr lang="it-IT" sz="2400" b="1"/>
              <a:t> </a:t>
            </a:r>
            <a:r>
              <a:rPr lang="sr-Cyrl-CS" sz="2400" b="1"/>
              <a:t>празне</a:t>
            </a:r>
            <a:r>
              <a:rPr lang="it-IT" sz="2400" b="1"/>
              <a:t> </a:t>
            </a:r>
            <a:r>
              <a:rPr lang="sr-Cyrl-CS" sz="2400" b="1"/>
              <a:t>више</a:t>
            </a:r>
            <a:r>
              <a:rPr lang="it-IT" sz="2400" b="1"/>
              <a:t> </a:t>
            </a:r>
            <a:r>
              <a:rPr lang="sr-Cyrl-CS" sz="2400" b="1"/>
              <a:t>пута</a:t>
            </a:r>
            <a:r>
              <a:rPr lang="it-IT" sz="2400" b="1"/>
              <a:t> </a:t>
            </a:r>
            <a:r>
              <a:rPr lang="sr-Cyrl-CS" sz="2400" b="1"/>
              <a:t>недељно</a:t>
            </a:r>
            <a:endParaRPr lang="it-IT" sz="2400" b="1"/>
          </a:p>
          <a:p>
            <a:pPr algn="just">
              <a:buFont typeface="Wingdings" pitchFamily="2" charset="2"/>
              <a:buChar char="Ø"/>
            </a:pPr>
            <a:r>
              <a:rPr lang="sr-Cyrl-CS" sz="2400" b="1"/>
              <a:t>погодују</a:t>
            </a:r>
            <a:r>
              <a:rPr lang="it-IT" sz="2400" b="1"/>
              <a:t> </a:t>
            </a:r>
            <a:r>
              <a:rPr lang="sr-Cyrl-CS" sz="2400" b="1"/>
              <a:t>размножавању</a:t>
            </a:r>
            <a:r>
              <a:rPr lang="it-IT" sz="2400" b="1"/>
              <a:t> </a:t>
            </a:r>
            <a:r>
              <a:rPr lang="sr-Cyrl-CS" sz="2400" b="1"/>
              <a:t>бактерија</a:t>
            </a:r>
            <a:r>
              <a:rPr lang="it-IT" sz="2400" b="1"/>
              <a:t> </a:t>
            </a:r>
            <a:r>
              <a:rPr lang="sr-Cyrl-CS" sz="2400" b="1"/>
              <a:t>и</a:t>
            </a:r>
            <a:r>
              <a:rPr lang="it-IT" sz="2400" b="1"/>
              <a:t> </a:t>
            </a:r>
            <a:r>
              <a:rPr lang="sr-Cyrl-CS" sz="2400" b="1"/>
              <a:t>паразита</a:t>
            </a:r>
            <a:endParaRPr lang="it-IT" sz="2400" b="1"/>
          </a:p>
          <a:p>
            <a:pPr algn="just">
              <a:buFont typeface="Wingdings" pitchFamily="2" charset="2"/>
              <a:buChar char="Ø"/>
            </a:pPr>
            <a:r>
              <a:rPr lang="sr-Cyrl-CS" sz="2400" b="1"/>
              <a:t>при</a:t>
            </a:r>
            <a:r>
              <a:rPr lang="it-IT" sz="2400" b="1"/>
              <a:t> </a:t>
            </a:r>
            <a:r>
              <a:rPr lang="sr-Cyrl-CS" sz="2400" b="1"/>
              <a:t>коначном</a:t>
            </a:r>
            <a:r>
              <a:rPr lang="it-IT" sz="2400" b="1"/>
              <a:t> </a:t>
            </a:r>
            <a:r>
              <a:rPr lang="sr-Cyrl-CS" sz="2400" b="1"/>
              <a:t>одлагању</a:t>
            </a:r>
            <a:r>
              <a:rPr lang="it-IT" sz="2400" b="1"/>
              <a:t> </a:t>
            </a:r>
            <a:r>
              <a:rPr lang="sr-Cyrl-CS" sz="2400" b="1"/>
              <a:t>неопходно</a:t>
            </a:r>
            <a:r>
              <a:rPr lang="it-IT" sz="2400" b="1"/>
              <a:t> </a:t>
            </a:r>
            <a:r>
              <a:rPr lang="sr-Cyrl-CS" sz="2400" b="1"/>
              <a:t>их</a:t>
            </a:r>
            <a:r>
              <a:rPr lang="it-IT" sz="2400" b="1"/>
              <a:t> </a:t>
            </a:r>
            <a:r>
              <a:rPr lang="sr-Cyrl-CS" sz="2400" b="1"/>
              <a:t>дехидрирати</a:t>
            </a:r>
            <a:r>
              <a:rPr lang="it-IT" sz="2400" b="1"/>
              <a:t> </a:t>
            </a:r>
            <a:r>
              <a:rPr lang="sr-Cyrl-CS" sz="2400" b="1"/>
              <a:t>или</a:t>
            </a:r>
            <a:r>
              <a:rPr lang="it-IT" sz="2400" b="1"/>
              <a:t> </a:t>
            </a:r>
            <a:r>
              <a:rPr lang="sr-Cyrl-CS" sz="2400" b="1"/>
              <a:t>контролисано</a:t>
            </a:r>
            <a:r>
              <a:rPr lang="it-IT" sz="2400" b="1"/>
              <a:t> </a:t>
            </a:r>
            <a:r>
              <a:rPr lang="sr-Cyrl-CS" sz="2400" b="1"/>
              <a:t>насипати</a:t>
            </a:r>
            <a:endParaRPr lang="en-US" sz="2400" b="1"/>
          </a:p>
          <a:p>
            <a:pPr algn="just">
              <a:buFont typeface="Wingdings" pitchFamily="2" charset="2"/>
              <a:buNone/>
            </a:pPr>
            <a:endParaRPr lang="sr-Latn-CS" sz="2400" b="1"/>
          </a:p>
          <a:p>
            <a:pPr lvl="3"/>
            <a:r>
              <a:rPr lang="en-US" sz="2400" b="1">
                <a:solidFill>
                  <a:srgbClr val="CC0000"/>
                </a:solidFill>
              </a:rPr>
              <a:t>                   </a:t>
            </a:r>
            <a:r>
              <a:rPr lang="sr-Cyrl-CS" sz="2400" b="1">
                <a:solidFill>
                  <a:srgbClr val="CC0000"/>
                </a:solidFill>
              </a:rPr>
              <a:t>Опште</a:t>
            </a:r>
            <a:r>
              <a:rPr lang="it-IT" sz="2400" b="1">
                <a:solidFill>
                  <a:srgbClr val="CC0000"/>
                </a:solidFill>
              </a:rPr>
              <a:t> </a:t>
            </a:r>
            <a:r>
              <a:rPr lang="sr-Cyrl-CS" sz="2400" b="1">
                <a:solidFill>
                  <a:srgbClr val="CC0000"/>
                </a:solidFill>
              </a:rPr>
              <a:t>градске</a:t>
            </a:r>
            <a:r>
              <a:rPr lang="it-IT" sz="2400" b="1">
                <a:solidFill>
                  <a:srgbClr val="CC0000"/>
                </a:solidFill>
              </a:rPr>
              <a:t> </a:t>
            </a:r>
            <a:r>
              <a:rPr lang="sr-Cyrl-CS" sz="2400" b="1">
                <a:solidFill>
                  <a:srgbClr val="CC0000"/>
                </a:solidFill>
              </a:rPr>
              <a:t>отпадне</a:t>
            </a:r>
            <a:r>
              <a:rPr lang="it-IT" sz="2400" b="1">
                <a:solidFill>
                  <a:srgbClr val="CC0000"/>
                </a:solidFill>
              </a:rPr>
              <a:t> </a:t>
            </a:r>
            <a:r>
              <a:rPr lang="sr-Cyrl-CS" sz="2400" b="1">
                <a:solidFill>
                  <a:srgbClr val="CC0000"/>
                </a:solidFill>
              </a:rPr>
              <a:t>материј</a:t>
            </a:r>
            <a:r>
              <a:rPr lang="en-US" sz="2400" b="1">
                <a:solidFill>
                  <a:srgbClr val="CC0000"/>
                </a:solidFill>
              </a:rPr>
              <a:t>e</a:t>
            </a:r>
          </a:p>
          <a:p>
            <a:pPr lvl="3">
              <a:buFontTx/>
              <a:buChar char="•"/>
            </a:pPr>
            <a:r>
              <a:rPr lang="sr-Cyrl-CS" sz="2400" b="1"/>
              <a:t>Више</a:t>
            </a:r>
            <a:r>
              <a:rPr lang="it-IT" sz="2400" b="1"/>
              <a:t> </a:t>
            </a:r>
            <a:r>
              <a:rPr lang="sr-Cyrl-CS" sz="2400" b="1"/>
              <a:t>пута</a:t>
            </a:r>
            <a:r>
              <a:rPr lang="it-IT" sz="2400" b="1"/>
              <a:t> </a:t>
            </a:r>
            <a:r>
              <a:rPr lang="sr-Cyrl-CS" sz="2400" b="1"/>
              <a:t>недељно</a:t>
            </a:r>
            <a:r>
              <a:rPr lang="it-IT" sz="2400" b="1"/>
              <a:t> </a:t>
            </a:r>
            <a:r>
              <a:rPr lang="sr-Cyrl-CS" sz="2400" b="1"/>
              <a:t>прикупљају</a:t>
            </a:r>
            <a:r>
              <a:rPr lang="it-IT" sz="2400" b="1"/>
              <a:t> </a:t>
            </a:r>
            <a:r>
              <a:rPr lang="sr-Cyrl-CS" sz="2400" b="1"/>
              <a:t>се</a:t>
            </a:r>
            <a:r>
              <a:rPr lang="it-IT" sz="2400" b="1"/>
              <a:t> </a:t>
            </a:r>
            <a:r>
              <a:rPr lang="sr-Cyrl-CS" sz="2400" b="1"/>
              <a:t>у</a:t>
            </a:r>
            <a:r>
              <a:rPr lang="it-IT" sz="2400" b="1"/>
              <a:t> </a:t>
            </a:r>
            <a:r>
              <a:rPr lang="sr-Cyrl-CS" sz="2400" b="1"/>
              <a:t>специјалним</a:t>
            </a:r>
            <a:r>
              <a:rPr lang="it-IT" sz="2400" b="1"/>
              <a:t> </a:t>
            </a:r>
            <a:r>
              <a:rPr lang="sr-Cyrl-CS" sz="2400" b="1"/>
              <a:t>контејнерима</a:t>
            </a:r>
            <a:r>
              <a:rPr lang="it-IT" sz="2400" b="1"/>
              <a:t> </a:t>
            </a:r>
            <a:r>
              <a:rPr lang="sr-Cyrl-CS" sz="2400" b="1"/>
              <a:t>и</a:t>
            </a:r>
            <a:r>
              <a:rPr lang="it-IT" sz="2400" b="1"/>
              <a:t> </a:t>
            </a:r>
            <a:r>
              <a:rPr lang="sr-Cyrl-CS" sz="2400" b="1"/>
              <a:t>одвозе</a:t>
            </a:r>
            <a:r>
              <a:rPr lang="it-IT" sz="2400" b="1"/>
              <a:t>.</a:t>
            </a:r>
            <a:endParaRPr lang="sr-Latn-CS" sz="2400" b="1"/>
          </a:p>
          <a:p>
            <a:pPr lvl="4"/>
            <a:endParaRPr lang="it-IT" sz="2400" b="1"/>
          </a:p>
          <a:p>
            <a:pPr lvl="3"/>
            <a:r>
              <a:rPr lang="sr-Latn-CS" sz="2400" b="1">
                <a:solidFill>
                  <a:srgbClr val="CC0000"/>
                </a:solidFill>
              </a:rPr>
              <a:t>     </a:t>
            </a:r>
            <a:r>
              <a:rPr lang="en-US" sz="2400" b="1">
                <a:solidFill>
                  <a:srgbClr val="CC0000"/>
                </a:solidFill>
              </a:rPr>
              <a:t>              </a:t>
            </a:r>
            <a:r>
              <a:rPr lang="sr-Cyrl-CS" sz="2400" b="1">
                <a:solidFill>
                  <a:srgbClr val="CC0000"/>
                </a:solidFill>
              </a:rPr>
              <a:t>Индустријске</a:t>
            </a:r>
            <a:r>
              <a:rPr lang="it-IT" sz="2400" b="1">
                <a:solidFill>
                  <a:srgbClr val="CC0000"/>
                </a:solidFill>
              </a:rPr>
              <a:t> </a:t>
            </a:r>
            <a:r>
              <a:rPr lang="sr-Cyrl-CS" sz="2400" b="1">
                <a:solidFill>
                  <a:srgbClr val="CC0000"/>
                </a:solidFill>
              </a:rPr>
              <a:t>отпадне</a:t>
            </a:r>
            <a:r>
              <a:rPr lang="it-IT" sz="2400" b="1">
                <a:solidFill>
                  <a:srgbClr val="CC0000"/>
                </a:solidFill>
              </a:rPr>
              <a:t> </a:t>
            </a:r>
            <a:r>
              <a:rPr lang="sr-Cyrl-CS" sz="2400" b="1">
                <a:solidFill>
                  <a:srgbClr val="CC0000"/>
                </a:solidFill>
              </a:rPr>
              <a:t>материје</a:t>
            </a:r>
            <a:endParaRPr lang="it-IT" sz="2400" b="1">
              <a:solidFill>
                <a:srgbClr val="CC0000"/>
              </a:solidFill>
            </a:endParaRPr>
          </a:p>
          <a:p>
            <a:pPr lvl="4">
              <a:buFontTx/>
              <a:buChar char="•"/>
            </a:pPr>
            <a:r>
              <a:rPr lang="sr-Cyrl-CS" sz="2400" b="1"/>
              <a:t>Прикупљање</a:t>
            </a:r>
            <a:r>
              <a:rPr lang="it-IT" sz="2400" b="1"/>
              <a:t> </a:t>
            </a:r>
            <a:r>
              <a:rPr lang="sr-Cyrl-CS" sz="2400" b="1"/>
              <a:t>се</a:t>
            </a:r>
            <a:r>
              <a:rPr lang="it-IT" sz="2400" b="1"/>
              <a:t> </a:t>
            </a:r>
            <a:r>
              <a:rPr lang="sr-Cyrl-CS" sz="2400" b="1"/>
              <a:t>обавља</a:t>
            </a:r>
            <a:r>
              <a:rPr lang="it-IT" sz="2400" b="1"/>
              <a:t> </a:t>
            </a:r>
            <a:r>
              <a:rPr lang="sr-Cyrl-CS" sz="2400" b="1"/>
              <a:t>у</a:t>
            </a:r>
            <a:r>
              <a:rPr lang="it-IT" sz="2400" b="1"/>
              <a:t> </a:t>
            </a:r>
            <a:r>
              <a:rPr lang="sr-Cyrl-CS" sz="2400" b="1"/>
              <a:t>специјалним</a:t>
            </a:r>
            <a:r>
              <a:rPr lang="it-IT" sz="2400" b="1"/>
              <a:t> </a:t>
            </a:r>
            <a:r>
              <a:rPr lang="sr-Cyrl-CS" sz="2400" b="1"/>
              <a:t>посудама</a:t>
            </a:r>
            <a:r>
              <a:rPr lang="it-IT" sz="2400" b="1"/>
              <a:t> </a:t>
            </a:r>
            <a:r>
              <a:rPr lang="sr-Cyrl-CS" sz="2400" b="1"/>
              <a:t>зависно</a:t>
            </a:r>
            <a:r>
              <a:rPr lang="it-IT" sz="2400" b="1"/>
              <a:t> </a:t>
            </a:r>
            <a:r>
              <a:rPr lang="sr-Cyrl-CS" sz="2400" b="1"/>
              <a:t>од</a:t>
            </a:r>
            <a:r>
              <a:rPr lang="it-IT" sz="2400" b="1"/>
              <a:t> </a:t>
            </a:r>
            <a:r>
              <a:rPr lang="sr-Cyrl-CS" sz="2400" b="1"/>
              <a:t>токсичности</a:t>
            </a:r>
            <a:r>
              <a:rPr lang="it-IT" sz="2400" b="1"/>
              <a:t>.</a:t>
            </a:r>
            <a:endParaRPr lang="en-US" sz="2400" b="1"/>
          </a:p>
          <a:p>
            <a:pPr algn="just">
              <a:buFont typeface="Wingdings" pitchFamily="2" charset="2"/>
              <a:buChar char="Ø"/>
            </a:pPr>
            <a:endParaRPr lang="it-IT" sz="2400" b="1"/>
          </a:p>
          <a:p>
            <a:pPr lvl="3"/>
            <a:r>
              <a:rPr lang="sr-Latn-CS" sz="2400" b="1">
                <a:solidFill>
                  <a:srgbClr val="CC0000"/>
                </a:solidFill>
              </a:rPr>
              <a:t>  </a:t>
            </a:r>
            <a:endParaRPr lang="en-US" sz="2400" b="1">
              <a:solidFill>
                <a:srgbClr val="CC0000"/>
              </a:solidFill>
            </a:endParaRPr>
          </a:p>
        </p:txBody>
      </p:sp>
    </p:spTree>
  </p:cSld>
  <p:clrMapOvr>
    <a:masterClrMapping/>
  </p:clrMapOvr>
  <p:transition advTm="14091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5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5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21714</TotalTime>
  <Words>8327</Words>
  <Application>Microsoft Office PowerPoint</Application>
  <PresentationFormat>On-screen Show (4:3)</PresentationFormat>
  <Paragraphs>1518</Paragraphs>
  <Slides>165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165</vt:i4>
      </vt:variant>
    </vt:vector>
  </HeadingPairs>
  <TitlesOfParts>
    <vt:vector size="167" baseType="lpstr">
      <vt:lpstr>Office Theme</vt:lpstr>
      <vt:lpstr>Document</vt:lpstr>
      <vt:lpstr>ХИГИЈЕНА И ЕКОЛОГИЈА</vt:lpstr>
      <vt:lpstr>ВОДА ЗА ПИЋЕ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Порекло воде у природи</vt:lpstr>
      <vt:lpstr>Кружење воде у природи</vt:lpstr>
      <vt:lpstr>Квалитет воде</vt:lpstr>
      <vt:lpstr>КЛАСИФИКАЦИЈА ВОДА</vt:lpstr>
      <vt:lpstr>Slide 19</vt:lpstr>
      <vt:lpstr>Slide 20</vt:lpstr>
      <vt:lpstr>ПРИРОДНЕ ВОДЕ ЗАТВОРЕНИХ ИЗВОРИШТА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Прехлорисање</vt:lpstr>
      <vt:lpstr>Slide 68</vt:lpstr>
      <vt:lpstr>Slide 69</vt:lpstr>
      <vt:lpstr>Slide 70</vt:lpstr>
      <vt:lpstr>Хлорисање на тачки прелома</vt:lpstr>
      <vt:lpstr>Хлорисање на тачки прелома</vt:lpstr>
      <vt:lpstr>Slide 73</vt:lpstr>
      <vt:lpstr>Slide 74</vt:lpstr>
      <vt:lpstr>Минералне воде</vt:lpstr>
      <vt:lpstr>Slide 76</vt:lpstr>
      <vt:lpstr>Slide 77</vt:lpstr>
      <vt:lpstr>Slide 78</vt:lpstr>
      <vt:lpstr>Систематска провера здравствене исправности воде за пиће у Републици Србији</vt:lpstr>
      <vt:lpstr>Систематска провера здравствене исправности воде за пиће у Републици Србији</vt:lpstr>
      <vt:lpstr>Slide 81</vt:lpstr>
      <vt:lpstr>Slide 82</vt:lpstr>
      <vt:lpstr>У води за пиће могу се наћи:</vt:lpstr>
      <vt:lpstr>Slide 84</vt:lpstr>
      <vt:lpstr>Slide 85</vt:lpstr>
      <vt:lpstr>Slide 86</vt:lpstr>
      <vt:lpstr>Опасности у води за пиће</vt:lpstr>
      <vt:lpstr>Slide 88</vt:lpstr>
      <vt:lpstr>Slide 89</vt:lpstr>
      <vt:lpstr>Slide 90</vt:lpstr>
      <vt:lpstr>Slide 91</vt:lpstr>
      <vt:lpstr>Slide 92</vt:lpstr>
      <vt:lpstr>Slide 93</vt:lpstr>
      <vt:lpstr>Slide 94</vt:lpstr>
      <vt:lpstr>Slide 95</vt:lpstr>
      <vt:lpstr>Slide 96</vt:lpstr>
      <vt:lpstr>Slide 97</vt:lpstr>
      <vt:lpstr>Slide 98</vt:lpstr>
      <vt:lpstr>Slide 99</vt:lpstr>
      <vt:lpstr>Slide 100</vt:lpstr>
      <vt:lpstr>Slide 101</vt:lpstr>
      <vt:lpstr>Slide 102</vt:lpstr>
      <vt:lpstr>Slide 103</vt:lpstr>
      <vt:lpstr>Slide 104</vt:lpstr>
      <vt:lpstr>Slide 105</vt:lpstr>
      <vt:lpstr>Slide 106</vt:lpstr>
      <vt:lpstr>Slide 107</vt:lpstr>
      <vt:lpstr>Slide 108</vt:lpstr>
      <vt:lpstr>Slide 109</vt:lpstr>
      <vt:lpstr>Slide 110</vt:lpstr>
      <vt:lpstr>Slide 111</vt:lpstr>
      <vt:lpstr>Slide 112</vt:lpstr>
      <vt:lpstr>Slide 113</vt:lpstr>
      <vt:lpstr>Slide 114</vt:lpstr>
      <vt:lpstr>Slide 115</vt:lpstr>
      <vt:lpstr>Slide 116</vt:lpstr>
      <vt:lpstr>Slide 117</vt:lpstr>
      <vt:lpstr>Slide 118</vt:lpstr>
      <vt:lpstr>Slide 119</vt:lpstr>
      <vt:lpstr>Slide 120</vt:lpstr>
      <vt:lpstr>Slide 121</vt:lpstr>
      <vt:lpstr>Slide 122</vt:lpstr>
      <vt:lpstr>Slide 123</vt:lpstr>
      <vt:lpstr>Slide 124</vt:lpstr>
      <vt:lpstr>Slide 125</vt:lpstr>
      <vt:lpstr>Slide 126</vt:lpstr>
      <vt:lpstr>КАТЕГОРИЗАЦИЈА ОТПАДА</vt:lpstr>
      <vt:lpstr>РЕЦИКЛИРАЊЕ</vt:lpstr>
      <vt:lpstr>Медицински отпад (МО)  </vt:lpstr>
      <vt:lpstr>Slide 130</vt:lpstr>
      <vt:lpstr>МО</vt:lpstr>
      <vt:lpstr>Фармацеутски отпад (ФО) </vt:lpstr>
      <vt:lpstr>ХИГИЈЕНА ЗЕМЉИШТА</vt:lpstr>
      <vt:lpstr>Slide 134</vt:lpstr>
      <vt:lpstr>Slide 135</vt:lpstr>
      <vt:lpstr>Slide 136</vt:lpstr>
      <vt:lpstr>Slide 137</vt:lpstr>
      <vt:lpstr>Slide 138</vt:lpstr>
      <vt:lpstr>Slide 139</vt:lpstr>
      <vt:lpstr>Slide 140</vt:lpstr>
      <vt:lpstr>Slide 141</vt:lpstr>
      <vt:lpstr>Slide 142</vt:lpstr>
      <vt:lpstr>Практични део Испитивање воде за пиће</vt:lpstr>
      <vt:lpstr>         Узорковање воде за пиће: </vt:lpstr>
      <vt:lpstr>Slide 145</vt:lpstr>
      <vt:lpstr>Slide 146</vt:lpstr>
      <vt:lpstr>Физички преглед воде за пиће</vt:lpstr>
      <vt:lpstr>Микробилошки преглед воде </vt:lpstr>
      <vt:lpstr>КВАНТИТАТИВНО ОДРЕЂИВАЊЕ БАКТЕРИЈА ИНДИКАТОРА ФЕКАЛНОГ ЗАГАЂЕЊА</vt:lpstr>
      <vt:lpstr>КВАНТИТАТИВНО ОДРЕЂИВАЊЕ НАЈВЕРОВАТНИЈЕГ БРОЈА КОЛИФОРМНИХ БАКТЕРИЈА У 100 мл ВОДЕ </vt:lpstr>
      <vt:lpstr>1. ПРЕТХОДНИ ОГЛЕД:</vt:lpstr>
      <vt:lpstr>Slide 152</vt:lpstr>
      <vt:lpstr>Slide 153</vt:lpstr>
      <vt:lpstr>Б) СУМЊИВ или НЕОДРЕЂЕН</vt:lpstr>
      <vt:lpstr>Ц) НЕГАТИВАН:</vt:lpstr>
      <vt:lpstr>Slide 156</vt:lpstr>
      <vt:lpstr>Slide 157</vt:lpstr>
      <vt:lpstr>Практични део ИСПИТИВАЊЕ КВАЛИТЕТА ОТПАДНИХ ВОДА </vt:lpstr>
      <vt:lpstr>Slide 159</vt:lpstr>
      <vt:lpstr>Slide 160</vt:lpstr>
      <vt:lpstr>Slide 161</vt:lpstr>
      <vt:lpstr>Slide 162</vt:lpstr>
      <vt:lpstr>Slide 163</vt:lpstr>
      <vt:lpstr>Slide 164</vt:lpstr>
      <vt:lpstr>Slide 165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ХИГИЈЕНА И ЕКОЛОГИЈА</dc:title>
  <dc:creator>Windows User</dc:creator>
  <cp:lastModifiedBy>Corporate Edition</cp:lastModifiedBy>
  <cp:revision>102</cp:revision>
  <dcterms:created xsi:type="dcterms:W3CDTF">2011-10-17T13:21:20Z</dcterms:created>
  <dcterms:modified xsi:type="dcterms:W3CDTF">2020-09-29T17:08:43Z</dcterms:modified>
</cp:coreProperties>
</file>